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98" r:id="rId3"/>
    <p:sldId id="299" r:id="rId4"/>
    <p:sldId id="300" r:id="rId5"/>
    <p:sldId id="302" r:id="rId6"/>
    <p:sldId id="305" r:id="rId7"/>
    <p:sldId id="317" r:id="rId8"/>
    <p:sldId id="318" r:id="rId9"/>
    <p:sldId id="303" r:id="rId10"/>
    <p:sldId id="314" r:id="rId11"/>
    <p:sldId id="315" r:id="rId12"/>
    <p:sldId id="316"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66" autoAdjust="0"/>
    <p:restoredTop sz="94660"/>
  </p:normalViewPr>
  <p:slideViewPr>
    <p:cSldViewPr snapToGrid="0">
      <p:cViewPr varScale="1">
        <p:scale>
          <a:sx n="128" d="100"/>
          <a:sy n="128" d="100"/>
        </p:scale>
        <p:origin x="148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8FFA1C-E0E3-440A-A0C5-B0C6A898CDFB}" type="datetimeFigureOut">
              <a:rPr lang="en-US" smtClean="0"/>
              <a:t>4/10/20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A7EE63-CB16-40B2-93B8-6422ED52B9EB}" type="slidenum">
              <a:rPr lang="en-US" smtClean="0"/>
              <a:t>‹#›</a:t>
            </a:fld>
            <a:endParaRPr lang="en-US"/>
          </a:p>
        </p:txBody>
      </p:sp>
    </p:spTree>
    <p:extLst>
      <p:ext uri="{BB962C8B-B14F-4D97-AF65-F5344CB8AC3E}">
        <p14:creationId xmlns:p14="http://schemas.microsoft.com/office/powerpoint/2010/main" val="2596719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A7EE63-CB16-40B2-93B8-6422ED52B9EB}" type="slidenum">
              <a:rPr lang="en-US" smtClean="0"/>
              <a:t>1</a:t>
            </a:fld>
            <a:endParaRPr lang="en-US"/>
          </a:p>
        </p:txBody>
      </p:sp>
    </p:spTree>
    <p:extLst>
      <p:ext uri="{BB962C8B-B14F-4D97-AF65-F5344CB8AC3E}">
        <p14:creationId xmlns:p14="http://schemas.microsoft.com/office/powerpoint/2010/main" val="9440153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A7EE63-CB16-40B2-93B8-6422ED52B9EB}" type="slidenum">
              <a:rPr lang="en-US" smtClean="0"/>
              <a:t>10</a:t>
            </a:fld>
            <a:endParaRPr lang="en-US"/>
          </a:p>
        </p:txBody>
      </p:sp>
    </p:spTree>
    <p:extLst>
      <p:ext uri="{BB962C8B-B14F-4D97-AF65-F5344CB8AC3E}">
        <p14:creationId xmlns:p14="http://schemas.microsoft.com/office/powerpoint/2010/main" val="15264622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A7EE63-CB16-40B2-93B8-6422ED52B9EB}" type="slidenum">
              <a:rPr lang="en-US" smtClean="0"/>
              <a:t>11</a:t>
            </a:fld>
            <a:endParaRPr lang="en-US"/>
          </a:p>
        </p:txBody>
      </p:sp>
    </p:spTree>
    <p:extLst>
      <p:ext uri="{BB962C8B-B14F-4D97-AF65-F5344CB8AC3E}">
        <p14:creationId xmlns:p14="http://schemas.microsoft.com/office/powerpoint/2010/main" val="19905935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A7EE63-CB16-40B2-93B8-6422ED52B9EB}" type="slidenum">
              <a:rPr lang="en-US" smtClean="0"/>
              <a:t>12</a:t>
            </a:fld>
            <a:endParaRPr lang="en-US"/>
          </a:p>
        </p:txBody>
      </p:sp>
    </p:spTree>
    <p:extLst>
      <p:ext uri="{BB962C8B-B14F-4D97-AF65-F5344CB8AC3E}">
        <p14:creationId xmlns:p14="http://schemas.microsoft.com/office/powerpoint/2010/main" val="1519186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A7EE63-CB16-40B2-93B8-6422ED52B9EB}" type="slidenum">
              <a:rPr lang="en-US" smtClean="0"/>
              <a:t>2</a:t>
            </a:fld>
            <a:endParaRPr lang="en-US"/>
          </a:p>
        </p:txBody>
      </p:sp>
    </p:spTree>
    <p:extLst>
      <p:ext uri="{BB962C8B-B14F-4D97-AF65-F5344CB8AC3E}">
        <p14:creationId xmlns:p14="http://schemas.microsoft.com/office/powerpoint/2010/main" val="1676228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A7EE63-CB16-40B2-93B8-6422ED52B9EB}" type="slidenum">
              <a:rPr lang="en-US" smtClean="0"/>
              <a:t>3</a:t>
            </a:fld>
            <a:endParaRPr lang="en-US"/>
          </a:p>
        </p:txBody>
      </p:sp>
    </p:spTree>
    <p:extLst>
      <p:ext uri="{BB962C8B-B14F-4D97-AF65-F5344CB8AC3E}">
        <p14:creationId xmlns:p14="http://schemas.microsoft.com/office/powerpoint/2010/main" val="6605883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A7EE63-CB16-40B2-93B8-6422ED52B9EB}" type="slidenum">
              <a:rPr lang="en-US" smtClean="0"/>
              <a:t>4</a:t>
            </a:fld>
            <a:endParaRPr lang="en-US"/>
          </a:p>
        </p:txBody>
      </p:sp>
    </p:spTree>
    <p:extLst>
      <p:ext uri="{BB962C8B-B14F-4D97-AF65-F5344CB8AC3E}">
        <p14:creationId xmlns:p14="http://schemas.microsoft.com/office/powerpoint/2010/main" val="2652975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These </a:t>
            </a:r>
            <a:r>
              <a:rPr lang="en-US" i="1" dirty="0" err="1"/>
              <a:t>denormalized</a:t>
            </a:r>
            <a:r>
              <a:rPr lang="en-US" dirty="0"/>
              <a:t> data models allow applications to retrieve and manipulate related data in a single database operation.</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Data model with embedded fields that contain all related information.</a:t>
            </a:r>
          </a:p>
          <a:p>
            <a:endParaRPr lang="en-US" dirty="0"/>
          </a:p>
        </p:txBody>
      </p:sp>
      <p:sp>
        <p:nvSpPr>
          <p:cNvPr id="4" name="Slide Number Placeholder 3"/>
          <p:cNvSpPr>
            <a:spLocks noGrp="1"/>
          </p:cNvSpPr>
          <p:nvPr>
            <p:ph type="sldNum" sz="quarter" idx="10"/>
          </p:nvPr>
        </p:nvSpPr>
        <p:spPr/>
        <p:txBody>
          <a:bodyPr/>
          <a:lstStyle/>
          <a:p>
            <a:fld id="{4D9E011D-F860-47D8-9260-A438D6B2E037}" type="slidenum">
              <a:rPr lang="en-US" smtClean="0"/>
              <a:pPr/>
              <a:t>5</a:t>
            </a:fld>
            <a:endParaRPr lang="en-US"/>
          </a:p>
        </p:txBody>
      </p:sp>
    </p:spTree>
    <p:extLst>
      <p:ext uri="{BB962C8B-B14F-4D97-AF65-F5344CB8AC3E}">
        <p14:creationId xmlns:p14="http://schemas.microsoft.com/office/powerpoint/2010/main" val="17861184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References provides more flexibility than embedding. However, client-side applications must issue follow-up queries to resolve the references. In other words, normalized data models can require more roundtrips to the server.</a:t>
            </a:r>
          </a:p>
          <a:p>
            <a:endParaRPr lang="en-US" dirty="0"/>
          </a:p>
        </p:txBody>
      </p:sp>
      <p:sp>
        <p:nvSpPr>
          <p:cNvPr id="4" name="Slide Number Placeholder 3"/>
          <p:cNvSpPr>
            <a:spLocks noGrp="1"/>
          </p:cNvSpPr>
          <p:nvPr>
            <p:ph type="sldNum" sz="quarter" idx="10"/>
          </p:nvPr>
        </p:nvSpPr>
        <p:spPr/>
        <p:txBody>
          <a:bodyPr/>
          <a:lstStyle/>
          <a:p>
            <a:fld id="{4D9E011D-F860-47D8-9260-A438D6B2E037}" type="slidenum">
              <a:rPr lang="en-US" smtClean="0"/>
              <a:pPr/>
              <a:t>6</a:t>
            </a:fld>
            <a:endParaRPr lang="en-US"/>
          </a:p>
        </p:txBody>
      </p:sp>
    </p:spTree>
    <p:extLst>
      <p:ext uri="{BB962C8B-B14F-4D97-AF65-F5344CB8AC3E}">
        <p14:creationId xmlns:p14="http://schemas.microsoft.com/office/powerpoint/2010/main" val="2969775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Data model using references to link documents. Both the contact document and the access document contain a reference to the user document.</a:t>
            </a:r>
          </a:p>
          <a:p>
            <a:endParaRPr lang="en-US" dirty="0"/>
          </a:p>
        </p:txBody>
      </p:sp>
      <p:sp>
        <p:nvSpPr>
          <p:cNvPr id="4" name="Slide Number Placeholder 3"/>
          <p:cNvSpPr>
            <a:spLocks noGrp="1"/>
          </p:cNvSpPr>
          <p:nvPr>
            <p:ph type="sldNum" sz="quarter" idx="10"/>
          </p:nvPr>
        </p:nvSpPr>
        <p:spPr/>
        <p:txBody>
          <a:bodyPr/>
          <a:lstStyle/>
          <a:p>
            <a:fld id="{4D9E011D-F860-47D8-9260-A438D6B2E037}" type="slidenum">
              <a:rPr lang="en-US" smtClean="0"/>
              <a:pPr/>
              <a:t>7</a:t>
            </a:fld>
            <a:endParaRPr lang="en-US"/>
          </a:p>
        </p:txBody>
      </p:sp>
    </p:spTree>
    <p:extLst>
      <p:ext uri="{BB962C8B-B14F-4D97-AF65-F5344CB8AC3E}">
        <p14:creationId xmlns:p14="http://schemas.microsoft.com/office/powerpoint/2010/main" val="3206042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9E011D-F860-47D8-9260-A438D6B2E037}" type="slidenum">
              <a:rPr lang="en-US" smtClean="0"/>
              <a:pPr/>
              <a:t>8</a:t>
            </a:fld>
            <a:endParaRPr lang="en-US"/>
          </a:p>
        </p:txBody>
      </p:sp>
    </p:spTree>
    <p:extLst>
      <p:ext uri="{BB962C8B-B14F-4D97-AF65-F5344CB8AC3E}">
        <p14:creationId xmlns:p14="http://schemas.microsoft.com/office/powerpoint/2010/main" val="454748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A7EE63-CB16-40B2-93B8-6422ED52B9EB}" type="slidenum">
              <a:rPr lang="en-US" smtClean="0"/>
              <a:t>9</a:t>
            </a:fld>
            <a:endParaRPr lang="en-US"/>
          </a:p>
        </p:txBody>
      </p:sp>
    </p:spTree>
    <p:extLst>
      <p:ext uri="{BB962C8B-B14F-4D97-AF65-F5344CB8AC3E}">
        <p14:creationId xmlns:p14="http://schemas.microsoft.com/office/powerpoint/2010/main" val="3753039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5DD98B4-F191-4651-B001-EDDFBC28B1FF}" type="datetimeFigureOut">
              <a:rPr lang="en-US" smtClean="0"/>
              <a:t>4/10/20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2504843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DD98B4-F191-4651-B001-EDDFBC28B1FF}" type="datetimeFigureOut">
              <a:rPr lang="en-US" smtClean="0"/>
              <a:t>4/10/20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3270498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DD98B4-F191-4651-B001-EDDFBC28B1FF}" type="datetimeFigureOut">
              <a:rPr lang="en-US" smtClean="0"/>
              <a:t>4/10/20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1324813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DD98B4-F191-4651-B001-EDDFBC28B1FF}" type="datetimeFigureOut">
              <a:rPr lang="en-US" smtClean="0"/>
              <a:t>4/10/20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2389604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DD98B4-F191-4651-B001-EDDFBC28B1FF}" type="datetimeFigureOut">
              <a:rPr lang="en-US" smtClean="0"/>
              <a:t>4/10/20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3446983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DD98B4-F191-4651-B001-EDDFBC28B1FF}" type="datetimeFigureOut">
              <a:rPr lang="en-US" smtClean="0"/>
              <a:t>4/10/20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376452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DD98B4-F191-4651-B001-EDDFBC28B1FF}" type="datetimeFigureOut">
              <a:rPr lang="en-US" smtClean="0"/>
              <a:t>4/10/20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3996564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DD98B4-F191-4651-B001-EDDFBC28B1FF}" type="datetimeFigureOut">
              <a:rPr lang="en-US" smtClean="0"/>
              <a:t>4/10/20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51561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DD98B4-F191-4651-B001-EDDFBC28B1FF}" type="datetimeFigureOut">
              <a:rPr lang="en-US" smtClean="0"/>
              <a:t>4/10/20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943849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DD98B4-F191-4651-B001-EDDFBC28B1FF}" type="datetimeFigureOut">
              <a:rPr lang="en-US" smtClean="0"/>
              <a:t>4/10/20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1347653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DD98B4-F191-4651-B001-EDDFBC28B1FF}" type="datetimeFigureOut">
              <a:rPr lang="en-US" smtClean="0"/>
              <a:t>4/10/20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1558882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DD98B4-F191-4651-B001-EDDFBC28B1FF}" type="datetimeFigureOut">
              <a:rPr lang="en-US" smtClean="0"/>
              <a:t>4/10/20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485BAC-489F-4179-8F13-BD89F260A586}" type="slidenum">
              <a:rPr lang="en-US" smtClean="0"/>
              <a:t>‹#›</a:t>
            </a:fld>
            <a:endParaRPr lang="en-US"/>
          </a:p>
        </p:txBody>
      </p:sp>
    </p:spTree>
    <p:extLst>
      <p:ext uri="{BB962C8B-B14F-4D97-AF65-F5344CB8AC3E}">
        <p14:creationId xmlns:p14="http://schemas.microsoft.com/office/powerpoint/2010/main" val="12423948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a:extLst>
              <a:ext uri="{FF2B5EF4-FFF2-40B4-BE49-F238E27FC236}">
                <a16:creationId xmlns:a16="http://schemas.microsoft.com/office/drawing/2014/main" id="{EE411EF9-311E-4FE0-93AE-C335D6A32EBB}"/>
              </a:ext>
            </a:extLst>
          </p:cNvPr>
          <p:cNvSpPr>
            <a:spLocks noGrp="1"/>
          </p:cNvSpPr>
          <p:nvPr>
            <p:ph type="ctrTitle"/>
          </p:nvPr>
        </p:nvSpPr>
        <p:spPr>
          <a:xfrm>
            <a:off x="2284026" y="2043663"/>
            <a:ext cx="4578895" cy="2031055"/>
          </a:xfrm>
        </p:spPr>
        <p:txBody>
          <a:bodyPr>
            <a:normAutofit/>
          </a:bodyPr>
          <a:lstStyle/>
          <a:p>
            <a:r>
              <a:rPr lang="en-US" sz="5600">
                <a:solidFill>
                  <a:srgbClr val="FFFFFF"/>
                </a:solidFill>
              </a:rPr>
              <a:t>ECE 530 Cloud Computing</a:t>
            </a:r>
          </a:p>
        </p:txBody>
      </p:sp>
      <p:sp>
        <p:nvSpPr>
          <p:cNvPr id="3" name="Subtitle 2">
            <a:extLst>
              <a:ext uri="{FF2B5EF4-FFF2-40B4-BE49-F238E27FC236}">
                <a16:creationId xmlns:a16="http://schemas.microsoft.com/office/drawing/2014/main" id="{F59785EB-1023-4E53-BE5D-C0E23E2DF675}"/>
              </a:ext>
            </a:extLst>
          </p:cNvPr>
          <p:cNvSpPr>
            <a:spLocks noGrp="1"/>
          </p:cNvSpPr>
          <p:nvPr>
            <p:ph type="subTitle" idx="1"/>
          </p:nvPr>
        </p:nvSpPr>
        <p:spPr>
          <a:xfrm>
            <a:off x="2284026" y="4074718"/>
            <a:ext cx="4578895" cy="682079"/>
          </a:xfrm>
        </p:spPr>
        <p:txBody>
          <a:bodyPr>
            <a:normAutofit/>
          </a:bodyPr>
          <a:lstStyle/>
          <a:p>
            <a:r>
              <a:rPr lang="en-US" sz="1500">
                <a:solidFill>
                  <a:srgbClr val="FFFFFF"/>
                </a:solidFill>
              </a:rPr>
              <a:t>Ioannis Papapanagiotou</a:t>
            </a:r>
          </a:p>
          <a:p>
            <a:r>
              <a:rPr lang="en-US" sz="1500">
                <a:solidFill>
                  <a:srgbClr val="FFFFFF"/>
                </a:solidFill>
              </a:rPr>
              <a:t>NoSQL Data Modeling</a:t>
            </a:r>
          </a:p>
        </p:txBody>
      </p:sp>
    </p:spTree>
    <p:extLst>
      <p:ext uri="{BB962C8B-B14F-4D97-AF65-F5344CB8AC3E}">
        <p14:creationId xmlns:p14="http://schemas.microsoft.com/office/powerpoint/2010/main" val="1147382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Processing </a:t>
            </a:r>
            <a:r>
              <a:rPr lang="en-US" dirty="0" err="1"/>
              <a:t>NoSQL</a:t>
            </a:r>
            <a:r>
              <a:rPr lang="en-US" dirty="0"/>
              <a:t> #1</a:t>
            </a:r>
          </a:p>
        </p:txBody>
      </p:sp>
      <p:sp>
        <p:nvSpPr>
          <p:cNvPr id="3" name="Content Placeholder 2"/>
          <p:cNvSpPr>
            <a:spLocks noGrp="1"/>
          </p:cNvSpPr>
          <p:nvPr>
            <p:ph idx="1"/>
          </p:nvPr>
        </p:nvSpPr>
        <p:spPr/>
        <p:txBody>
          <a:bodyPr>
            <a:normAutofit/>
          </a:bodyPr>
          <a:lstStyle/>
          <a:p>
            <a:r>
              <a:rPr lang="en-US" dirty="0"/>
              <a:t>NoSQL has some fundamental limitations that we need to be aware of.</a:t>
            </a:r>
          </a:p>
          <a:p>
            <a:pPr lvl="1"/>
            <a:r>
              <a:rPr lang="en-US" dirty="0"/>
              <a:t>It calls for a more relaxed data consistency model</a:t>
            </a:r>
          </a:p>
          <a:p>
            <a:pPr lvl="1"/>
            <a:r>
              <a:rPr lang="en-US" dirty="0"/>
              <a:t>It provides primitive querying and searching capability</a:t>
            </a:r>
          </a:p>
          <a:p>
            <a:r>
              <a:rPr lang="en-US" dirty="0"/>
              <a:t>Many of the </a:t>
            </a:r>
            <a:r>
              <a:rPr lang="en-US" dirty="0" err="1"/>
              <a:t>NoSQL</a:t>
            </a:r>
            <a:r>
              <a:rPr lang="en-US" dirty="0"/>
              <a:t> DB today is based on the DHT (Distributed Hash Table) model, which provides a </a:t>
            </a:r>
            <a:r>
              <a:rPr lang="en-US" dirty="0" err="1"/>
              <a:t>hashtable</a:t>
            </a:r>
            <a:r>
              <a:rPr lang="en-US" dirty="0"/>
              <a:t> access semantics. </a:t>
            </a:r>
          </a:p>
          <a:p>
            <a:pPr lvl="1"/>
            <a:r>
              <a:rPr lang="en-US" dirty="0"/>
              <a:t>To access or modify any object data, the client is required to supply the primary key of the object, then the DB will lookup the object using an equality match to the supplied key.</a:t>
            </a:r>
          </a:p>
        </p:txBody>
      </p:sp>
    </p:spTree>
    <p:extLst>
      <p:ext uri="{BB962C8B-B14F-4D97-AF65-F5344CB8AC3E}">
        <p14:creationId xmlns:p14="http://schemas.microsoft.com/office/powerpoint/2010/main" val="3859756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Processing </a:t>
            </a:r>
            <a:r>
              <a:rPr lang="en-US" dirty="0" err="1"/>
              <a:t>NoSQL</a:t>
            </a:r>
            <a:r>
              <a:rPr lang="en-US" dirty="0"/>
              <a:t> #2</a:t>
            </a:r>
          </a:p>
        </p:txBody>
      </p:sp>
      <p:sp>
        <p:nvSpPr>
          <p:cNvPr id="3" name="Content Placeholder 2"/>
          <p:cNvSpPr>
            <a:spLocks noGrp="1"/>
          </p:cNvSpPr>
          <p:nvPr>
            <p:ph idx="1"/>
          </p:nvPr>
        </p:nvSpPr>
        <p:spPr>
          <a:xfrm>
            <a:off x="457200" y="1600200"/>
            <a:ext cx="8229600" cy="5257800"/>
          </a:xfrm>
        </p:spPr>
        <p:txBody>
          <a:bodyPr>
            <a:normAutofit/>
          </a:bodyPr>
          <a:lstStyle/>
          <a:p>
            <a:r>
              <a:rPr lang="en-US" dirty="0"/>
              <a:t>For example, if we use DHT to implement a customer DB, we can choose the customer id as the key. And then we can get/set/operate on any customer object if we know its id</a:t>
            </a:r>
          </a:p>
          <a:p>
            <a:pPr lvl="1"/>
            <a:r>
              <a:rPr lang="en-US" i="1" dirty="0" err="1"/>
              <a:t>cust_data</a:t>
            </a:r>
            <a:r>
              <a:rPr lang="en-US" i="1" dirty="0"/>
              <a:t> = </a:t>
            </a:r>
            <a:r>
              <a:rPr lang="en-US" i="1" dirty="0" err="1"/>
              <a:t>DHT.get</a:t>
            </a:r>
            <a:r>
              <a:rPr lang="en-US" i="1" dirty="0"/>
              <a:t>(</a:t>
            </a:r>
            <a:r>
              <a:rPr lang="en-US" i="1" dirty="0" err="1"/>
              <a:t>cust_id</a:t>
            </a:r>
            <a:r>
              <a:rPr lang="en-US" i="1" dirty="0"/>
              <a:t>)</a:t>
            </a:r>
          </a:p>
          <a:p>
            <a:pPr lvl="1"/>
            <a:r>
              <a:rPr lang="en-US" i="1" dirty="0" err="1"/>
              <a:t>DHT.set</a:t>
            </a:r>
            <a:r>
              <a:rPr lang="en-US" i="1" dirty="0"/>
              <a:t>(</a:t>
            </a:r>
            <a:r>
              <a:rPr lang="en-US" i="1" dirty="0" err="1"/>
              <a:t>cust_id</a:t>
            </a:r>
            <a:r>
              <a:rPr lang="en-US" i="1" dirty="0"/>
              <a:t>, </a:t>
            </a:r>
            <a:r>
              <a:rPr lang="en-US" i="1" dirty="0" err="1"/>
              <a:t>modified_cust_data</a:t>
            </a:r>
            <a:r>
              <a:rPr lang="en-US" i="1" dirty="0"/>
              <a:t>)</a:t>
            </a:r>
          </a:p>
          <a:p>
            <a:pPr lvl="1"/>
            <a:r>
              <a:rPr lang="en-US" i="1" dirty="0" err="1"/>
              <a:t>DHT.execute</a:t>
            </a:r>
            <a:r>
              <a:rPr lang="en-US" i="1" dirty="0"/>
              <a:t>(</a:t>
            </a:r>
            <a:r>
              <a:rPr lang="en-US" i="1" dirty="0" err="1"/>
              <a:t>cust_id</a:t>
            </a:r>
            <a:r>
              <a:rPr lang="en-US" i="1" dirty="0"/>
              <a:t>, </a:t>
            </a:r>
            <a:r>
              <a:rPr lang="en-US" i="1" dirty="0" err="1"/>
              <a:t>func</a:t>
            </a:r>
            <a:r>
              <a:rPr lang="en-US" i="1" dirty="0"/>
              <a:t>(</a:t>
            </a:r>
            <a:r>
              <a:rPr lang="en-US" i="1" dirty="0" err="1"/>
              <a:t>cust</a:t>
            </a:r>
            <a:r>
              <a:rPr lang="en-US" i="1" dirty="0"/>
              <a:t>) {</a:t>
            </a:r>
            <a:r>
              <a:rPr lang="en-US" i="1" dirty="0" err="1"/>
              <a:t>cust.add_credit</a:t>
            </a:r>
            <a:r>
              <a:rPr lang="en-US" i="1" dirty="0"/>
              <a:t>(200)})</a:t>
            </a:r>
          </a:p>
          <a:p>
            <a:r>
              <a:rPr lang="en-US" dirty="0"/>
              <a:t>In the real world, we may want to search data based on other attributes than its primary key, we may also search attributes based on </a:t>
            </a:r>
          </a:p>
          <a:p>
            <a:pPr lvl="1"/>
            <a:r>
              <a:rPr lang="en-US" dirty="0"/>
              <a:t>"greater/less than" relationship, </a:t>
            </a:r>
          </a:p>
          <a:p>
            <a:pPr lvl="1"/>
            <a:r>
              <a:rPr lang="en-US" dirty="0"/>
              <a:t>combine multiple search criteria using a </a:t>
            </a:r>
            <a:r>
              <a:rPr lang="en-US" dirty="0" err="1"/>
              <a:t>boolean</a:t>
            </a:r>
            <a:r>
              <a:rPr lang="en-US" dirty="0"/>
              <a:t> expression.</a:t>
            </a:r>
          </a:p>
          <a:p>
            <a:endParaRPr lang="en-US" dirty="0"/>
          </a:p>
        </p:txBody>
      </p:sp>
    </p:spTree>
    <p:extLst>
      <p:ext uri="{BB962C8B-B14F-4D97-AF65-F5344CB8AC3E}">
        <p14:creationId xmlns:p14="http://schemas.microsoft.com/office/powerpoint/2010/main" val="3910448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Scatter/Gather Local Search</a:t>
            </a:r>
            <a:endParaRPr lang="en-US" dirty="0"/>
          </a:p>
        </p:txBody>
      </p:sp>
      <p:sp>
        <p:nvSpPr>
          <p:cNvPr id="3" name="Content Placeholder 2"/>
          <p:cNvSpPr>
            <a:spLocks noGrp="1"/>
          </p:cNvSpPr>
          <p:nvPr>
            <p:ph idx="1"/>
          </p:nvPr>
        </p:nvSpPr>
        <p:spPr>
          <a:xfrm>
            <a:off x="457200" y="1600201"/>
            <a:ext cx="8229600" cy="2286000"/>
          </a:xfrm>
        </p:spPr>
        <p:txBody>
          <a:bodyPr>
            <a:normAutofit/>
          </a:bodyPr>
          <a:lstStyle/>
          <a:p>
            <a:r>
              <a:rPr lang="en-US" sz="2400" dirty="0"/>
              <a:t>Some of the N</a:t>
            </a:r>
            <a:r>
              <a:rPr lang="el-GR" sz="2400"/>
              <a:t>ο</a:t>
            </a:r>
            <a:r>
              <a:rPr lang="en-US" sz="2400"/>
              <a:t>SQL </a:t>
            </a:r>
            <a:r>
              <a:rPr lang="en-US" sz="2400" dirty="0"/>
              <a:t>DB provides indexing and query processing mechanism within the local DB. In this case, we can have the query processor broadcast the query to every node in the DHT where a local search will be conducted with results sent back to the query processor which aggregates into a single response.</a:t>
            </a:r>
          </a:p>
          <a:p>
            <a:pPr marL="0" indent="0">
              <a:buNone/>
            </a:pPr>
            <a:endParaRPr lang="en-US" sz="1200" dirty="0"/>
          </a:p>
        </p:txBody>
      </p:sp>
      <p:pic>
        <p:nvPicPr>
          <p:cNvPr id="4" name="Picture 3"/>
          <p:cNvPicPr>
            <a:picLocks noChangeAspect="1"/>
          </p:cNvPicPr>
          <p:nvPr/>
        </p:nvPicPr>
        <p:blipFill>
          <a:blip r:embed="rId3" cstate="print"/>
          <a:stretch>
            <a:fillRect/>
          </a:stretch>
        </p:blipFill>
        <p:spPr>
          <a:xfrm>
            <a:off x="2489200" y="4114800"/>
            <a:ext cx="4064000" cy="2171700"/>
          </a:xfrm>
          <a:prstGeom prst="rect">
            <a:avLst/>
          </a:prstGeom>
        </p:spPr>
      </p:pic>
    </p:spTree>
    <p:extLst>
      <p:ext uri="{BB962C8B-B14F-4D97-AF65-F5344CB8AC3E}">
        <p14:creationId xmlns:p14="http://schemas.microsoft.com/office/powerpoint/2010/main" val="1135718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NoSQL Data Modeling</a:t>
            </a:r>
          </a:p>
        </p:txBody>
      </p:sp>
      <p:sp>
        <p:nvSpPr>
          <p:cNvPr id="3" name="Content Placeholder 2"/>
          <p:cNvSpPr>
            <a:spLocks noGrp="1"/>
          </p:cNvSpPr>
          <p:nvPr>
            <p:ph idx="1"/>
          </p:nvPr>
        </p:nvSpPr>
        <p:spPr/>
        <p:txBody>
          <a:bodyPr>
            <a:normAutofit/>
          </a:bodyPr>
          <a:lstStyle/>
          <a:p>
            <a:r>
              <a:rPr lang="en-US" i="1" dirty="0"/>
              <a:t>flexible schema</a:t>
            </a:r>
            <a:r>
              <a:rPr lang="en-US" dirty="0"/>
              <a:t>. Unlike SQL databases, where you must determine and declare a table’s schema before inserting data.</a:t>
            </a:r>
          </a:p>
          <a:p>
            <a:pPr lvl="1"/>
            <a:r>
              <a:rPr lang="en-US" dirty="0"/>
              <a:t>This flexibility facilitates the mapping of documents to an entity or an object.</a:t>
            </a:r>
          </a:p>
          <a:p>
            <a:pPr lvl="1"/>
            <a:r>
              <a:rPr lang="en-US" dirty="0"/>
              <a:t>Each document can match the data fields of the represented entity, even if the data has substantial variation. </a:t>
            </a:r>
          </a:p>
          <a:p>
            <a:pPr lvl="2"/>
            <a:r>
              <a:rPr lang="en-US" dirty="0"/>
              <a:t>In practice, however, the documents in a collection share a similar structure. </a:t>
            </a:r>
          </a:p>
        </p:txBody>
      </p:sp>
    </p:spTree>
    <p:extLst>
      <p:ext uri="{BB962C8B-B14F-4D97-AF65-F5344CB8AC3E}">
        <p14:creationId xmlns:p14="http://schemas.microsoft.com/office/powerpoint/2010/main" val="577492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Modeling Challenges</a:t>
            </a:r>
          </a:p>
        </p:txBody>
      </p:sp>
      <p:sp>
        <p:nvSpPr>
          <p:cNvPr id="3" name="Content Placeholder 2"/>
          <p:cNvSpPr>
            <a:spLocks noGrp="1"/>
          </p:cNvSpPr>
          <p:nvPr>
            <p:ph idx="1"/>
          </p:nvPr>
        </p:nvSpPr>
        <p:spPr/>
        <p:txBody>
          <a:bodyPr>
            <a:normAutofit/>
          </a:bodyPr>
          <a:lstStyle/>
          <a:p>
            <a:r>
              <a:rPr lang="en-US" dirty="0"/>
              <a:t>The key challenge in data modeling is balancing the needs of the application,</a:t>
            </a:r>
          </a:p>
          <a:p>
            <a:pPr lvl="1"/>
            <a:r>
              <a:rPr lang="en-US" dirty="0"/>
              <a:t> the performance characteristics of the database engine, </a:t>
            </a:r>
          </a:p>
          <a:p>
            <a:pPr lvl="1"/>
            <a:r>
              <a:rPr lang="en-US" dirty="0"/>
              <a:t>the data retrieval patterns. </a:t>
            </a:r>
          </a:p>
          <a:p>
            <a:r>
              <a:rPr lang="en-US" dirty="0"/>
              <a:t>When designing data models, always consider the application usage of the data (i.e. queries, updates, and processing of the data) as well as the inherent structure of the data itself.</a:t>
            </a:r>
          </a:p>
          <a:p>
            <a:endParaRPr lang="en-US" dirty="0"/>
          </a:p>
        </p:txBody>
      </p:sp>
    </p:spTree>
    <p:extLst>
      <p:ext uri="{BB962C8B-B14F-4D97-AF65-F5344CB8AC3E}">
        <p14:creationId xmlns:p14="http://schemas.microsoft.com/office/powerpoint/2010/main" val="271653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NoSQL Data Structure</a:t>
            </a:r>
          </a:p>
        </p:txBody>
      </p:sp>
      <p:sp>
        <p:nvSpPr>
          <p:cNvPr id="3" name="Content Placeholder 2"/>
          <p:cNvSpPr>
            <a:spLocks noGrp="1"/>
          </p:cNvSpPr>
          <p:nvPr>
            <p:ph idx="1"/>
          </p:nvPr>
        </p:nvSpPr>
        <p:spPr/>
        <p:txBody>
          <a:bodyPr/>
          <a:lstStyle/>
          <a:p>
            <a:r>
              <a:rPr lang="en-US" dirty="0"/>
              <a:t>The key decision in designing data models for revolves around the structure of documents and how the application represents relationships between data. </a:t>
            </a:r>
          </a:p>
          <a:p>
            <a:pPr lvl="1"/>
            <a:r>
              <a:rPr lang="en-US" dirty="0"/>
              <a:t>There are two tools that allow applications to represent these relationships: </a:t>
            </a:r>
            <a:r>
              <a:rPr lang="en-US" i="1" dirty="0"/>
              <a:t>references</a:t>
            </a:r>
            <a:r>
              <a:rPr lang="en-US" dirty="0"/>
              <a:t> and </a:t>
            </a:r>
            <a:r>
              <a:rPr lang="en-US" i="1" dirty="0"/>
              <a:t>embedded documents</a:t>
            </a:r>
            <a:r>
              <a:rPr lang="en-US" dirty="0"/>
              <a:t>.</a:t>
            </a:r>
          </a:p>
          <a:p>
            <a:endParaRPr lang="en-US" dirty="0"/>
          </a:p>
        </p:txBody>
      </p:sp>
    </p:spTree>
    <p:extLst>
      <p:ext uri="{BB962C8B-B14F-4D97-AF65-F5344CB8AC3E}">
        <p14:creationId xmlns:p14="http://schemas.microsoft.com/office/powerpoint/2010/main" val="2756698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Embedded Documents</a:t>
            </a:r>
          </a:p>
        </p:txBody>
      </p:sp>
      <p:sp>
        <p:nvSpPr>
          <p:cNvPr id="3" name="Content Placeholder 2"/>
          <p:cNvSpPr>
            <a:spLocks noGrp="1"/>
          </p:cNvSpPr>
          <p:nvPr>
            <p:ph idx="1"/>
          </p:nvPr>
        </p:nvSpPr>
        <p:spPr>
          <a:xfrm>
            <a:off x="457200" y="1295400"/>
            <a:ext cx="8229600" cy="2362200"/>
          </a:xfrm>
        </p:spPr>
        <p:txBody>
          <a:bodyPr>
            <a:normAutofit/>
          </a:bodyPr>
          <a:lstStyle/>
          <a:p>
            <a:r>
              <a:rPr lang="en-US" dirty="0"/>
              <a:t>Embedded documents capture relationships between data by storing related data in a single document structure. In NoSQL documents make it possible to embed document structures as sub-documents in a field or array within a document. </a:t>
            </a:r>
          </a:p>
        </p:txBody>
      </p:sp>
      <p:pic>
        <p:nvPicPr>
          <p:cNvPr id="6146" name="Picture 2" descr="Data model with embedded fields that contain all related informati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7400" y="3429000"/>
            <a:ext cx="5638800" cy="3179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7129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When to use embedded documents?</a:t>
            </a:r>
          </a:p>
        </p:txBody>
      </p:sp>
      <p:sp>
        <p:nvSpPr>
          <p:cNvPr id="3" name="Content Placeholder 2"/>
          <p:cNvSpPr>
            <a:spLocks noGrp="1"/>
          </p:cNvSpPr>
          <p:nvPr>
            <p:ph idx="1"/>
          </p:nvPr>
        </p:nvSpPr>
        <p:spPr/>
        <p:txBody>
          <a:bodyPr>
            <a:normAutofit fontScale="92500"/>
          </a:bodyPr>
          <a:lstStyle/>
          <a:p>
            <a:r>
              <a:rPr lang="en-US" dirty="0"/>
              <a:t>you have “contains” relationships between entities: </a:t>
            </a:r>
          </a:p>
          <a:p>
            <a:pPr lvl="1"/>
            <a:r>
              <a:rPr lang="en-US" i="1" dirty="0"/>
              <a:t>One-to-One Relationships </a:t>
            </a:r>
          </a:p>
          <a:p>
            <a:r>
              <a:rPr lang="en-US" dirty="0"/>
              <a:t>you have one-to-many relationships between entities. </a:t>
            </a:r>
          </a:p>
          <a:p>
            <a:pPr lvl="1"/>
            <a:r>
              <a:rPr lang="en-US" dirty="0"/>
              <a:t>In these relationships the “many” or child documents always appear with or are viewed in the context of the “one” or parent documents. </a:t>
            </a:r>
            <a:endParaRPr lang="en-US" i="1" dirty="0"/>
          </a:p>
          <a:p>
            <a:r>
              <a:rPr lang="en-US" dirty="0"/>
              <a:t>Embedding provides better performance for read operations, as well as the ability to request and retrieve related data in a single database operation. </a:t>
            </a:r>
          </a:p>
          <a:p>
            <a:r>
              <a:rPr lang="en-US" dirty="0"/>
              <a:t>Embedded data models make it possible to update related data in a single atomic write operation.</a:t>
            </a:r>
          </a:p>
        </p:txBody>
      </p:sp>
    </p:spTree>
    <p:extLst>
      <p:ext uri="{BB962C8B-B14F-4D97-AF65-F5344CB8AC3E}">
        <p14:creationId xmlns:p14="http://schemas.microsoft.com/office/powerpoint/2010/main" val="3896163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a:xfrm>
            <a:off x="457200" y="1600201"/>
            <a:ext cx="8229600" cy="1904999"/>
          </a:xfrm>
        </p:spPr>
        <p:txBody>
          <a:bodyPr>
            <a:normAutofit/>
          </a:bodyPr>
          <a:lstStyle/>
          <a:p>
            <a:r>
              <a:rPr lang="en-US" dirty="0"/>
              <a:t>References store the relationships between data by including links or </a:t>
            </a:r>
            <a:r>
              <a:rPr lang="en-US" i="1" dirty="0"/>
              <a:t>references</a:t>
            </a:r>
            <a:r>
              <a:rPr lang="en-US" dirty="0"/>
              <a:t> from one document to another. Applications can resolve these </a:t>
            </a:r>
            <a:r>
              <a:rPr lang="en-US" i="1" dirty="0"/>
              <a:t>references</a:t>
            </a:r>
            <a:r>
              <a:rPr lang="en-US" dirty="0"/>
              <a:t> to access the related data.</a:t>
            </a:r>
          </a:p>
        </p:txBody>
      </p:sp>
      <p:pic>
        <p:nvPicPr>
          <p:cNvPr id="3074" name="Picture 2" descr="Data model using references to link documents. Both the ``contact`` document and the ``access`` document contain a reference to the ``user`` documen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86420" y="3352800"/>
            <a:ext cx="4983630" cy="30317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6003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use References?</a:t>
            </a:r>
          </a:p>
        </p:txBody>
      </p:sp>
      <p:sp>
        <p:nvSpPr>
          <p:cNvPr id="3" name="Content Placeholder 2"/>
          <p:cNvSpPr>
            <a:spLocks noGrp="1"/>
          </p:cNvSpPr>
          <p:nvPr>
            <p:ph idx="1"/>
          </p:nvPr>
        </p:nvSpPr>
        <p:spPr/>
        <p:txBody>
          <a:bodyPr>
            <a:normAutofit lnSpcReduction="10000"/>
          </a:bodyPr>
          <a:lstStyle/>
          <a:p>
            <a:r>
              <a:rPr lang="en-US" dirty="0"/>
              <a:t>In general, use normalized data models:</a:t>
            </a:r>
          </a:p>
          <a:p>
            <a:pPr lvl="1"/>
            <a:r>
              <a:rPr lang="en-US" dirty="0"/>
              <a:t>when embedding would result in duplication of data but would not provide sufficient read performance advantages to outweigh the implications of the duplication.</a:t>
            </a:r>
          </a:p>
          <a:p>
            <a:pPr lvl="1"/>
            <a:r>
              <a:rPr lang="en-US" dirty="0"/>
              <a:t>to represent more complex many-to-many relationships.</a:t>
            </a:r>
          </a:p>
          <a:p>
            <a:pPr lvl="1"/>
            <a:r>
              <a:rPr lang="en-US" dirty="0"/>
              <a:t>to model large hierarchical data sets.</a:t>
            </a:r>
          </a:p>
          <a:p>
            <a:r>
              <a:rPr lang="en-US" dirty="0"/>
              <a:t>References provides more flexibility than embedding. However, client-side applications must issue follow-up queries to resolve the references. In other words, normalized data models can require more round trips to the server.</a:t>
            </a:r>
          </a:p>
          <a:p>
            <a:pPr lvl="1"/>
            <a:endParaRPr lang="en-US" dirty="0"/>
          </a:p>
        </p:txBody>
      </p:sp>
    </p:spTree>
    <p:extLst>
      <p:ext uri="{BB962C8B-B14F-4D97-AF65-F5344CB8AC3E}">
        <p14:creationId xmlns:p14="http://schemas.microsoft.com/office/powerpoint/2010/main" val="3930778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Atomicity of Write Operations</a:t>
            </a:r>
          </a:p>
        </p:txBody>
      </p:sp>
      <p:sp>
        <p:nvSpPr>
          <p:cNvPr id="3" name="Content Placeholder 2"/>
          <p:cNvSpPr>
            <a:spLocks noGrp="1"/>
          </p:cNvSpPr>
          <p:nvPr>
            <p:ph idx="1"/>
          </p:nvPr>
        </p:nvSpPr>
        <p:spPr/>
        <p:txBody>
          <a:bodyPr>
            <a:normAutofit fontScale="92500"/>
          </a:bodyPr>
          <a:lstStyle/>
          <a:p>
            <a:r>
              <a:rPr lang="en-US" dirty="0"/>
              <a:t>Write operations are atomic at the </a:t>
            </a:r>
            <a:r>
              <a:rPr lang="en-US" i="1" dirty="0"/>
              <a:t>document</a:t>
            </a:r>
            <a:r>
              <a:rPr lang="en-US" dirty="0"/>
              <a:t> level, and no single write operation can atomically affect more than one document or more than one collection. </a:t>
            </a:r>
          </a:p>
          <a:p>
            <a:r>
              <a:rPr lang="en-US" dirty="0"/>
              <a:t>A </a:t>
            </a:r>
            <a:r>
              <a:rPr lang="en-US" dirty="0" err="1"/>
              <a:t>denormalized</a:t>
            </a:r>
            <a:r>
              <a:rPr lang="en-US" dirty="0"/>
              <a:t> data model with embedded data combines all related data for a represented entity in a single document. </a:t>
            </a:r>
          </a:p>
          <a:p>
            <a:pPr lvl="1"/>
            <a:r>
              <a:rPr lang="en-US" dirty="0"/>
              <a:t>This facilitates atomic write operations since a single write operation can insert or update the data for an entity. </a:t>
            </a:r>
          </a:p>
          <a:p>
            <a:r>
              <a:rPr lang="en-US" dirty="0"/>
              <a:t>Normalizing the data would split the data across multiple collections and would require multiple write operations that are not atomic collectively.</a:t>
            </a:r>
          </a:p>
          <a:p>
            <a:endParaRPr lang="en-US" dirty="0"/>
          </a:p>
        </p:txBody>
      </p:sp>
    </p:spTree>
    <p:extLst>
      <p:ext uri="{BB962C8B-B14F-4D97-AF65-F5344CB8AC3E}">
        <p14:creationId xmlns:p14="http://schemas.microsoft.com/office/powerpoint/2010/main" val="379468630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933</Words>
  <Application>Microsoft Macintosh PowerPoint</Application>
  <PresentationFormat>On-screen Show (4:3)</PresentationFormat>
  <Paragraphs>71</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ECE 530 Cloud Computing</vt:lpstr>
      <vt:lpstr>NoSQL Data Modeling</vt:lpstr>
      <vt:lpstr>Data Modeling Challenges</vt:lpstr>
      <vt:lpstr>NoSQL Data Structure</vt:lpstr>
      <vt:lpstr>Embedded Documents</vt:lpstr>
      <vt:lpstr>When to use embedded documents?</vt:lpstr>
      <vt:lpstr>References</vt:lpstr>
      <vt:lpstr>When to use References?</vt:lpstr>
      <vt:lpstr>Atomicity of Write Operations</vt:lpstr>
      <vt:lpstr>Query Processing NoSQL #1</vt:lpstr>
      <vt:lpstr>Query Processing NoSQL #2</vt:lpstr>
      <vt:lpstr>Scatter/Gather Local Search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 530 Cloud Computing</dc:title>
  <dc:creator>Ioannis Papapanagiotou</dc:creator>
  <cp:lastModifiedBy>Ioannis Papapanagiotou</cp:lastModifiedBy>
  <cp:revision>2</cp:revision>
  <dcterms:created xsi:type="dcterms:W3CDTF">2020-04-10T15:47:56Z</dcterms:created>
  <dcterms:modified xsi:type="dcterms:W3CDTF">2020-04-11T03:31:29Z</dcterms:modified>
</cp:coreProperties>
</file>