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7" r:id="rId4"/>
    <p:sldId id="261" r:id="rId5"/>
    <p:sldId id="259" r:id="rId6"/>
    <p:sldId id="266" r:id="rId7"/>
    <p:sldId id="269" r:id="rId8"/>
    <p:sldId id="27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EA9DB17-DD35-4175-B2F0-3108F8F7D2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EC0E0F-76BF-4D71-BC9B-F06AE0A35995}">
      <dgm:prSet/>
      <dgm:spPr/>
      <dgm:t>
        <a:bodyPr/>
        <a:lstStyle/>
        <a:p>
          <a:r>
            <a:rPr lang="en-US"/>
            <a:t>Block Storage services allows the user to create storage volumes and attach them to VMs</a:t>
          </a:r>
        </a:p>
      </dgm:t>
    </dgm:pt>
    <dgm:pt modelId="{FAA6190F-2556-414C-B900-E068187357A4}" type="parTrans" cxnId="{B0688D63-F751-42A0-9C35-F676B20F4F48}">
      <dgm:prSet/>
      <dgm:spPr/>
      <dgm:t>
        <a:bodyPr/>
        <a:lstStyle/>
        <a:p>
          <a:endParaRPr lang="en-US"/>
        </a:p>
      </dgm:t>
    </dgm:pt>
    <dgm:pt modelId="{661A3478-C569-41AE-B700-1D89193C3BF9}" type="sibTrans" cxnId="{B0688D63-F751-42A0-9C35-F676B20F4F48}">
      <dgm:prSet/>
      <dgm:spPr/>
      <dgm:t>
        <a:bodyPr/>
        <a:lstStyle/>
        <a:p>
          <a:endParaRPr lang="en-US"/>
        </a:p>
      </dgm:t>
    </dgm:pt>
    <dgm:pt modelId="{4693A0EA-6F5E-4E41-AC12-C21EEB9A68FB}">
      <dgm:prSet/>
      <dgm:spPr/>
      <dgm:t>
        <a:bodyPr/>
        <a:lstStyle/>
        <a:p>
          <a:r>
            <a:rPr lang="en-US"/>
            <a:t>Once attached, the user can create a file system on top of these volumes, run a database, or use them in any other ways</a:t>
          </a:r>
        </a:p>
      </dgm:t>
    </dgm:pt>
    <dgm:pt modelId="{0EB3542A-846F-4710-9C3E-01EA2A52C1FA}" type="parTrans" cxnId="{153A803B-C603-49E3-9B52-79791DA36B27}">
      <dgm:prSet/>
      <dgm:spPr/>
      <dgm:t>
        <a:bodyPr/>
        <a:lstStyle/>
        <a:p>
          <a:endParaRPr lang="en-US"/>
        </a:p>
      </dgm:t>
    </dgm:pt>
    <dgm:pt modelId="{FF9EBF8B-D3F2-4B76-B7F0-C3518C799CE7}" type="sibTrans" cxnId="{153A803B-C603-49E3-9B52-79791DA36B27}">
      <dgm:prSet/>
      <dgm:spPr/>
      <dgm:t>
        <a:bodyPr/>
        <a:lstStyle/>
        <a:p>
          <a:endParaRPr lang="en-US"/>
        </a:p>
      </dgm:t>
    </dgm:pt>
    <dgm:pt modelId="{B099013E-13C5-43C9-BEED-4987CD971740}">
      <dgm:prSet/>
      <dgm:spPr/>
      <dgm:t>
        <a:bodyPr/>
        <a:lstStyle/>
        <a:p>
          <a:r>
            <a:rPr lang="en-US"/>
            <a:t>Block Storage volumes by most Cloud vendors, tend to be placed in a specific Availability Zone where they are automatically replicated to protect you from the failure of a single component. </a:t>
          </a:r>
        </a:p>
      </dgm:t>
    </dgm:pt>
    <dgm:pt modelId="{F9E4029B-5E8F-4DDE-83AC-934DB3F16723}" type="parTrans" cxnId="{C6D93130-84E7-426F-BDFE-C988FC8C5F46}">
      <dgm:prSet/>
      <dgm:spPr/>
      <dgm:t>
        <a:bodyPr/>
        <a:lstStyle/>
        <a:p>
          <a:endParaRPr lang="en-US"/>
        </a:p>
      </dgm:t>
    </dgm:pt>
    <dgm:pt modelId="{2E5E285C-4BE2-4CB7-BAD5-6EB7E6379A8B}" type="sibTrans" cxnId="{C6D93130-84E7-426F-BDFE-C988FC8C5F46}">
      <dgm:prSet/>
      <dgm:spPr/>
      <dgm:t>
        <a:bodyPr/>
        <a:lstStyle/>
        <a:p>
          <a:endParaRPr lang="en-US"/>
        </a:p>
      </dgm:t>
    </dgm:pt>
    <dgm:pt modelId="{49CA1624-4CF5-48AB-BCAC-9BE7759D39F2}">
      <dgm:prSet/>
      <dgm:spPr/>
      <dgm:t>
        <a:bodyPr/>
        <a:lstStyle/>
        <a:p>
          <a:r>
            <a:rPr lang="en-US"/>
            <a:t>Block storage volume types offer durable snapshot capabilities and are designed for 99.999% availability.</a:t>
          </a:r>
        </a:p>
      </dgm:t>
    </dgm:pt>
    <dgm:pt modelId="{1C7F142E-B691-4743-AFF3-7A9A252BF4E1}" type="parTrans" cxnId="{21833CAB-D4CA-4477-BB6C-8CB46E94F5E8}">
      <dgm:prSet/>
      <dgm:spPr/>
      <dgm:t>
        <a:bodyPr/>
        <a:lstStyle/>
        <a:p>
          <a:endParaRPr lang="en-US"/>
        </a:p>
      </dgm:t>
    </dgm:pt>
    <dgm:pt modelId="{C6A37FDD-D415-4E98-AF9B-6A41064D20A0}" type="sibTrans" cxnId="{21833CAB-D4CA-4477-BB6C-8CB46E94F5E8}">
      <dgm:prSet/>
      <dgm:spPr/>
      <dgm:t>
        <a:bodyPr/>
        <a:lstStyle/>
        <a:p>
          <a:endParaRPr lang="en-US"/>
        </a:p>
      </dgm:t>
    </dgm:pt>
    <dgm:pt modelId="{F9BDADB9-416D-4A0A-A269-A72341583530}">
      <dgm:prSet/>
      <dgm:spPr/>
      <dgm:t>
        <a:bodyPr/>
        <a:lstStyle/>
        <a:p>
          <a:r>
            <a:rPr lang="en-US"/>
            <a:t>The block storage system manages the creation, attaching and detaching of the block devices to servers. </a:t>
          </a:r>
        </a:p>
      </dgm:t>
    </dgm:pt>
    <dgm:pt modelId="{964A6420-1EDD-49D1-B393-54BAD7932079}" type="parTrans" cxnId="{9140B7F1-B801-4308-9ABE-9DCABBBBB54F}">
      <dgm:prSet/>
      <dgm:spPr/>
      <dgm:t>
        <a:bodyPr/>
        <a:lstStyle/>
        <a:p>
          <a:endParaRPr lang="en-US"/>
        </a:p>
      </dgm:t>
    </dgm:pt>
    <dgm:pt modelId="{527C0F2C-E863-48E0-B9B5-54C65BE3EF16}" type="sibTrans" cxnId="{9140B7F1-B801-4308-9ABE-9DCABBBBB54F}">
      <dgm:prSet/>
      <dgm:spPr/>
      <dgm:t>
        <a:bodyPr/>
        <a:lstStyle/>
        <a:p>
          <a:endParaRPr lang="en-US"/>
        </a:p>
      </dgm:t>
    </dgm:pt>
    <dgm:pt modelId="{F89F3B44-0E1C-4827-97B5-0A261DC89C87}" type="pres">
      <dgm:prSet presAssocID="{3EA9DB17-DD35-4175-B2F0-3108F8F7D236}" presName="root" presStyleCnt="0">
        <dgm:presLayoutVars>
          <dgm:dir/>
          <dgm:resizeHandles val="exact"/>
        </dgm:presLayoutVars>
      </dgm:prSet>
      <dgm:spPr/>
    </dgm:pt>
    <dgm:pt modelId="{2CC99A9C-1D29-401A-B6B1-8C1623DCD666}" type="pres">
      <dgm:prSet presAssocID="{21EC0E0F-76BF-4D71-BC9B-F06AE0A35995}" presName="compNode" presStyleCnt="0"/>
      <dgm:spPr/>
    </dgm:pt>
    <dgm:pt modelId="{91BFC461-6B52-48DE-849B-02F1C9EAFCF8}" type="pres">
      <dgm:prSet presAssocID="{21EC0E0F-76BF-4D71-BC9B-F06AE0A35995}" presName="bgRect" presStyleLbl="bgShp" presStyleIdx="0" presStyleCnt="5"/>
      <dgm:spPr/>
    </dgm:pt>
    <dgm:pt modelId="{6B6CB423-8B4B-4483-BB76-5F2129D2F54B}" type="pres">
      <dgm:prSet presAssocID="{21EC0E0F-76BF-4D71-BC9B-F06AE0A359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B64A43EB-8DE1-4BE7-B5DE-ACA8A6F012F0}" type="pres">
      <dgm:prSet presAssocID="{21EC0E0F-76BF-4D71-BC9B-F06AE0A35995}" presName="spaceRect" presStyleCnt="0"/>
      <dgm:spPr/>
    </dgm:pt>
    <dgm:pt modelId="{C319A847-6512-4B54-9305-DCD7F0B659AF}" type="pres">
      <dgm:prSet presAssocID="{21EC0E0F-76BF-4D71-BC9B-F06AE0A35995}" presName="parTx" presStyleLbl="revTx" presStyleIdx="0" presStyleCnt="5">
        <dgm:presLayoutVars>
          <dgm:chMax val="0"/>
          <dgm:chPref val="0"/>
        </dgm:presLayoutVars>
      </dgm:prSet>
      <dgm:spPr/>
    </dgm:pt>
    <dgm:pt modelId="{65495C75-7CAB-4991-8134-AE8C43E23878}" type="pres">
      <dgm:prSet presAssocID="{661A3478-C569-41AE-B700-1D89193C3BF9}" presName="sibTrans" presStyleCnt="0"/>
      <dgm:spPr/>
    </dgm:pt>
    <dgm:pt modelId="{1E004CC4-4BDF-490D-930B-BEBB84784FB7}" type="pres">
      <dgm:prSet presAssocID="{4693A0EA-6F5E-4E41-AC12-C21EEB9A68FB}" presName="compNode" presStyleCnt="0"/>
      <dgm:spPr/>
    </dgm:pt>
    <dgm:pt modelId="{72FFA828-36B8-49EF-BB20-B23812D62C68}" type="pres">
      <dgm:prSet presAssocID="{4693A0EA-6F5E-4E41-AC12-C21EEB9A68FB}" presName="bgRect" presStyleLbl="bgShp" presStyleIdx="1" presStyleCnt="5"/>
      <dgm:spPr/>
    </dgm:pt>
    <dgm:pt modelId="{F7BB97C8-62A5-43F7-9BED-E380A2685C25}" type="pres">
      <dgm:prSet presAssocID="{4693A0EA-6F5E-4E41-AC12-C21EEB9A68F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243608D-05CF-40B0-9134-1A72BD4FC606}" type="pres">
      <dgm:prSet presAssocID="{4693A0EA-6F5E-4E41-AC12-C21EEB9A68FB}" presName="spaceRect" presStyleCnt="0"/>
      <dgm:spPr/>
    </dgm:pt>
    <dgm:pt modelId="{CB645355-6C07-4225-A182-C07AB70CEF95}" type="pres">
      <dgm:prSet presAssocID="{4693A0EA-6F5E-4E41-AC12-C21EEB9A68FB}" presName="parTx" presStyleLbl="revTx" presStyleIdx="1" presStyleCnt="5">
        <dgm:presLayoutVars>
          <dgm:chMax val="0"/>
          <dgm:chPref val="0"/>
        </dgm:presLayoutVars>
      </dgm:prSet>
      <dgm:spPr/>
    </dgm:pt>
    <dgm:pt modelId="{9038C637-84C7-4E0B-BC79-C72B50F8A98D}" type="pres">
      <dgm:prSet presAssocID="{FF9EBF8B-D3F2-4B76-B7F0-C3518C799CE7}" presName="sibTrans" presStyleCnt="0"/>
      <dgm:spPr/>
    </dgm:pt>
    <dgm:pt modelId="{398BFFBC-00D4-4206-9BA0-8388D2D31B5E}" type="pres">
      <dgm:prSet presAssocID="{B099013E-13C5-43C9-BEED-4987CD971740}" presName="compNode" presStyleCnt="0"/>
      <dgm:spPr/>
    </dgm:pt>
    <dgm:pt modelId="{9D4AABE0-E615-4B8B-AD36-E6C03202C476}" type="pres">
      <dgm:prSet presAssocID="{B099013E-13C5-43C9-BEED-4987CD971740}" presName="bgRect" presStyleLbl="bgShp" presStyleIdx="2" presStyleCnt="5"/>
      <dgm:spPr/>
    </dgm:pt>
    <dgm:pt modelId="{092AA83A-C050-4610-A5CB-787FA424D11B}" type="pres">
      <dgm:prSet presAssocID="{B099013E-13C5-43C9-BEED-4987CD9717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C4380ED-30B3-4A00-9F85-8AEF645DE9B4}" type="pres">
      <dgm:prSet presAssocID="{B099013E-13C5-43C9-BEED-4987CD971740}" presName="spaceRect" presStyleCnt="0"/>
      <dgm:spPr/>
    </dgm:pt>
    <dgm:pt modelId="{0978EBC7-E330-427B-AEEF-65BEFD96D2C4}" type="pres">
      <dgm:prSet presAssocID="{B099013E-13C5-43C9-BEED-4987CD971740}" presName="parTx" presStyleLbl="revTx" presStyleIdx="2" presStyleCnt="5">
        <dgm:presLayoutVars>
          <dgm:chMax val="0"/>
          <dgm:chPref val="0"/>
        </dgm:presLayoutVars>
      </dgm:prSet>
      <dgm:spPr/>
    </dgm:pt>
    <dgm:pt modelId="{42AD1389-BA69-48EA-9DD8-73426E835961}" type="pres">
      <dgm:prSet presAssocID="{2E5E285C-4BE2-4CB7-BAD5-6EB7E6379A8B}" presName="sibTrans" presStyleCnt="0"/>
      <dgm:spPr/>
    </dgm:pt>
    <dgm:pt modelId="{3AE717C4-EBB9-4F20-B820-3B1A4B0FDC2A}" type="pres">
      <dgm:prSet presAssocID="{49CA1624-4CF5-48AB-BCAC-9BE7759D39F2}" presName="compNode" presStyleCnt="0"/>
      <dgm:spPr/>
    </dgm:pt>
    <dgm:pt modelId="{853C8902-28CC-4DAB-8BDD-7C9957A9D3DB}" type="pres">
      <dgm:prSet presAssocID="{49CA1624-4CF5-48AB-BCAC-9BE7759D39F2}" presName="bgRect" presStyleLbl="bgShp" presStyleIdx="3" presStyleCnt="5"/>
      <dgm:spPr/>
    </dgm:pt>
    <dgm:pt modelId="{ACEA5E4C-0ECF-4A03-871A-B085694F8C10}" type="pres">
      <dgm:prSet presAssocID="{49CA1624-4CF5-48AB-BCAC-9BE7759D39F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B3596AA-3950-4C1C-A7A1-549A35A8E6C3}" type="pres">
      <dgm:prSet presAssocID="{49CA1624-4CF5-48AB-BCAC-9BE7759D39F2}" presName="spaceRect" presStyleCnt="0"/>
      <dgm:spPr/>
    </dgm:pt>
    <dgm:pt modelId="{BB3F13B5-C870-42D4-A22B-0031205D8F10}" type="pres">
      <dgm:prSet presAssocID="{49CA1624-4CF5-48AB-BCAC-9BE7759D39F2}" presName="parTx" presStyleLbl="revTx" presStyleIdx="3" presStyleCnt="5">
        <dgm:presLayoutVars>
          <dgm:chMax val="0"/>
          <dgm:chPref val="0"/>
        </dgm:presLayoutVars>
      </dgm:prSet>
      <dgm:spPr/>
    </dgm:pt>
    <dgm:pt modelId="{08D9C68A-06AF-4A9C-B001-7DB765221C86}" type="pres">
      <dgm:prSet presAssocID="{C6A37FDD-D415-4E98-AF9B-6A41064D20A0}" presName="sibTrans" presStyleCnt="0"/>
      <dgm:spPr/>
    </dgm:pt>
    <dgm:pt modelId="{FCE472F5-0BEC-41B1-90EA-3533EB86ED61}" type="pres">
      <dgm:prSet presAssocID="{F9BDADB9-416D-4A0A-A269-A72341583530}" presName="compNode" presStyleCnt="0"/>
      <dgm:spPr/>
    </dgm:pt>
    <dgm:pt modelId="{EE70849F-596D-4F54-92CA-798E0B65E45D}" type="pres">
      <dgm:prSet presAssocID="{F9BDADB9-416D-4A0A-A269-A72341583530}" presName="bgRect" presStyleLbl="bgShp" presStyleIdx="4" presStyleCnt="5"/>
      <dgm:spPr/>
    </dgm:pt>
    <dgm:pt modelId="{EE9FA466-298A-4DAE-93D0-9E48469560D6}" type="pres">
      <dgm:prSet presAssocID="{F9BDADB9-416D-4A0A-A269-A723415835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ABD9639E-BA80-4927-875F-805CD1F6B310}" type="pres">
      <dgm:prSet presAssocID="{F9BDADB9-416D-4A0A-A269-A72341583530}" presName="spaceRect" presStyleCnt="0"/>
      <dgm:spPr/>
    </dgm:pt>
    <dgm:pt modelId="{40852571-8341-4BB0-AF2D-7C2CFCD4DD91}" type="pres">
      <dgm:prSet presAssocID="{F9BDADB9-416D-4A0A-A269-A72341583530}" presName="parTx" presStyleLbl="revTx" presStyleIdx="4" presStyleCnt="5">
        <dgm:presLayoutVars>
          <dgm:chMax val="0"/>
          <dgm:chPref val="0"/>
        </dgm:presLayoutVars>
      </dgm:prSet>
      <dgm:spPr/>
    </dgm:pt>
  </dgm:ptLst>
  <dgm:cxnLst>
    <dgm:cxn modelId="{5CE1E003-3914-467C-96F9-F5421A57FE3C}" type="presOf" srcId="{49CA1624-4CF5-48AB-BCAC-9BE7759D39F2}" destId="{BB3F13B5-C870-42D4-A22B-0031205D8F10}" srcOrd="0" destOrd="0" presId="urn:microsoft.com/office/officeart/2018/2/layout/IconVerticalSolidList"/>
    <dgm:cxn modelId="{34DBB806-19DB-496B-B141-8B6F08B8B488}" type="presOf" srcId="{B099013E-13C5-43C9-BEED-4987CD971740}" destId="{0978EBC7-E330-427B-AEEF-65BEFD96D2C4}" srcOrd="0" destOrd="0" presId="urn:microsoft.com/office/officeart/2018/2/layout/IconVerticalSolidList"/>
    <dgm:cxn modelId="{C6D93130-84E7-426F-BDFE-C988FC8C5F46}" srcId="{3EA9DB17-DD35-4175-B2F0-3108F8F7D236}" destId="{B099013E-13C5-43C9-BEED-4987CD971740}" srcOrd="2" destOrd="0" parTransId="{F9E4029B-5E8F-4DDE-83AC-934DB3F16723}" sibTransId="{2E5E285C-4BE2-4CB7-BAD5-6EB7E6379A8B}"/>
    <dgm:cxn modelId="{153A803B-C603-49E3-9B52-79791DA36B27}" srcId="{3EA9DB17-DD35-4175-B2F0-3108F8F7D236}" destId="{4693A0EA-6F5E-4E41-AC12-C21EEB9A68FB}" srcOrd="1" destOrd="0" parTransId="{0EB3542A-846F-4710-9C3E-01EA2A52C1FA}" sibTransId="{FF9EBF8B-D3F2-4B76-B7F0-C3518C799CE7}"/>
    <dgm:cxn modelId="{B0688D63-F751-42A0-9C35-F676B20F4F48}" srcId="{3EA9DB17-DD35-4175-B2F0-3108F8F7D236}" destId="{21EC0E0F-76BF-4D71-BC9B-F06AE0A35995}" srcOrd="0" destOrd="0" parTransId="{FAA6190F-2556-414C-B900-E068187357A4}" sibTransId="{661A3478-C569-41AE-B700-1D89193C3BF9}"/>
    <dgm:cxn modelId="{720D486A-776E-448D-ACD7-1AF53819243F}" type="presOf" srcId="{3EA9DB17-DD35-4175-B2F0-3108F8F7D236}" destId="{F89F3B44-0E1C-4827-97B5-0A261DC89C87}" srcOrd="0" destOrd="0" presId="urn:microsoft.com/office/officeart/2018/2/layout/IconVerticalSolidList"/>
    <dgm:cxn modelId="{93DA3A7D-07AB-4B31-9DF6-3FD308A01126}" type="presOf" srcId="{4693A0EA-6F5E-4E41-AC12-C21EEB9A68FB}" destId="{CB645355-6C07-4225-A182-C07AB70CEF95}" srcOrd="0" destOrd="0" presId="urn:microsoft.com/office/officeart/2018/2/layout/IconVerticalSolidList"/>
    <dgm:cxn modelId="{C64F929A-E1FF-44BF-9E7C-A014E306778E}" type="presOf" srcId="{F9BDADB9-416D-4A0A-A269-A72341583530}" destId="{40852571-8341-4BB0-AF2D-7C2CFCD4DD91}" srcOrd="0" destOrd="0" presId="urn:microsoft.com/office/officeart/2018/2/layout/IconVerticalSolidList"/>
    <dgm:cxn modelId="{FC1676A0-A909-4637-AC23-02F8A8E0A7BB}" type="presOf" srcId="{21EC0E0F-76BF-4D71-BC9B-F06AE0A35995}" destId="{C319A847-6512-4B54-9305-DCD7F0B659AF}" srcOrd="0" destOrd="0" presId="urn:microsoft.com/office/officeart/2018/2/layout/IconVerticalSolidList"/>
    <dgm:cxn modelId="{21833CAB-D4CA-4477-BB6C-8CB46E94F5E8}" srcId="{3EA9DB17-DD35-4175-B2F0-3108F8F7D236}" destId="{49CA1624-4CF5-48AB-BCAC-9BE7759D39F2}" srcOrd="3" destOrd="0" parTransId="{1C7F142E-B691-4743-AFF3-7A9A252BF4E1}" sibTransId="{C6A37FDD-D415-4E98-AF9B-6A41064D20A0}"/>
    <dgm:cxn modelId="{9140B7F1-B801-4308-9ABE-9DCABBBBB54F}" srcId="{3EA9DB17-DD35-4175-B2F0-3108F8F7D236}" destId="{F9BDADB9-416D-4A0A-A269-A72341583530}" srcOrd="4" destOrd="0" parTransId="{964A6420-1EDD-49D1-B393-54BAD7932079}" sibTransId="{527C0F2C-E863-48E0-B9B5-54C65BE3EF16}"/>
    <dgm:cxn modelId="{49AD1AAD-9596-46F4-A828-16AADA191368}" type="presParOf" srcId="{F89F3B44-0E1C-4827-97B5-0A261DC89C87}" destId="{2CC99A9C-1D29-401A-B6B1-8C1623DCD666}" srcOrd="0" destOrd="0" presId="urn:microsoft.com/office/officeart/2018/2/layout/IconVerticalSolidList"/>
    <dgm:cxn modelId="{E90E8D17-8DBB-4EAE-86A4-30BFCC26B44F}" type="presParOf" srcId="{2CC99A9C-1D29-401A-B6B1-8C1623DCD666}" destId="{91BFC461-6B52-48DE-849B-02F1C9EAFCF8}" srcOrd="0" destOrd="0" presId="urn:microsoft.com/office/officeart/2018/2/layout/IconVerticalSolidList"/>
    <dgm:cxn modelId="{2B9EDA17-894C-488B-B75F-341306D06A6B}" type="presParOf" srcId="{2CC99A9C-1D29-401A-B6B1-8C1623DCD666}" destId="{6B6CB423-8B4B-4483-BB76-5F2129D2F54B}" srcOrd="1" destOrd="0" presId="urn:microsoft.com/office/officeart/2018/2/layout/IconVerticalSolidList"/>
    <dgm:cxn modelId="{E25616D3-A97C-4584-A2EC-E05BBBC58B48}" type="presParOf" srcId="{2CC99A9C-1D29-401A-B6B1-8C1623DCD666}" destId="{B64A43EB-8DE1-4BE7-B5DE-ACA8A6F012F0}" srcOrd="2" destOrd="0" presId="urn:microsoft.com/office/officeart/2018/2/layout/IconVerticalSolidList"/>
    <dgm:cxn modelId="{7A6DE930-A074-4AEC-8DCD-E08547B9DF90}" type="presParOf" srcId="{2CC99A9C-1D29-401A-B6B1-8C1623DCD666}" destId="{C319A847-6512-4B54-9305-DCD7F0B659AF}" srcOrd="3" destOrd="0" presId="urn:microsoft.com/office/officeart/2018/2/layout/IconVerticalSolidList"/>
    <dgm:cxn modelId="{5857734B-4684-48C8-B119-3EB7AD8306FA}" type="presParOf" srcId="{F89F3B44-0E1C-4827-97B5-0A261DC89C87}" destId="{65495C75-7CAB-4991-8134-AE8C43E23878}" srcOrd="1" destOrd="0" presId="urn:microsoft.com/office/officeart/2018/2/layout/IconVerticalSolidList"/>
    <dgm:cxn modelId="{2383B25C-60C9-4A49-AE1B-CED22BB83A2D}" type="presParOf" srcId="{F89F3B44-0E1C-4827-97B5-0A261DC89C87}" destId="{1E004CC4-4BDF-490D-930B-BEBB84784FB7}" srcOrd="2" destOrd="0" presId="urn:microsoft.com/office/officeart/2018/2/layout/IconVerticalSolidList"/>
    <dgm:cxn modelId="{CAF362EF-33BA-404E-A12D-A837976B1F34}" type="presParOf" srcId="{1E004CC4-4BDF-490D-930B-BEBB84784FB7}" destId="{72FFA828-36B8-49EF-BB20-B23812D62C68}" srcOrd="0" destOrd="0" presId="urn:microsoft.com/office/officeart/2018/2/layout/IconVerticalSolidList"/>
    <dgm:cxn modelId="{DDC33424-D8C4-4B66-824C-8C93B53CE799}" type="presParOf" srcId="{1E004CC4-4BDF-490D-930B-BEBB84784FB7}" destId="{F7BB97C8-62A5-43F7-9BED-E380A2685C25}" srcOrd="1" destOrd="0" presId="urn:microsoft.com/office/officeart/2018/2/layout/IconVerticalSolidList"/>
    <dgm:cxn modelId="{C2E1E058-4862-4846-843A-F78E58ADBE1D}" type="presParOf" srcId="{1E004CC4-4BDF-490D-930B-BEBB84784FB7}" destId="{7243608D-05CF-40B0-9134-1A72BD4FC606}" srcOrd="2" destOrd="0" presId="urn:microsoft.com/office/officeart/2018/2/layout/IconVerticalSolidList"/>
    <dgm:cxn modelId="{76C71487-778E-416D-9EF5-3C8BF4C18453}" type="presParOf" srcId="{1E004CC4-4BDF-490D-930B-BEBB84784FB7}" destId="{CB645355-6C07-4225-A182-C07AB70CEF95}" srcOrd="3" destOrd="0" presId="urn:microsoft.com/office/officeart/2018/2/layout/IconVerticalSolidList"/>
    <dgm:cxn modelId="{D8C18E73-5643-418D-BF4E-DE2B4C3553CF}" type="presParOf" srcId="{F89F3B44-0E1C-4827-97B5-0A261DC89C87}" destId="{9038C637-84C7-4E0B-BC79-C72B50F8A98D}" srcOrd="3" destOrd="0" presId="urn:microsoft.com/office/officeart/2018/2/layout/IconVerticalSolidList"/>
    <dgm:cxn modelId="{C9CF5E02-7B9F-4435-A161-8D08EE8508D6}" type="presParOf" srcId="{F89F3B44-0E1C-4827-97B5-0A261DC89C87}" destId="{398BFFBC-00D4-4206-9BA0-8388D2D31B5E}" srcOrd="4" destOrd="0" presId="urn:microsoft.com/office/officeart/2018/2/layout/IconVerticalSolidList"/>
    <dgm:cxn modelId="{209D2792-4CF5-45FF-9381-0EA84D54C5EE}" type="presParOf" srcId="{398BFFBC-00D4-4206-9BA0-8388D2D31B5E}" destId="{9D4AABE0-E615-4B8B-AD36-E6C03202C476}" srcOrd="0" destOrd="0" presId="urn:microsoft.com/office/officeart/2018/2/layout/IconVerticalSolidList"/>
    <dgm:cxn modelId="{63D8BEC2-B9DE-4197-8C41-FD7CFBF75C05}" type="presParOf" srcId="{398BFFBC-00D4-4206-9BA0-8388D2D31B5E}" destId="{092AA83A-C050-4610-A5CB-787FA424D11B}" srcOrd="1" destOrd="0" presId="urn:microsoft.com/office/officeart/2018/2/layout/IconVerticalSolidList"/>
    <dgm:cxn modelId="{5E8C373D-6B0E-4D5F-9AE2-70B5D4900491}" type="presParOf" srcId="{398BFFBC-00D4-4206-9BA0-8388D2D31B5E}" destId="{CC4380ED-30B3-4A00-9F85-8AEF645DE9B4}" srcOrd="2" destOrd="0" presId="urn:microsoft.com/office/officeart/2018/2/layout/IconVerticalSolidList"/>
    <dgm:cxn modelId="{E6D82229-D749-4D35-A3A4-BCB9407CB100}" type="presParOf" srcId="{398BFFBC-00D4-4206-9BA0-8388D2D31B5E}" destId="{0978EBC7-E330-427B-AEEF-65BEFD96D2C4}" srcOrd="3" destOrd="0" presId="urn:microsoft.com/office/officeart/2018/2/layout/IconVerticalSolidList"/>
    <dgm:cxn modelId="{6ED47406-894F-4516-8AB3-B0D336258423}" type="presParOf" srcId="{F89F3B44-0E1C-4827-97B5-0A261DC89C87}" destId="{42AD1389-BA69-48EA-9DD8-73426E835961}" srcOrd="5" destOrd="0" presId="urn:microsoft.com/office/officeart/2018/2/layout/IconVerticalSolidList"/>
    <dgm:cxn modelId="{77DAAD86-A91F-43C0-A240-A394509F177C}" type="presParOf" srcId="{F89F3B44-0E1C-4827-97B5-0A261DC89C87}" destId="{3AE717C4-EBB9-4F20-B820-3B1A4B0FDC2A}" srcOrd="6" destOrd="0" presId="urn:microsoft.com/office/officeart/2018/2/layout/IconVerticalSolidList"/>
    <dgm:cxn modelId="{432AEA47-2813-4B99-B339-20E65862A9DB}" type="presParOf" srcId="{3AE717C4-EBB9-4F20-B820-3B1A4B0FDC2A}" destId="{853C8902-28CC-4DAB-8BDD-7C9957A9D3DB}" srcOrd="0" destOrd="0" presId="urn:microsoft.com/office/officeart/2018/2/layout/IconVerticalSolidList"/>
    <dgm:cxn modelId="{ADCD2640-5EF6-4601-81CA-54249284B885}" type="presParOf" srcId="{3AE717C4-EBB9-4F20-B820-3B1A4B0FDC2A}" destId="{ACEA5E4C-0ECF-4A03-871A-B085694F8C10}" srcOrd="1" destOrd="0" presId="urn:microsoft.com/office/officeart/2018/2/layout/IconVerticalSolidList"/>
    <dgm:cxn modelId="{97DC43CD-B896-4F15-89E5-074B28142D11}" type="presParOf" srcId="{3AE717C4-EBB9-4F20-B820-3B1A4B0FDC2A}" destId="{2B3596AA-3950-4C1C-A7A1-549A35A8E6C3}" srcOrd="2" destOrd="0" presId="urn:microsoft.com/office/officeart/2018/2/layout/IconVerticalSolidList"/>
    <dgm:cxn modelId="{A8026CCA-585A-4C5F-86C9-2C0A1D7883D3}" type="presParOf" srcId="{3AE717C4-EBB9-4F20-B820-3B1A4B0FDC2A}" destId="{BB3F13B5-C870-42D4-A22B-0031205D8F10}" srcOrd="3" destOrd="0" presId="urn:microsoft.com/office/officeart/2018/2/layout/IconVerticalSolidList"/>
    <dgm:cxn modelId="{55ED0D83-E4DC-44A8-A7F0-8BA0473BC73E}" type="presParOf" srcId="{F89F3B44-0E1C-4827-97B5-0A261DC89C87}" destId="{08D9C68A-06AF-4A9C-B001-7DB765221C86}" srcOrd="7" destOrd="0" presId="urn:microsoft.com/office/officeart/2018/2/layout/IconVerticalSolidList"/>
    <dgm:cxn modelId="{9B89187B-9937-4B4A-8AD3-EE0BADC2E157}" type="presParOf" srcId="{F89F3B44-0E1C-4827-97B5-0A261DC89C87}" destId="{FCE472F5-0BEC-41B1-90EA-3533EB86ED61}" srcOrd="8" destOrd="0" presId="urn:microsoft.com/office/officeart/2018/2/layout/IconVerticalSolidList"/>
    <dgm:cxn modelId="{12F2A983-8DA9-40A4-8FD5-2A132819FB98}" type="presParOf" srcId="{FCE472F5-0BEC-41B1-90EA-3533EB86ED61}" destId="{EE70849F-596D-4F54-92CA-798E0B65E45D}" srcOrd="0" destOrd="0" presId="urn:microsoft.com/office/officeart/2018/2/layout/IconVerticalSolidList"/>
    <dgm:cxn modelId="{FFFB4DAE-57D5-4E72-A688-955DEB2CC8CB}" type="presParOf" srcId="{FCE472F5-0BEC-41B1-90EA-3533EB86ED61}" destId="{EE9FA466-298A-4DAE-93D0-9E48469560D6}" srcOrd="1" destOrd="0" presId="urn:microsoft.com/office/officeart/2018/2/layout/IconVerticalSolidList"/>
    <dgm:cxn modelId="{B336EB8C-5781-49FF-A85C-6FC97BC34EAC}" type="presParOf" srcId="{FCE472F5-0BEC-41B1-90EA-3533EB86ED61}" destId="{ABD9639E-BA80-4927-875F-805CD1F6B310}" srcOrd="2" destOrd="0" presId="urn:microsoft.com/office/officeart/2018/2/layout/IconVerticalSolidList"/>
    <dgm:cxn modelId="{70E7EF4E-AA1D-480B-B1DD-44AAA7A7CB4F}" type="presParOf" srcId="{FCE472F5-0BEC-41B1-90EA-3533EB86ED61}" destId="{40852571-8341-4BB0-AF2D-7C2CFCD4DD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FC461-6B52-48DE-849B-02F1C9EAFCF8}">
      <dsp:nvSpPr>
        <dsp:cNvPr id="0" name=""/>
        <dsp:cNvSpPr/>
      </dsp:nvSpPr>
      <dsp:spPr>
        <a:xfrm>
          <a:off x="0" y="3400"/>
          <a:ext cx="7886700" cy="7242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CB423-8B4B-4483-BB76-5F2129D2F54B}">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9A847-6512-4B54-9305-DCD7F0B659AF}">
      <dsp:nvSpPr>
        <dsp:cNvPr id="0" name=""/>
        <dsp:cNvSpPr/>
      </dsp:nvSpPr>
      <dsp:spPr>
        <a:xfrm>
          <a:off x="836555" y="3400"/>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90000"/>
            </a:lnSpc>
            <a:spcBef>
              <a:spcPct val="0"/>
            </a:spcBef>
            <a:spcAft>
              <a:spcPct val="35000"/>
            </a:spcAft>
            <a:buNone/>
          </a:pPr>
          <a:r>
            <a:rPr lang="en-US" sz="1400" kern="1200"/>
            <a:t>Block Storage services allows the user to create storage volumes and attach them to VMs</a:t>
          </a:r>
        </a:p>
      </dsp:txBody>
      <dsp:txXfrm>
        <a:off x="836555" y="3400"/>
        <a:ext cx="7050144" cy="724290"/>
      </dsp:txXfrm>
    </dsp:sp>
    <dsp:sp modelId="{72FFA828-36B8-49EF-BB20-B23812D62C68}">
      <dsp:nvSpPr>
        <dsp:cNvPr id="0" name=""/>
        <dsp:cNvSpPr/>
      </dsp:nvSpPr>
      <dsp:spPr>
        <a:xfrm>
          <a:off x="0" y="908763"/>
          <a:ext cx="7886700" cy="7242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B97C8-62A5-43F7-9BED-E380A2685C25}">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45355-6C07-4225-A182-C07AB70CEF95}">
      <dsp:nvSpPr>
        <dsp:cNvPr id="0" name=""/>
        <dsp:cNvSpPr/>
      </dsp:nvSpPr>
      <dsp:spPr>
        <a:xfrm>
          <a:off x="836555" y="908763"/>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90000"/>
            </a:lnSpc>
            <a:spcBef>
              <a:spcPct val="0"/>
            </a:spcBef>
            <a:spcAft>
              <a:spcPct val="35000"/>
            </a:spcAft>
            <a:buNone/>
          </a:pPr>
          <a:r>
            <a:rPr lang="en-US" sz="1400" kern="1200"/>
            <a:t>Once attached, the user can create a file system on top of these volumes, run a database, or use them in any other ways</a:t>
          </a:r>
        </a:p>
      </dsp:txBody>
      <dsp:txXfrm>
        <a:off x="836555" y="908763"/>
        <a:ext cx="7050144" cy="724290"/>
      </dsp:txXfrm>
    </dsp:sp>
    <dsp:sp modelId="{9D4AABE0-E615-4B8B-AD36-E6C03202C476}">
      <dsp:nvSpPr>
        <dsp:cNvPr id="0" name=""/>
        <dsp:cNvSpPr/>
      </dsp:nvSpPr>
      <dsp:spPr>
        <a:xfrm>
          <a:off x="0" y="1814126"/>
          <a:ext cx="7886700" cy="7242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AA83A-C050-4610-A5CB-787FA424D11B}">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8EBC7-E330-427B-AEEF-65BEFD96D2C4}">
      <dsp:nvSpPr>
        <dsp:cNvPr id="0" name=""/>
        <dsp:cNvSpPr/>
      </dsp:nvSpPr>
      <dsp:spPr>
        <a:xfrm>
          <a:off x="836555" y="1814126"/>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90000"/>
            </a:lnSpc>
            <a:spcBef>
              <a:spcPct val="0"/>
            </a:spcBef>
            <a:spcAft>
              <a:spcPct val="35000"/>
            </a:spcAft>
            <a:buNone/>
          </a:pPr>
          <a:r>
            <a:rPr lang="en-US" sz="1400" kern="1200"/>
            <a:t>Block Storage volumes by most Cloud vendors, tend to be placed in a specific Availability Zone where they are automatically replicated to protect you from the failure of a single component. </a:t>
          </a:r>
        </a:p>
      </dsp:txBody>
      <dsp:txXfrm>
        <a:off x="836555" y="1814126"/>
        <a:ext cx="7050144" cy="724290"/>
      </dsp:txXfrm>
    </dsp:sp>
    <dsp:sp modelId="{853C8902-28CC-4DAB-8BDD-7C9957A9D3DB}">
      <dsp:nvSpPr>
        <dsp:cNvPr id="0" name=""/>
        <dsp:cNvSpPr/>
      </dsp:nvSpPr>
      <dsp:spPr>
        <a:xfrm>
          <a:off x="0" y="2719489"/>
          <a:ext cx="7886700" cy="7242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A5E4C-0ECF-4A03-871A-B085694F8C10}">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F13B5-C870-42D4-A22B-0031205D8F10}">
      <dsp:nvSpPr>
        <dsp:cNvPr id="0" name=""/>
        <dsp:cNvSpPr/>
      </dsp:nvSpPr>
      <dsp:spPr>
        <a:xfrm>
          <a:off x="836555" y="2719489"/>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90000"/>
            </a:lnSpc>
            <a:spcBef>
              <a:spcPct val="0"/>
            </a:spcBef>
            <a:spcAft>
              <a:spcPct val="35000"/>
            </a:spcAft>
            <a:buNone/>
          </a:pPr>
          <a:r>
            <a:rPr lang="en-US" sz="1400" kern="1200"/>
            <a:t>Block storage volume types offer durable snapshot capabilities and are designed for 99.999% availability.</a:t>
          </a:r>
        </a:p>
      </dsp:txBody>
      <dsp:txXfrm>
        <a:off x="836555" y="2719489"/>
        <a:ext cx="7050144" cy="724290"/>
      </dsp:txXfrm>
    </dsp:sp>
    <dsp:sp modelId="{EE70849F-596D-4F54-92CA-798E0B65E45D}">
      <dsp:nvSpPr>
        <dsp:cNvPr id="0" name=""/>
        <dsp:cNvSpPr/>
      </dsp:nvSpPr>
      <dsp:spPr>
        <a:xfrm>
          <a:off x="0" y="3624853"/>
          <a:ext cx="7886700" cy="72429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FA466-298A-4DAE-93D0-9E48469560D6}">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852571-8341-4BB0-AF2D-7C2CFCD4DD91}">
      <dsp:nvSpPr>
        <dsp:cNvPr id="0" name=""/>
        <dsp:cNvSpPr/>
      </dsp:nvSpPr>
      <dsp:spPr>
        <a:xfrm>
          <a:off x="836555" y="3624853"/>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90000"/>
            </a:lnSpc>
            <a:spcBef>
              <a:spcPct val="0"/>
            </a:spcBef>
            <a:spcAft>
              <a:spcPct val="35000"/>
            </a:spcAft>
            <a:buNone/>
          </a:pPr>
          <a:r>
            <a:rPr lang="en-US" sz="1400" kern="1200"/>
            <a:t>The block storage system manages the creation, attaching and detaching of the block devices to servers. </a:t>
          </a:r>
        </a:p>
      </dsp:txBody>
      <dsp:txXfrm>
        <a:off x="836555" y="3624853"/>
        <a:ext cx="7050144" cy="7242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4/9/20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71404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05930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88910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07798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6908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75550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4/9/20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4966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4/9/20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50003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4/9/20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0949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00216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93543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4/9/20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189562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dirty="0">
                <a:solidFill>
                  <a:srgbClr val="FFFFFF"/>
                </a:solidFill>
              </a:rPr>
              <a:t>Ioannis Papapanagiotou</a:t>
            </a:r>
          </a:p>
          <a:p>
            <a:r>
              <a:rPr lang="en-US" sz="1500" dirty="0">
                <a:solidFill>
                  <a:srgbClr val="FFFFFF"/>
                </a:solidFill>
              </a:rPr>
              <a:t>Active Cloud storage</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Cloud Storage</a:t>
            </a:r>
          </a:p>
        </p:txBody>
      </p:sp>
      <p:sp>
        <p:nvSpPr>
          <p:cNvPr id="3" name="Content Placeholder 2"/>
          <p:cNvSpPr>
            <a:spLocks noGrp="1"/>
          </p:cNvSpPr>
          <p:nvPr>
            <p:ph idx="1"/>
          </p:nvPr>
        </p:nvSpPr>
        <p:spPr/>
        <p:txBody>
          <a:bodyPr/>
          <a:lstStyle/>
          <a:p>
            <a:r>
              <a:rPr lang="en-US" dirty="0" err="1"/>
              <a:t>IaaS</a:t>
            </a:r>
            <a:r>
              <a:rPr lang="en-US" dirty="0"/>
              <a:t> providers can support different types of hardware storage:</a:t>
            </a:r>
          </a:p>
          <a:p>
            <a:pPr lvl="1"/>
            <a:r>
              <a:rPr lang="en-US" b="1" dirty="0"/>
              <a:t>Ephemeral Storage</a:t>
            </a:r>
            <a:endParaRPr lang="en-US" dirty="0"/>
          </a:p>
          <a:p>
            <a:pPr lvl="1"/>
            <a:r>
              <a:rPr lang="en-US" b="1" dirty="0"/>
              <a:t>Block Storage</a:t>
            </a:r>
            <a:endParaRPr lang="en-US" dirty="0"/>
          </a:p>
          <a:p>
            <a:pPr lvl="1"/>
            <a:r>
              <a:rPr lang="en-US" b="1" dirty="0"/>
              <a:t>Object Storage</a:t>
            </a:r>
            <a:endParaRPr lang="en-US" dirty="0"/>
          </a:p>
          <a:p>
            <a:pPr lvl="1"/>
            <a:r>
              <a:rPr lang="en-US" b="1" dirty="0"/>
              <a:t>Data archiving</a:t>
            </a:r>
          </a:p>
          <a:p>
            <a:pPr lvl="1"/>
            <a:endParaRPr lang="en-US" b="1"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9CA9-36C6-794C-B182-CD41894009BE}"/>
              </a:ext>
            </a:extLst>
          </p:cNvPr>
          <p:cNvSpPr>
            <a:spLocks noGrp="1"/>
          </p:cNvSpPr>
          <p:nvPr>
            <p:ph type="title"/>
          </p:nvPr>
        </p:nvSpPr>
        <p:spPr/>
        <p:txBody>
          <a:bodyPr/>
          <a:lstStyle/>
          <a:p>
            <a:r>
              <a:rPr lang="en-US" dirty="0"/>
              <a:t>Storage access</a:t>
            </a:r>
          </a:p>
        </p:txBody>
      </p:sp>
      <p:pic>
        <p:nvPicPr>
          <p:cNvPr id="4" name="Picture 3">
            <a:extLst>
              <a:ext uri="{FF2B5EF4-FFF2-40B4-BE49-F238E27FC236}">
                <a16:creationId xmlns:a16="http://schemas.microsoft.com/office/drawing/2014/main" id="{E13C9E97-748E-EF4C-BE52-A364C1E9A300}"/>
              </a:ext>
            </a:extLst>
          </p:cNvPr>
          <p:cNvPicPr>
            <a:picLocks noChangeAspect="1"/>
          </p:cNvPicPr>
          <p:nvPr/>
        </p:nvPicPr>
        <p:blipFill>
          <a:blip r:embed="rId2"/>
          <a:stretch>
            <a:fillRect/>
          </a:stretch>
        </p:blipFill>
        <p:spPr>
          <a:xfrm>
            <a:off x="555487" y="1696969"/>
            <a:ext cx="8239944" cy="4795905"/>
          </a:xfrm>
          <a:prstGeom prst="rect">
            <a:avLst/>
          </a:prstGeom>
        </p:spPr>
      </p:pic>
    </p:spTree>
    <p:extLst>
      <p:ext uri="{BB962C8B-B14F-4D97-AF65-F5344CB8AC3E}">
        <p14:creationId xmlns:p14="http://schemas.microsoft.com/office/powerpoint/2010/main" val="225373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Ephemeral Storage</a:t>
            </a:r>
          </a:p>
        </p:txBody>
      </p:sp>
      <p:sp>
        <p:nvSpPr>
          <p:cNvPr id="3" name="Content Placeholder 2"/>
          <p:cNvSpPr>
            <a:spLocks noGrp="1"/>
          </p:cNvSpPr>
          <p:nvPr>
            <p:ph idx="1"/>
          </p:nvPr>
        </p:nvSpPr>
        <p:spPr/>
        <p:txBody>
          <a:bodyPr>
            <a:normAutofit fontScale="77500" lnSpcReduction="20000"/>
          </a:bodyPr>
          <a:lstStyle/>
          <a:p>
            <a:r>
              <a:rPr lang="en-US" dirty="0"/>
              <a:t>Ephemeral storage is used to store data in the compute instance.</a:t>
            </a:r>
          </a:p>
          <a:p>
            <a:r>
              <a:rPr lang="en-US" dirty="0"/>
              <a:t>The lifetime of the data are based on the lifetime of the instance</a:t>
            </a:r>
          </a:p>
          <a:p>
            <a:pPr lvl="1"/>
            <a:r>
              <a:rPr lang="en-US" dirty="0"/>
              <a:t>For example, if we deploy a </a:t>
            </a:r>
            <a:r>
              <a:rPr lang="en-US" dirty="0" err="1"/>
              <a:t>PaaS</a:t>
            </a:r>
            <a:r>
              <a:rPr lang="en-US" dirty="0"/>
              <a:t> data store, aka database, on an instance, we need to have a logic for data replication.</a:t>
            </a:r>
          </a:p>
          <a:p>
            <a:r>
              <a:rPr lang="en-US" dirty="0" err="1"/>
              <a:t>IaaS</a:t>
            </a:r>
            <a:r>
              <a:rPr lang="en-US" dirty="0"/>
              <a:t> provider provide an instance family that include  High Storage Instances </a:t>
            </a:r>
          </a:p>
          <a:p>
            <a:pPr lvl="1"/>
            <a:r>
              <a:rPr lang="en-US" dirty="0"/>
              <a:t>very fast SSD-backed instance storage </a:t>
            </a:r>
          </a:p>
          <a:p>
            <a:pPr lvl="1"/>
            <a:r>
              <a:rPr lang="en-US" dirty="0"/>
              <a:t>optimized for very high random I/O performance, </a:t>
            </a:r>
          </a:p>
          <a:p>
            <a:pPr lvl="1"/>
            <a:r>
              <a:rPr lang="en-US" dirty="0"/>
              <a:t>provide high IOPS at a low cost.</a:t>
            </a:r>
          </a:p>
          <a:p>
            <a:pPr lvl="1"/>
            <a:r>
              <a:rPr lang="en-US" dirty="0"/>
              <a:t>For example i2 family</a:t>
            </a:r>
          </a:p>
          <a:p>
            <a:r>
              <a:rPr lang="en-US" b="1" dirty="0"/>
              <a:t>Use cases: </a:t>
            </a:r>
            <a:r>
              <a:rPr lang="en-US" dirty="0" err="1"/>
              <a:t>NoSQL</a:t>
            </a:r>
            <a:r>
              <a:rPr lang="en-US" dirty="0"/>
              <a:t> databases like Cassandra and </a:t>
            </a:r>
            <a:r>
              <a:rPr lang="en-US" dirty="0" err="1"/>
              <a:t>MongoDB</a:t>
            </a:r>
            <a:r>
              <a:rPr lang="en-US" dirty="0"/>
              <a:t>, scale out transactional databases, data warehousing, </a:t>
            </a:r>
            <a:r>
              <a:rPr lang="en-US" dirty="0" err="1"/>
              <a:t>Hadoop</a:t>
            </a:r>
            <a:r>
              <a:rPr lang="en-US" dirty="0"/>
              <a:t>, and cluster file systems.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pPr algn="ctr"/>
            <a:r>
              <a:rPr lang="en-US"/>
              <a:t>Block Storage</a:t>
            </a:r>
          </a:p>
        </p:txBody>
      </p:sp>
      <p:sp>
        <p:nvSpPr>
          <p:cNvPr id="4" name="Slide Number Placeholder 3"/>
          <p:cNvSpPr>
            <a:spLocks noGrp="1"/>
          </p:cNvSpPr>
          <p:nvPr>
            <p:ph type="sldNum" sz="quarter" idx="10"/>
          </p:nvPr>
        </p:nvSpPr>
        <p:spPr>
          <a:xfrm>
            <a:off x="6457950" y="6356350"/>
            <a:ext cx="2057400" cy="365125"/>
          </a:xfrm>
        </p:spPr>
        <p:txBody>
          <a:bodyPr>
            <a:normAutofit/>
          </a:bodyPr>
          <a:lstStyle/>
          <a:p>
            <a:pPr>
              <a:spcAft>
                <a:spcPts val="600"/>
              </a:spcAft>
              <a:defRPr/>
            </a:pPr>
            <a:fld id="{D57E06E5-24DC-414E-ABB7-9F9CD4BA9AA9}" type="slidenum">
              <a:rPr lang="en-US" smtClean="0"/>
              <a:pPr>
                <a:spcAft>
                  <a:spcPts val="600"/>
                </a:spcAft>
                <a:defRPr/>
              </a:pPr>
              <a:t>5</a:t>
            </a:fld>
            <a:endParaRPr lang="en-US"/>
          </a:p>
        </p:txBody>
      </p:sp>
      <p:graphicFrame>
        <p:nvGraphicFramePr>
          <p:cNvPr id="6" name="Content Placeholder 2">
            <a:extLst>
              <a:ext uri="{FF2B5EF4-FFF2-40B4-BE49-F238E27FC236}">
                <a16:creationId xmlns:a16="http://schemas.microsoft.com/office/drawing/2014/main" id="{9BA7B90A-003A-4DDB-AD1E-99746A9D8082}"/>
              </a:ext>
            </a:extLst>
          </p:cNvPr>
          <p:cNvGraphicFramePr>
            <a:graphicFrameLocks noGrp="1"/>
          </p:cNvGraphicFramePr>
          <p:nvPr>
            <p:ph idx="1"/>
            <p:extLst>
              <p:ext uri="{D42A27DB-BD31-4B8C-83A1-F6EECF244321}">
                <p14:modId xmlns:p14="http://schemas.microsoft.com/office/powerpoint/2010/main" val="2504273239"/>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Storage</a:t>
            </a:r>
          </a:p>
        </p:txBody>
      </p:sp>
      <p:sp>
        <p:nvSpPr>
          <p:cNvPr id="3" name="Content Placeholder 2"/>
          <p:cNvSpPr>
            <a:spLocks noGrp="1"/>
          </p:cNvSpPr>
          <p:nvPr>
            <p:ph idx="1"/>
          </p:nvPr>
        </p:nvSpPr>
        <p:spPr/>
        <p:txBody>
          <a:bodyPr>
            <a:normAutofit fontScale="92500" lnSpcReduction="20000"/>
          </a:bodyPr>
          <a:lstStyle/>
          <a:p>
            <a:r>
              <a:rPr lang="en-US" dirty="0"/>
              <a:t>Block storage is appropriate for performance sensitive scenarios </a:t>
            </a:r>
          </a:p>
          <a:p>
            <a:pPr lvl="1"/>
            <a:r>
              <a:rPr lang="en-US" dirty="0"/>
              <a:t>such as database storage, expandable file systems, or providing a server with access to raw block level storage.</a:t>
            </a:r>
          </a:p>
          <a:p>
            <a:r>
              <a:rPr lang="en-US" dirty="0"/>
              <a:t>The user can </a:t>
            </a:r>
          </a:p>
          <a:p>
            <a:pPr lvl="1"/>
            <a:r>
              <a:rPr lang="en-US" dirty="0"/>
              <a:t>dynamically increase capacity </a:t>
            </a:r>
          </a:p>
          <a:p>
            <a:pPr lvl="1"/>
            <a:r>
              <a:rPr lang="en-US" dirty="0"/>
              <a:t>tune performance </a:t>
            </a:r>
          </a:p>
          <a:p>
            <a:pPr lvl="1"/>
            <a:r>
              <a:rPr lang="en-US" dirty="0"/>
              <a:t>change the type of live volumes with no downtime or performance impact. </a:t>
            </a:r>
          </a:p>
          <a:p>
            <a:r>
              <a:rPr lang="en-US" dirty="0"/>
              <a:t>Snapshot management: provides the functionality for backing up data stored on block storage volumes. </a:t>
            </a:r>
          </a:p>
          <a:p>
            <a:pPr lvl="1"/>
            <a:r>
              <a:rPr lang="en-US" dirty="0"/>
              <a:t>Snapshots can be restored or used to create a new block storage volume.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6</a:t>
            </a:fld>
            <a:endParaRPr lang="en-US"/>
          </a:p>
        </p:txBody>
      </p:sp>
    </p:spTree>
    <p:extLst>
      <p:ext uri="{BB962C8B-B14F-4D97-AF65-F5344CB8AC3E}">
        <p14:creationId xmlns:p14="http://schemas.microsoft.com/office/powerpoint/2010/main" val="413332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3DD72-D100-D048-9639-6AE25FA12B9B}"/>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AWS EBS Volume Types</a:t>
            </a:r>
          </a:p>
        </p:txBody>
      </p:sp>
      <p:pic>
        <p:nvPicPr>
          <p:cNvPr id="5" name="Picture 4" descr="A screenshot of a cell phone&#10;&#10;Description automatically generated">
            <a:extLst>
              <a:ext uri="{FF2B5EF4-FFF2-40B4-BE49-F238E27FC236}">
                <a16:creationId xmlns:a16="http://schemas.microsoft.com/office/drawing/2014/main" id="{CE753203-9539-8247-A34C-0906787C3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051" y="1665288"/>
            <a:ext cx="7034796" cy="4924356"/>
          </a:xfrm>
          <a:prstGeom prst="rect">
            <a:avLst/>
          </a:prstGeom>
        </p:spPr>
      </p:pic>
    </p:spTree>
    <p:extLst>
      <p:ext uri="{BB962C8B-B14F-4D97-AF65-F5344CB8AC3E}">
        <p14:creationId xmlns:p14="http://schemas.microsoft.com/office/powerpoint/2010/main" val="231127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2091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467" y="681628"/>
            <a:ext cx="846288"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87BE8D8-DC2F-C647-89D8-F5908C08569E}"/>
              </a:ext>
            </a:extLst>
          </p:cNvPr>
          <p:cNvSpPr>
            <a:spLocks noGrp="1"/>
          </p:cNvSpPr>
          <p:nvPr>
            <p:ph type="title"/>
          </p:nvPr>
        </p:nvSpPr>
        <p:spPr>
          <a:xfrm>
            <a:off x="575467" y="1166932"/>
            <a:ext cx="2686555" cy="4279709"/>
          </a:xfrm>
        </p:spPr>
        <p:txBody>
          <a:bodyPr anchor="ctr">
            <a:normAutofit/>
          </a:bodyPr>
          <a:lstStyle/>
          <a:p>
            <a:r>
              <a:rPr lang="en-US" sz="4200">
                <a:solidFill>
                  <a:schemeClr val="bg1"/>
                </a:solidFill>
              </a:rPr>
              <a:t>AWS EBS Availability and Durability</a:t>
            </a:r>
          </a:p>
        </p:txBody>
      </p:sp>
      <p:sp>
        <p:nvSpPr>
          <p:cNvPr id="3" name="Content Placeholder 2">
            <a:extLst>
              <a:ext uri="{FF2B5EF4-FFF2-40B4-BE49-F238E27FC236}">
                <a16:creationId xmlns:a16="http://schemas.microsoft.com/office/drawing/2014/main" id="{2BD2CFEE-18AE-A747-B364-1B6BEA282712}"/>
              </a:ext>
            </a:extLst>
          </p:cNvPr>
          <p:cNvSpPr>
            <a:spLocks noGrp="1"/>
          </p:cNvSpPr>
          <p:nvPr>
            <p:ph idx="1"/>
          </p:nvPr>
        </p:nvSpPr>
        <p:spPr>
          <a:xfrm>
            <a:off x="3954330" y="467139"/>
            <a:ext cx="4513809" cy="6142383"/>
          </a:xfrm>
        </p:spPr>
        <p:txBody>
          <a:bodyPr anchor="ctr">
            <a:normAutofit/>
          </a:bodyPr>
          <a:lstStyle/>
          <a:p>
            <a:r>
              <a:rPr lang="en-US" sz="1800" dirty="0"/>
              <a:t>At no additional charge to the customer, Amazon EBS volume data is replicated across multiple servers in an Availability Zone to prevent the loss of data from the failure of any single component. </a:t>
            </a:r>
          </a:p>
          <a:p>
            <a:r>
              <a:rPr lang="en-US" sz="1800" dirty="0"/>
              <a:t>Amazon EBS volumes are designed for an annual failure rate (AFR) of between 0.1% - 0.2%, </a:t>
            </a:r>
          </a:p>
          <a:p>
            <a:pPr lvl="1"/>
            <a:r>
              <a:rPr lang="en-US" sz="1800" dirty="0"/>
              <a:t>failure refers to a complete or partial loss of the volume, depending on the size and performance of the volume. </a:t>
            </a:r>
          </a:p>
          <a:p>
            <a:pPr lvl="1"/>
            <a:r>
              <a:rPr lang="en-US" sz="1800" dirty="0"/>
              <a:t>This makes EBS volumes x20 more reliable than typical commodity disk drives, which fail with an AFR of around 4%.</a:t>
            </a:r>
          </a:p>
          <a:p>
            <a:pPr lvl="1"/>
            <a:r>
              <a:rPr lang="en-US" sz="1800" dirty="0"/>
              <a:t>For example, if you have 1,000 EBS volumes running for 1 year, you should expect 1 to 2 will have a failure. </a:t>
            </a:r>
          </a:p>
          <a:p>
            <a:pPr lvl="1"/>
            <a:r>
              <a:rPr lang="en-US" sz="1800" dirty="0"/>
              <a:t>EBS also supports a snapshot feature, which is a good way to take point-in-time backups of your data.</a:t>
            </a:r>
          </a:p>
          <a:p>
            <a:endParaRPr lang="en-US" sz="1800" dirty="0"/>
          </a:p>
        </p:txBody>
      </p:sp>
    </p:spTree>
    <p:extLst>
      <p:ext uri="{BB962C8B-B14F-4D97-AF65-F5344CB8AC3E}">
        <p14:creationId xmlns:p14="http://schemas.microsoft.com/office/powerpoint/2010/main" val="27933066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502</Words>
  <Application>Microsoft Macintosh PowerPoint</Application>
  <PresentationFormat>On-screen Show (4:3)</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ECE 530 Cloud Computing</vt:lpstr>
      <vt:lpstr>Persistent Cloud Storage</vt:lpstr>
      <vt:lpstr>Storage access</vt:lpstr>
      <vt:lpstr>Ephemeral Storage</vt:lpstr>
      <vt:lpstr>Block Storage</vt:lpstr>
      <vt:lpstr>Block Storage</vt:lpstr>
      <vt:lpstr>AWS EBS Volume Types</vt:lpstr>
      <vt:lpstr>AWS EBS Availability and Durability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4</cp:revision>
  <dcterms:created xsi:type="dcterms:W3CDTF">2020-04-09T18:16:28Z</dcterms:created>
  <dcterms:modified xsi:type="dcterms:W3CDTF">2020-04-09T18:19:39Z</dcterms:modified>
</cp:coreProperties>
</file>