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5" r:id="rId4"/>
    <p:sldId id="268" r:id="rId5"/>
    <p:sldId id="260" r:id="rId6"/>
    <p:sldId id="269" r:id="rId7"/>
    <p:sldId id="270" r:id="rId8"/>
    <p:sldId id="27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FFA1C-E0E3-440A-A0C5-B0C6A898CDFB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EE63-CB16-40B2-93B8-6422ED52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4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0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0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8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8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0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6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3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9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6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3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98B4-F191-4651-B001-EDDFBC28B1FF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what-is-cloud-storag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411EF9-311E-4FE0-93AE-C335D6A32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ECE 530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785EB-1023-4E53-BE5D-C0E23E2DF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Ioannis Papapanagiotou</a:t>
            </a:r>
          </a:p>
          <a:p>
            <a:r>
              <a:rPr lang="en-US" sz="1500" dirty="0">
                <a:solidFill>
                  <a:srgbClr val="FFFFFF"/>
                </a:solidFill>
              </a:rPr>
              <a:t>Long term storage</a:t>
            </a:r>
          </a:p>
        </p:txBody>
      </p:sp>
    </p:spTree>
    <p:extLst>
      <p:ext uri="{BB962C8B-B14F-4D97-AF65-F5344CB8AC3E}">
        <p14:creationId xmlns:p14="http://schemas.microsoft.com/office/powerpoint/2010/main" val="114738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Huge Data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67" y="1234464"/>
            <a:ext cx="5669583" cy="4480210"/>
          </a:xfrm>
        </p:spPr>
        <p:txBody>
          <a:bodyPr/>
          <a:lstStyle/>
          <a:p>
            <a:r>
              <a:rPr lang="en-US" dirty="0"/>
              <a:t>Transferring terabytes or </a:t>
            </a:r>
            <a:r>
              <a:rPr lang="en-US" dirty="0" err="1"/>
              <a:t>petabytes</a:t>
            </a:r>
            <a:r>
              <a:rPr lang="en-US" dirty="0"/>
              <a:t> of data from an existing data center to the cloud remains challenging.</a:t>
            </a:r>
          </a:p>
          <a:p>
            <a:r>
              <a:rPr lang="en-US" dirty="0"/>
              <a:t>All-in move to the cloud presents some surprising issues.</a:t>
            </a:r>
          </a:p>
          <a:p>
            <a:pPr lvl="1"/>
            <a:r>
              <a:rPr lang="en-US" dirty="0"/>
              <a:t>decommission existing data centers after they move their apps and their data; in such a situation, upgrading their last-generation networking gear and boosting connection speeds makes little or no sense.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E06E5-24DC-414E-ABB7-9F9CD4BA9AA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26" name="Picture 2" descr="https://media.amazonwebservices.com/blog/2015/ie_sb_device_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7902" y="2331732"/>
            <a:ext cx="2678796" cy="3248041"/>
          </a:xfrm>
          <a:prstGeom prst="rect">
            <a:avLst/>
          </a:prstGeom>
          <a:noFill/>
        </p:spPr>
      </p:pic>
      <p:pic>
        <p:nvPicPr>
          <p:cNvPr id="1028" name="Picture 4" descr="http://cloudtweaks.com/wp-content/uploads/2015/10/cloud-amazon-snowball-e144439301055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5952" y="3246122"/>
            <a:ext cx="3745756" cy="34746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offerings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Block storage</a:t>
            </a:r>
          </a:p>
          <a:p>
            <a:pPr lvl="1"/>
            <a:r>
              <a:rPr lang="en-US" dirty="0" err="1"/>
              <a:t>OpenStack</a:t>
            </a:r>
            <a:r>
              <a:rPr lang="en-US" dirty="0"/>
              <a:t>: Cinder</a:t>
            </a:r>
          </a:p>
          <a:p>
            <a:pPr lvl="1"/>
            <a:r>
              <a:rPr lang="en-US" dirty="0"/>
              <a:t>AWS: Elastic Block Storage (EBS)</a:t>
            </a:r>
          </a:p>
          <a:p>
            <a:r>
              <a:rPr lang="en-US" dirty="0"/>
              <a:t>Object storage</a:t>
            </a:r>
          </a:p>
          <a:p>
            <a:pPr lvl="1"/>
            <a:r>
              <a:rPr lang="en-US" dirty="0" err="1"/>
              <a:t>OpenStack</a:t>
            </a:r>
            <a:r>
              <a:rPr lang="en-US" dirty="0"/>
              <a:t>: Swift</a:t>
            </a:r>
          </a:p>
          <a:p>
            <a:pPr lvl="1"/>
            <a:r>
              <a:rPr lang="en-US" dirty="0"/>
              <a:t>AWS: S3</a:t>
            </a:r>
          </a:p>
          <a:p>
            <a:pPr lvl="1"/>
            <a:r>
              <a:rPr lang="en-US" dirty="0"/>
              <a:t>Azure: Blob Storage</a:t>
            </a:r>
          </a:p>
          <a:p>
            <a:pPr lvl="1"/>
            <a:r>
              <a:rPr lang="en-US" dirty="0"/>
              <a:t>Google: Cloud Storage</a:t>
            </a:r>
          </a:p>
          <a:p>
            <a:r>
              <a:rPr lang="en-US" dirty="0"/>
              <a:t>Data Archiving</a:t>
            </a:r>
          </a:p>
          <a:p>
            <a:pPr lvl="1"/>
            <a:r>
              <a:rPr lang="en-US" dirty="0"/>
              <a:t>AWS: Glacier</a:t>
            </a:r>
          </a:p>
          <a:p>
            <a:r>
              <a:rPr lang="en-US" dirty="0"/>
              <a:t>Huge Data Transfer</a:t>
            </a:r>
          </a:p>
          <a:p>
            <a:pPr lvl="1"/>
            <a:r>
              <a:rPr lang="en-US" dirty="0"/>
              <a:t>AWS: Snowball</a:t>
            </a:r>
          </a:p>
          <a:p>
            <a:pPr lvl="1"/>
            <a:r>
              <a:rPr lang="en-US" dirty="0"/>
              <a:t>Azure: Import/Export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E06E5-24DC-414E-ABB7-9F9CD4BA9AA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Redundant, scalable object storage using clusters of standardized servers capable of storing </a:t>
            </a:r>
            <a:r>
              <a:rPr lang="en-US" dirty="0" err="1"/>
              <a:t>petabytes</a:t>
            </a:r>
            <a:r>
              <a:rPr lang="en-US" dirty="0"/>
              <a:t> of data</a:t>
            </a:r>
          </a:p>
          <a:p>
            <a:r>
              <a:rPr lang="en-US" dirty="0"/>
              <a:t>Object Storage is not a traditional file system, but rather a distributed storage system for static data such as virtual machine images, photo storage, email storage, backups and archives.</a:t>
            </a:r>
          </a:p>
          <a:p>
            <a:pPr lvl="1"/>
            <a:r>
              <a:rPr lang="en-US" dirty="0"/>
              <a:t> Having no central "brain" or master point of control provides greater scalability, redundancy and durability.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E06E5-24DC-414E-ABB7-9F9CD4BA9AA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17D3-8FEC-684B-A33F-32349AC8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Storage Durability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8BC35-830B-9C4D-BFB9-655FB0237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Objects and files are written to multiple disk drives spread throughout servers in the data center, </a:t>
            </a:r>
          </a:p>
          <a:p>
            <a:pPr lvl="1"/>
            <a:r>
              <a:rPr lang="en-US" dirty="0"/>
              <a:t>IaaS software responsible for ensuring data replication and integrity across the cluster. </a:t>
            </a:r>
          </a:p>
          <a:p>
            <a:r>
              <a:rPr lang="en-US" dirty="0"/>
              <a:t>Storage clusters scale horizontally simply by adding new servers. </a:t>
            </a:r>
          </a:p>
          <a:p>
            <a:pPr lvl="1"/>
            <a:r>
              <a:rPr lang="en-US" dirty="0"/>
              <a:t>Should a server or hard drive fail, IaaS vendor replicates its content from other active nodes to new locations in the cluster</a:t>
            </a:r>
          </a:p>
          <a:p>
            <a:pPr lvl="1"/>
            <a:r>
              <a:rPr lang="en-US" dirty="0"/>
              <a:t>IaaS vendors use software logic to ensure data replication and distribution across different devices, inexpensive commodity hard drives and servers can be used in lieu of more expensive equipment.</a:t>
            </a:r>
          </a:p>
          <a:p>
            <a:r>
              <a:rPr lang="en-US" dirty="0"/>
              <a:t>99.999999999% durable, and scale past tens of trillions of objects.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5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7F988-B77C-A343-B2DE-40BD7849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Block vs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3B0A4-31C5-CA42-A26D-D7D7550F0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351" y="1675227"/>
            <a:ext cx="616729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Decision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E06E5-24DC-414E-ABB7-9F9CD4BA9AA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63111"/>
              </p:ext>
            </p:extLst>
          </p:nvPr>
        </p:nvGraphicFramePr>
        <p:xfrm>
          <a:off x="152398" y="1662575"/>
          <a:ext cx="8839204" cy="4693776"/>
        </p:xfrm>
        <a:graphic>
          <a:graphicData uri="http://schemas.openxmlformats.org/drawingml/2006/table">
            <a:tbl>
              <a:tblPr/>
              <a:tblGrid>
                <a:gridCol w="2209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44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2861" marR="62861" marT="31430" marB="3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2861" marR="62861" marT="31430" marB="3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2861" marR="62861" marT="31430" marB="3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2861" marR="62861" marT="31430" marB="3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Ephemeral storage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Block storage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Object storage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188">
                <a:tc>
                  <a:txBody>
                    <a:bodyPr/>
                    <a:lstStyle/>
                    <a:p>
                      <a:r>
                        <a:rPr lang="en-US" sz="1600" dirty="0"/>
                        <a:t>Used to…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Run operating system and scratch space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 additional persistent storage to a virtual machine (VM)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Store data, including VM images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769">
                <a:tc>
                  <a:txBody>
                    <a:bodyPr/>
                    <a:lstStyle/>
                    <a:p>
                      <a:r>
                        <a:rPr lang="en-US" sz="1600" dirty="0"/>
                        <a:t>Accessed through…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 file system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block device that can be partitioned, formatted, and mounted (such as, /</a:t>
                      </a:r>
                      <a:r>
                        <a:rPr lang="en-US" sz="1600" dirty="0" err="1"/>
                        <a:t>dev</a:t>
                      </a:r>
                      <a:r>
                        <a:rPr lang="en-US" sz="1600" dirty="0"/>
                        <a:t>/</a:t>
                      </a:r>
                      <a:r>
                        <a:rPr lang="en-US" sz="1600" dirty="0" err="1"/>
                        <a:t>vdc</a:t>
                      </a:r>
                      <a:r>
                        <a:rPr lang="en-US" sz="1600" dirty="0"/>
                        <a:t>)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REST API/Vendor</a:t>
                      </a:r>
                      <a:r>
                        <a:rPr lang="en-US" sz="1600" baseline="0" dirty="0"/>
                        <a:t> specific API</a:t>
                      </a:r>
                      <a:endParaRPr lang="en-US" sz="1600" dirty="0"/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r>
                        <a:rPr lang="en-US" sz="1600"/>
                        <a:t>Accessible from…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Within a VM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Within a VM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Anywhere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r>
                        <a:rPr lang="en-US" sz="1600" dirty="0"/>
                        <a:t>Persists until…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VM is terminated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Deleted by user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Deleted by user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7188">
                <a:tc>
                  <a:txBody>
                    <a:bodyPr/>
                    <a:lstStyle/>
                    <a:p>
                      <a:r>
                        <a:rPr lang="en-US" sz="1600"/>
                        <a:t>Sizing determined by…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Administrator configures size settings, known as </a:t>
                      </a:r>
                      <a:r>
                        <a:rPr lang="en-US" sz="1600" i="1"/>
                        <a:t>flavors</a:t>
                      </a:r>
                      <a:r>
                        <a:rPr lang="en-US" sz="1600"/>
                        <a:t> 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Specified by user in initial request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Amount of available physical storage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024">
                <a:tc>
                  <a:txBody>
                    <a:bodyPr/>
                    <a:lstStyle/>
                    <a:p>
                      <a:r>
                        <a:rPr lang="en-US" sz="1600" dirty="0"/>
                        <a:t>Example of typical usage…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</a:t>
                      </a:r>
                      <a:r>
                        <a:rPr lang="en-US" sz="1600" baseline="0" dirty="0"/>
                        <a:t> to 1TB</a:t>
                      </a:r>
                      <a:endParaRPr lang="en-US" sz="1600" dirty="0"/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several TBs or for instances without</a:t>
                      </a:r>
                      <a:r>
                        <a:rPr lang="en-US" sz="1600" baseline="0" dirty="0"/>
                        <a:t> Ephemeral </a:t>
                      </a:r>
                      <a:r>
                        <a:rPr lang="en-US" sz="1600" baseline="0" dirty="0" err="1"/>
                        <a:t>storae</a:t>
                      </a:r>
                      <a:endParaRPr lang="en-US" sz="1600" dirty="0"/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10s of TBs of dataset storage</a:t>
                      </a:r>
                    </a:p>
                  </a:txBody>
                  <a:tcPr marL="62861" marR="62861" marT="31430" marB="31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2237-221B-E346-A3F9-EAA91281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 Storage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39E8B-9886-5641-85F6-0C15D328C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S3 Standard</a:t>
            </a:r>
          </a:p>
          <a:p>
            <a:r>
              <a:rPr lang="en-US" dirty="0"/>
              <a:t>S3 Intelligent-Tiering</a:t>
            </a:r>
          </a:p>
          <a:p>
            <a:r>
              <a:rPr lang="en-US" dirty="0"/>
              <a:t>S3 Standard-Infrequent Access (S3 Standard-IA)</a:t>
            </a:r>
          </a:p>
          <a:p>
            <a:r>
              <a:rPr lang="en-US" dirty="0"/>
              <a:t>S3 One Zone-Infrequent Access (S3 One Zone-IA)</a:t>
            </a:r>
          </a:p>
          <a:p>
            <a:r>
              <a:rPr lang="en-US" dirty="0"/>
              <a:t>Amazon S3 Glacier (S3 Glacier)</a:t>
            </a:r>
          </a:p>
          <a:p>
            <a:r>
              <a:rPr lang="en-US" dirty="0"/>
              <a:t> Amazon S3 Glacier Deep Archive (S3 Glacier Deep Archive).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1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F0F0B8-5B06-4174-9742-1FD7ABE7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74736723-8188-1D45-8A1C-E1A886F3E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8" b="1"/>
          <a:stretch/>
        </p:blipFill>
        <p:spPr>
          <a:xfrm>
            <a:off x="482600" y="643467"/>
            <a:ext cx="8178799" cy="5571066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00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E76AE113-9F60-2E43-8177-C5BB6420A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57" y="1354868"/>
            <a:ext cx="7463281" cy="414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9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Archiving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IaaS</a:t>
            </a:r>
            <a:r>
              <a:rPr lang="en-US" dirty="0"/>
              <a:t> provide a secure, durable, and extremely low-cost </a:t>
            </a:r>
            <a:r>
              <a:rPr lang="en-US" dirty="0">
                <a:hlinkClick r:id="rId2"/>
              </a:rPr>
              <a:t>cloud storage service</a:t>
            </a:r>
            <a:r>
              <a:rPr lang="en-US" dirty="0"/>
              <a:t> for data archiving and long-term backup. </a:t>
            </a:r>
          </a:p>
          <a:p>
            <a:r>
              <a:rPr lang="en-US" dirty="0"/>
              <a:t>Customers can reliably store large or small amounts of data for less than 1 center per gigabyte per month,</a:t>
            </a:r>
          </a:p>
          <a:p>
            <a:pPr lvl="1"/>
            <a:r>
              <a:rPr lang="en-US" dirty="0"/>
              <a:t> a significant savings compared to on-premises solutions. </a:t>
            </a:r>
          </a:p>
          <a:p>
            <a:r>
              <a:rPr lang="en-US" dirty="0"/>
              <a:t>To keep costs low, data archiving technologies are optimized for infrequently accessed data where a retrieval time of several hours is suitable.</a:t>
            </a:r>
          </a:p>
          <a:p>
            <a:r>
              <a:rPr lang="en-US" dirty="0"/>
              <a:t>Can be very useful to decrease the cost of storing data to S3 by moving the infrequent data to data archiving.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E06E5-24DC-414E-ABB7-9F9CD4BA9AA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585</Words>
  <Application>Microsoft Macintosh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ECE 530 Cloud Computing</vt:lpstr>
      <vt:lpstr>Object Storage</vt:lpstr>
      <vt:lpstr>Object Storage Durability</vt:lpstr>
      <vt:lpstr>Block vs Object</vt:lpstr>
      <vt:lpstr>Storage Decision</vt:lpstr>
      <vt:lpstr>AWS S3 Storage Classes</vt:lpstr>
      <vt:lpstr>PowerPoint Presentation</vt:lpstr>
      <vt:lpstr>PowerPoint Presentation</vt:lpstr>
      <vt:lpstr>Data Archiving</vt:lpstr>
      <vt:lpstr>Huge Data Transfer</vt:lpstr>
      <vt:lpstr>Vendor offerings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530 Cloud Computing</dc:title>
  <dc:creator>Ioannis Papapanagiotou</dc:creator>
  <cp:lastModifiedBy>Ioannis Papapanagiotou</cp:lastModifiedBy>
  <cp:revision>1</cp:revision>
  <dcterms:created xsi:type="dcterms:W3CDTF">2020-04-09T18:25:21Z</dcterms:created>
  <dcterms:modified xsi:type="dcterms:W3CDTF">2020-04-09T18:43:44Z</dcterms:modified>
</cp:coreProperties>
</file>