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0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8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2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4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1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8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0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7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3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Ioannis Papapanagiotou</a:t>
            </a:r>
          </a:p>
          <a:p>
            <a:r>
              <a:rPr lang="en-US" sz="1500">
                <a:solidFill>
                  <a:srgbClr val="FFFFFF"/>
                </a:solidFill>
              </a:rPr>
              <a:t>Data Pipeline with Messaging System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7"/>
            <a:ext cx="8825743" cy="1325563"/>
          </a:xfrm>
        </p:spPr>
        <p:txBody>
          <a:bodyPr>
            <a:normAutofit/>
          </a:bodyPr>
          <a:lstStyle/>
          <a:p>
            <a:r>
              <a:rPr lang="en-US" dirty="0"/>
              <a:t>Data Pipeline - with Messaging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899"/>
            <a:ext cx="51054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Let’s look at this picture again, using a messaging system (Kafka) as a central messaging bus. </a:t>
            </a:r>
          </a:p>
          <a:p>
            <a:pPr lvl="1"/>
            <a:r>
              <a:rPr lang="en-US" sz="2400" dirty="0"/>
              <a:t>All incoming data is first placed in Kafka and all outgoing data is read from Kafka. </a:t>
            </a:r>
          </a:p>
          <a:p>
            <a:pPr lvl="1"/>
            <a:r>
              <a:rPr lang="en-US" sz="2400" dirty="0"/>
              <a:t>Kafka centralizes communication between producers of data and consumers of that data.</a:t>
            </a:r>
          </a:p>
        </p:txBody>
      </p:sp>
      <p:pic>
        <p:nvPicPr>
          <p:cNvPr id="20482" name="Picture 2" descr="http://sookocheff.com/img/kafka/kafka-in-a-nutshell/kafka-organiz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133600"/>
            <a:ext cx="2924175" cy="3533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Pub-Sub model</a:t>
            </a:r>
          </a:p>
        </p:txBody>
      </p:sp>
      <p:pic>
        <p:nvPicPr>
          <p:cNvPr id="4" name="Content Placeholder 3" descr="sl2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3336" b="13336"/>
          <a:stretch>
            <a:fillRect/>
          </a:stretch>
        </p:blipFill>
        <p:spPr>
          <a:xfrm>
            <a:off x="182563" y="1508781"/>
            <a:ext cx="8686800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0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83329"/>
            <a:ext cx="8534400" cy="4349691"/>
          </a:xfrm>
        </p:spPr>
        <p:txBody>
          <a:bodyPr>
            <a:noAutofit/>
          </a:bodyPr>
          <a:lstStyle/>
          <a:p>
            <a:pPr algn="just"/>
            <a:r>
              <a:rPr lang="en-IN" sz="2400" dirty="0"/>
              <a:t>Messaging consist of:</a:t>
            </a:r>
          </a:p>
          <a:p>
            <a:pPr lvl="1" algn="just"/>
            <a:r>
              <a:rPr lang="en-IN" sz="2400" b="1" dirty="0"/>
              <a:t>Producer</a:t>
            </a:r>
            <a:r>
              <a:rPr lang="en-IN" sz="2400" dirty="0"/>
              <a:t> are the ones that generates messages.</a:t>
            </a:r>
          </a:p>
          <a:p>
            <a:pPr lvl="1" algn="just"/>
            <a:r>
              <a:rPr lang="en-IN" sz="2400" b="1" dirty="0"/>
              <a:t>Consumer</a:t>
            </a:r>
            <a:r>
              <a:rPr lang="en-IN" sz="2400" dirty="0"/>
              <a:t> are the ones that consumes messages generated by the producer.</a:t>
            </a:r>
          </a:p>
          <a:p>
            <a:pPr lvl="1" algn="just"/>
            <a:r>
              <a:rPr lang="en-IN" sz="2400" dirty="0"/>
              <a:t>Between the producer and consumer there is a message broker that is used to synchronize the messages between them.</a:t>
            </a:r>
          </a:p>
          <a:p>
            <a:pPr lvl="1" algn="just"/>
            <a:r>
              <a:rPr lang="en-IN" sz="2400" dirty="0"/>
              <a:t>The </a:t>
            </a:r>
            <a:r>
              <a:rPr lang="en-IN" sz="2400" b="1" dirty="0"/>
              <a:t>Message Broker </a:t>
            </a:r>
            <a:r>
              <a:rPr lang="en-IN" sz="2400" dirty="0"/>
              <a:t>performs the synchronization of messages with the help of queues which are used to add new messages or remove messages which are consumed.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095" y="1416845"/>
            <a:ext cx="8463810" cy="228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3429000"/>
            <a:ext cx="853440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Store and forward: </a:t>
            </a:r>
            <a:r>
              <a:rPr lang="en-IN" sz="2400" dirty="0">
                <a:solidFill>
                  <a:schemeClr val="tx1"/>
                </a:solidFill>
              </a:rPr>
              <a:t>The broker implements the store and forward mechanism to synchronize messages.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The queue in the broker will store the messages until and unless some consumer consumes those messages.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The consumer consumes the message, processes it and sends an acknowledgement to the message broker to indicate the successful delivery of the message.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/>
              <a:t>The producers and consumers are separated from each other and they involve decoupling to exchange messages with each other. There are 3 types of decoupling: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/>
              <a:t>Logical decoupling: </a:t>
            </a:r>
            <a:r>
              <a:rPr lang="en-IN" sz="2000" dirty="0"/>
              <a:t>The producers and consumers do not know anything about each other except the routing information.</a:t>
            </a:r>
          </a:p>
          <a:p>
            <a:pPr algn="just"/>
            <a:r>
              <a:rPr lang="en-IN" sz="2000" b="1" dirty="0"/>
              <a:t>Physical decoupling: </a:t>
            </a:r>
            <a:r>
              <a:rPr lang="en-IN" sz="2000" dirty="0"/>
              <a:t>The producers and consumers are on the completely different locations.</a:t>
            </a:r>
          </a:p>
          <a:p>
            <a:pPr algn="just"/>
            <a:r>
              <a:rPr lang="en-IN" sz="2000" b="1" dirty="0"/>
              <a:t>Temporal decoupling: </a:t>
            </a:r>
            <a:r>
              <a:rPr lang="en-IN" sz="2000" dirty="0"/>
              <a:t>The messages are consumed by the consumer at a later stage.</a:t>
            </a:r>
            <a:endParaRPr lang="en-IN" sz="20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and Loosely Coupling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6294" b="6294"/>
          <a:stretch>
            <a:fillRect/>
          </a:stretch>
        </p:blipFill>
        <p:spPr>
          <a:xfrm>
            <a:off x="587744" y="2057415"/>
            <a:ext cx="7876437" cy="4062008"/>
          </a:xfrm>
        </p:spPr>
      </p:pic>
    </p:spTree>
    <p:extLst>
      <p:ext uri="{BB962C8B-B14F-4D97-AF65-F5344CB8AC3E}">
        <p14:creationId xmlns:p14="http://schemas.microsoft.com/office/powerpoint/2010/main" val="339515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Macintosh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ECE 530 Cloud Computing</vt:lpstr>
      <vt:lpstr>Data Pipeline - with Messaging System</vt:lpstr>
      <vt:lpstr>Pub-Sub model</vt:lpstr>
      <vt:lpstr>Messaging</vt:lpstr>
      <vt:lpstr>Messaging</vt:lpstr>
      <vt:lpstr>Decoupling</vt:lpstr>
      <vt:lpstr>Queues and Loosely Coupling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530 Cloud Computing</dc:title>
  <dc:creator>Ioannis Papapanagiotou</dc:creator>
  <cp:lastModifiedBy>Ioannis Papapanagiotou</cp:lastModifiedBy>
  <cp:revision>1</cp:revision>
  <dcterms:created xsi:type="dcterms:W3CDTF">2020-04-09T03:06:58Z</dcterms:created>
  <dcterms:modified xsi:type="dcterms:W3CDTF">2020-04-09T03:07:00Z</dcterms:modified>
</cp:coreProperties>
</file>