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305" r:id="rId3"/>
    <p:sldId id="306" r:id="rId4"/>
    <p:sldId id="307" r:id="rId5"/>
    <p:sldId id="258" r:id="rId6"/>
    <p:sldId id="259" r:id="rId7"/>
    <p:sldId id="260" r:id="rId8"/>
    <p:sldId id="261"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7" autoAdjust="0"/>
    <p:restoredTop sz="94660"/>
  </p:normalViewPr>
  <p:slideViewPr>
    <p:cSldViewPr snapToGrid="0">
      <p:cViewPr varScale="1">
        <p:scale>
          <a:sx n="128" d="100"/>
          <a:sy n="128" d="100"/>
        </p:scale>
        <p:origin x="14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8FFA1C-E0E3-440A-A0C5-B0C6A898CDFB}" type="datetimeFigureOut">
              <a:rPr lang="en-US" smtClean="0"/>
              <a:t>3/29/20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7EE63-CB16-40B2-93B8-6422ED52B9EB}" type="slidenum">
              <a:rPr lang="en-US" smtClean="0"/>
              <a:t>‹#›</a:t>
            </a:fld>
            <a:endParaRPr lang="en-US"/>
          </a:p>
        </p:txBody>
      </p:sp>
    </p:spTree>
    <p:extLst>
      <p:ext uri="{BB962C8B-B14F-4D97-AF65-F5344CB8AC3E}">
        <p14:creationId xmlns:p14="http://schemas.microsoft.com/office/powerpoint/2010/main" val="2596719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highscalability.com/amazon-architecture"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blogs.wsj.com/cio/2015/10/05/innovate-or-die-the-rise-of-microservice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en.wikipedia.org/wiki/Mac_OS_X" TargetMode="External"/><Relationship Id="rId3" Type="http://schemas.openxmlformats.org/officeDocument/2006/relationships/hyperlink" Target="http://en.wikipedia.org/wiki/Computing" TargetMode="External"/><Relationship Id="rId7" Type="http://schemas.openxmlformats.org/officeDocument/2006/relationships/hyperlink" Target="http://en.wikipedia.org/wiki/X86"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en.wikipedia.org/wiki/Operating_system" TargetMode="External"/><Relationship Id="rId5" Type="http://schemas.openxmlformats.org/officeDocument/2006/relationships/hyperlink" Target="http://en.wikipedia.org/wiki/X86_architecture" TargetMode="External"/><Relationship Id="rId4" Type="http://schemas.openxmlformats.org/officeDocument/2006/relationships/hyperlink" Target="http://en.wikipedia.org/wiki/Hardware_virtualizatio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1</a:t>
            </a:fld>
            <a:endParaRPr lang="en-US"/>
          </a:p>
        </p:txBody>
      </p:sp>
    </p:spTree>
    <p:extLst>
      <p:ext uri="{BB962C8B-B14F-4D97-AF65-F5344CB8AC3E}">
        <p14:creationId xmlns:p14="http://schemas.microsoft.com/office/powerpoint/2010/main" val="125832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very little room for departmental games and extended, official production ready procedures. </a:t>
            </a:r>
          </a:p>
        </p:txBody>
      </p:sp>
      <p:sp>
        <p:nvSpPr>
          <p:cNvPr id="4" name="Slide Number Placeholder 3"/>
          <p:cNvSpPr>
            <a:spLocks noGrp="1"/>
          </p:cNvSpPr>
          <p:nvPr>
            <p:ph type="sldNum" sz="quarter" idx="10"/>
          </p:nvPr>
        </p:nvSpPr>
        <p:spPr/>
        <p:txBody>
          <a:bodyPr/>
          <a:lstStyle/>
          <a:p>
            <a:pPr>
              <a:defRPr/>
            </a:pPr>
            <a:fld id="{BD233FC8-B15D-E744-B4CB-27FD17793D96}" type="slidenum">
              <a:rPr lang="en-US" smtClean="0"/>
              <a:pPr>
                <a:defRPr/>
              </a:pPr>
              <a:t>2</a:t>
            </a:fld>
            <a:endParaRPr lang="en-US"/>
          </a:p>
        </p:txBody>
      </p:sp>
    </p:spTree>
    <p:extLst>
      <p:ext uri="{BB962C8B-B14F-4D97-AF65-F5344CB8AC3E}">
        <p14:creationId xmlns:p14="http://schemas.microsoft.com/office/powerpoint/2010/main" val="3368399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a:solidFill>
                  <a:schemeClr val="tx1"/>
                </a:solidFill>
                <a:latin typeface="Arial" charset="0"/>
                <a:ea typeface="ＭＳ Ｐゴシック" charset="0"/>
                <a:cs typeface="Arial" charset="0"/>
              </a:rPr>
              <a:t>Distributed application logic:</a:t>
            </a:r>
            <a:r>
              <a:rPr lang="en-US" sz="1200" b="0" i="0" kern="1200" dirty="0">
                <a:solidFill>
                  <a:schemeClr val="tx1"/>
                </a:solidFill>
                <a:latin typeface="Arial" charset="0"/>
                <a:ea typeface="ＭＳ Ｐゴシック" charset="0"/>
                <a:cs typeface="Arial" charset="0"/>
              </a:rPr>
              <a:t> Unlike in case of a monolithic where the overall application logic is collocated, with </a:t>
            </a:r>
            <a:r>
              <a:rPr lang="en-US" sz="1200" b="0" i="0" kern="1200" dirty="0" err="1">
                <a:solidFill>
                  <a:schemeClr val="tx1"/>
                </a:solidFill>
                <a:latin typeface="Arial" charset="0"/>
                <a:ea typeface="ＭＳ Ｐゴシック" charset="0"/>
                <a:cs typeface="Arial" charset="0"/>
              </a:rPr>
              <a:t>microservices</a:t>
            </a:r>
            <a:r>
              <a:rPr lang="en-US" sz="1200" b="0" i="0" kern="1200" dirty="0">
                <a:solidFill>
                  <a:schemeClr val="tx1"/>
                </a:solidFill>
                <a:latin typeface="Arial" charset="0"/>
                <a:ea typeface="ＭＳ Ｐゴシック" charset="0"/>
                <a:cs typeface="Arial" charset="0"/>
              </a:rPr>
              <a:t> the logic is spread across the services and, more importantly, embedded in the control and data flow between those services. While the services each does its own thing — receive a request, apply logic, and produce a response — the functionality of the application is realized only by calling the right services at the right time, in the right sequence and with the right data. Furthermore, the same service could serve multiple different applications. Therefore, it is no longer possible to monitor, manage and secure an application based only on telemetry data collected at each service level.</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a:solidFill>
                  <a:schemeClr val="tx1"/>
                </a:solidFill>
                <a:latin typeface="Arial" charset="0"/>
                <a:ea typeface="ＭＳ Ｐゴシック" charset="0"/>
                <a:cs typeface="Arial" charset="0"/>
              </a:rPr>
              <a:t>Diverse technology stack: </a:t>
            </a:r>
            <a:r>
              <a:rPr lang="en-US" sz="1200" b="0" i="0" kern="1200" dirty="0">
                <a:solidFill>
                  <a:schemeClr val="tx1"/>
                </a:solidFill>
                <a:latin typeface="Arial" charset="0"/>
                <a:ea typeface="ＭＳ Ｐゴシック" charset="0"/>
                <a:cs typeface="Arial" charset="0"/>
              </a:rPr>
              <a:t>Real world applications are composed of many different services — for example, Amazon </a:t>
            </a:r>
            <a:r>
              <a:rPr lang="en-US" sz="1200" b="0" i="0" u="none" strike="noStrike" kern="1200" dirty="0">
                <a:solidFill>
                  <a:schemeClr val="tx1"/>
                </a:solidFill>
                <a:latin typeface="Arial" charset="0"/>
                <a:ea typeface="ＭＳ Ｐゴシック" charset="0"/>
                <a:cs typeface="Arial" charset="0"/>
                <a:hlinkClick r:id="rId3"/>
              </a:rPr>
              <a:t>uses</a:t>
            </a:r>
            <a:r>
              <a:rPr lang="en-US" sz="1200" b="0" i="0" kern="1200" dirty="0">
                <a:solidFill>
                  <a:schemeClr val="tx1"/>
                </a:solidFill>
                <a:latin typeface="Arial" charset="0"/>
                <a:ea typeface="ＭＳ Ｐゴシック" charset="0"/>
                <a:cs typeface="Arial" charset="0"/>
              </a:rPr>
              <a:t> between 100 and 150 services to build a single page, while Google </a:t>
            </a:r>
            <a:r>
              <a:rPr lang="en-US" sz="1200" b="0" i="0" u="none" strike="noStrike" kern="1200" dirty="0">
                <a:solidFill>
                  <a:schemeClr val="tx1"/>
                </a:solidFill>
                <a:latin typeface="Arial" charset="0"/>
                <a:ea typeface="ＭＳ Ｐゴシック" charset="0"/>
                <a:cs typeface="Arial" charset="0"/>
                <a:hlinkClick r:id="rId4"/>
              </a:rPr>
              <a:t>calls</a:t>
            </a:r>
            <a:r>
              <a:rPr lang="en-US" sz="1200" b="0" i="0" kern="1200" dirty="0">
                <a:solidFill>
                  <a:schemeClr val="tx1"/>
                </a:solidFill>
                <a:latin typeface="Arial" charset="0"/>
                <a:ea typeface="ＭＳ Ｐゴシック" charset="0"/>
                <a:cs typeface="Arial" charset="0"/>
              </a:rPr>
              <a:t> about 70 services for a single search. While many of those services are developed internally, a good many of those use open source libraries and third party software that the enterprise has little or no control over. To make matters worse, different services could be coded in different programming languages as necessary. For example, R is great for a recommendation engine service, but not so for general purpose services. Polyglot programming and the lack of control over third-party software makes it difficult to instrument code for each service, thereby affecting monitoring, managing and security.</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a:solidFill>
                  <a:schemeClr val="tx1"/>
                </a:solidFill>
                <a:latin typeface="Arial" charset="0"/>
                <a:ea typeface="ＭＳ Ｐゴシック" charset="0"/>
                <a:cs typeface="Arial" charset="0"/>
              </a:rPr>
              <a:t>Limited testability and </a:t>
            </a:r>
            <a:r>
              <a:rPr lang="en-US" sz="1200" b="1" i="0" kern="1200" dirty="0" err="1">
                <a:solidFill>
                  <a:schemeClr val="tx1"/>
                </a:solidFill>
                <a:latin typeface="Arial" charset="0"/>
                <a:ea typeface="ＭＳ Ｐゴシック" charset="0"/>
                <a:cs typeface="Arial" charset="0"/>
              </a:rPr>
              <a:t>debuggability</a:t>
            </a:r>
            <a:r>
              <a:rPr lang="en-US" sz="1200" b="1" i="0" kern="1200" dirty="0">
                <a:solidFill>
                  <a:schemeClr val="tx1"/>
                </a:solidFill>
                <a:latin typeface="Arial" charset="0"/>
                <a:ea typeface="ＭＳ Ｐゴシック" charset="0"/>
                <a:cs typeface="Arial" charset="0"/>
              </a:rPr>
              <a:t>:</a:t>
            </a:r>
            <a:r>
              <a:rPr lang="en-US" sz="1200" b="0" i="0" kern="1200" dirty="0">
                <a:solidFill>
                  <a:schemeClr val="tx1"/>
                </a:solidFill>
                <a:latin typeface="Arial" charset="0"/>
                <a:ea typeface="ＭＳ Ｐゴシック" charset="0"/>
                <a:cs typeface="Arial" charset="0"/>
              </a:rPr>
              <a:t> It is harder to design tests for a distributed application because of the challenge in anticipating all possible interactions between the constituent services. Ditto for debugging. As a result, like the “butterfly effect” in chaos theory, a minor change made to an individual service (that has already passed the service-specific regression tests) could conceivably have a much more catastrophic impact on the overall application.</a:t>
            </a:r>
          </a:p>
          <a:p>
            <a:endParaRPr lang="en-US" dirty="0"/>
          </a:p>
        </p:txBody>
      </p:sp>
      <p:sp>
        <p:nvSpPr>
          <p:cNvPr id="4" name="Slide Number Placeholder 3"/>
          <p:cNvSpPr>
            <a:spLocks noGrp="1"/>
          </p:cNvSpPr>
          <p:nvPr>
            <p:ph type="sldNum" sz="quarter" idx="10"/>
          </p:nvPr>
        </p:nvSpPr>
        <p:spPr/>
        <p:txBody>
          <a:bodyPr/>
          <a:lstStyle/>
          <a:p>
            <a:pPr>
              <a:defRPr/>
            </a:pPr>
            <a:fld id="{BD233FC8-B15D-E744-B4CB-27FD17793D96}" type="slidenum">
              <a:rPr lang="en-US" smtClean="0"/>
              <a:pPr>
                <a:defRPr/>
              </a:pPr>
              <a:t>3</a:t>
            </a:fld>
            <a:endParaRPr lang="en-US"/>
          </a:p>
        </p:txBody>
      </p:sp>
    </p:spTree>
    <p:extLst>
      <p:ext uri="{BB962C8B-B14F-4D97-AF65-F5344CB8AC3E}">
        <p14:creationId xmlns:p14="http://schemas.microsoft.com/office/powerpoint/2010/main" val="1857716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4</a:t>
            </a:fld>
            <a:endParaRPr lang="en-US"/>
          </a:p>
        </p:txBody>
      </p:sp>
    </p:spTree>
    <p:extLst>
      <p:ext uri="{BB962C8B-B14F-4D97-AF65-F5344CB8AC3E}">
        <p14:creationId xmlns:p14="http://schemas.microsoft.com/office/powerpoint/2010/main" val="3770143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1822"/>
            <a:ext cx="5486400" cy="3599179"/>
          </a:xfrm>
          <a:prstGeom prst="rect">
            <a:avLst/>
          </a:prstGeom>
        </p:spPr>
        <p:txBody>
          <a:bodyPr/>
          <a:lstStyle/>
          <a:p>
            <a:endParaRPr lang="en-US"/>
          </a:p>
        </p:txBody>
      </p:sp>
    </p:spTree>
    <p:extLst>
      <p:ext uri="{BB962C8B-B14F-4D97-AF65-F5344CB8AC3E}">
        <p14:creationId xmlns:p14="http://schemas.microsoft.com/office/powerpoint/2010/main" val="2616889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1822"/>
            <a:ext cx="5486400" cy="3599179"/>
          </a:xfrm>
          <a:prstGeom prst="rect">
            <a:avLst/>
          </a:prstGeom>
        </p:spPr>
        <p:txBody>
          <a:bodyPr/>
          <a:lstStyle/>
          <a:p>
            <a:endParaRPr lang="en-US"/>
          </a:p>
        </p:txBody>
      </p:sp>
    </p:spTree>
    <p:extLst>
      <p:ext uri="{BB962C8B-B14F-4D97-AF65-F5344CB8AC3E}">
        <p14:creationId xmlns:p14="http://schemas.microsoft.com/office/powerpoint/2010/main" val="887331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a:t>VT-x represents Intel's technology for virtualization on the x86 platform</a:t>
            </a:r>
          </a:p>
          <a:p>
            <a:r>
              <a:rPr lang="en-US" dirty="0"/>
              <a:t>The CPU flag for VT-x capability is "</a:t>
            </a:r>
            <a:r>
              <a:rPr lang="en-US" dirty="0" err="1"/>
              <a:t>vmx</a:t>
            </a:r>
            <a:r>
              <a:rPr lang="en-US" dirty="0"/>
              <a:t>"; in Linux, this can be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 </a:t>
            </a:r>
            <a:r>
              <a:rPr lang="en-US" dirty="0">
                <a:hlinkClick r:id="rId3" tooltip="Computing"/>
              </a:rPr>
              <a:t>computing</a:t>
            </a:r>
            <a:r>
              <a:rPr lang="en-US" dirty="0"/>
              <a:t>, </a:t>
            </a:r>
            <a:r>
              <a:rPr lang="en-US" b="1" dirty="0"/>
              <a:t>x86 virtualization</a:t>
            </a:r>
            <a:r>
              <a:rPr lang="en-US" dirty="0"/>
              <a:t> refers to </a:t>
            </a:r>
            <a:r>
              <a:rPr lang="en-US" dirty="0">
                <a:hlinkClick r:id="rId4" tooltip="Hardware virtualization"/>
              </a:rPr>
              <a:t>hardware virtualization</a:t>
            </a:r>
            <a:r>
              <a:rPr lang="en-US" dirty="0"/>
              <a:t> for the </a:t>
            </a:r>
            <a:r>
              <a:rPr lang="en-US" dirty="0">
                <a:hlinkClick r:id="rId5" tooltip="X86 architecture"/>
              </a:rPr>
              <a:t>x86 architecture</a:t>
            </a:r>
            <a:r>
              <a:rPr lang="en-US" dirty="0"/>
              <a:t>. It allows multiple </a:t>
            </a:r>
            <a:r>
              <a:rPr lang="en-US" dirty="0">
                <a:hlinkClick r:id="rId6" tooltip="Operating system"/>
              </a:rPr>
              <a:t>operating systems</a:t>
            </a:r>
            <a:r>
              <a:rPr lang="en-US" dirty="0"/>
              <a:t> to simultaneously share </a:t>
            </a:r>
            <a:r>
              <a:rPr lang="en-US" dirty="0">
                <a:hlinkClick r:id="rId7" tooltip="X86"/>
              </a:rPr>
              <a:t>x86</a:t>
            </a:r>
            <a:r>
              <a:rPr lang="en-US" dirty="0"/>
              <a:t> processor resources in a safe and efficient manner.</a:t>
            </a:r>
          </a:p>
          <a:p>
            <a:r>
              <a:rPr lang="en-US" dirty="0"/>
              <a:t>checked via /</a:t>
            </a:r>
            <a:r>
              <a:rPr lang="en-US" dirty="0" err="1"/>
              <a:t>proc</a:t>
            </a:r>
            <a:r>
              <a:rPr lang="en-US" dirty="0"/>
              <a:t>/</a:t>
            </a:r>
            <a:r>
              <a:rPr lang="en-US" dirty="0" err="1"/>
              <a:t>cpuinfo</a:t>
            </a:r>
            <a:r>
              <a:rPr lang="en-US" dirty="0"/>
              <a:t>, or in </a:t>
            </a:r>
            <a:r>
              <a:rPr lang="en-US" dirty="0">
                <a:hlinkClick r:id="rId8" tooltip="Mac OS X"/>
              </a:rPr>
              <a:t>Mac OS X</a:t>
            </a:r>
            <a:r>
              <a:rPr lang="en-US" dirty="0"/>
              <a:t> via </a:t>
            </a:r>
            <a:r>
              <a:rPr lang="en-US" dirty="0" err="1"/>
              <a:t>sysctl</a:t>
            </a:r>
            <a:r>
              <a:rPr lang="en-US" dirty="0"/>
              <a:t> </a:t>
            </a:r>
            <a:r>
              <a:rPr lang="en-US" dirty="0" err="1"/>
              <a:t>machdep.cpu.features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68E7047-3369-4824-9512-200669FC02C1}" type="slidenum">
              <a:rPr lang="en-US" smtClean="0"/>
              <a:pPr/>
              <a:t>7</a:t>
            </a:fld>
            <a:endParaRPr lang="en-US"/>
          </a:p>
        </p:txBody>
      </p:sp>
    </p:spTree>
    <p:extLst>
      <p:ext uri="{BB962C8B-B14F-4D97-AF65-F5344CB8AC3E}">
        <p14:creationId xmlns:p14="http://schemas.microsoft.com/office/powerpoint/2010/main" val="534140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1822"/>
            <a:ext cx="5486400" cy="3599179"/>
          </a:xfrm>
          <a:prstGeom prst="rect">
            <a:avLst/>
          </a:prstGeom>
        </p:spPr>
        <p:txBody>
          <a:bodyPr/>
          <a:lstStyle/>
          <a:p>
            <a:endParaRPr lang="en-US"/>
          </a:p>
        </p:txBody>
      </p:sp>
    </p:spTree>
    <p:extLst>
      <p:ext uri="{BB962C8B-B14F-4D97-AF65-F5344CB8AC3E}">
        <p14:creationId xmlns:p14="http://schemas.microsoft.com/office/powerpoint/2010/main" val="942408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3/29/20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012273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3/29/20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286072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3/29/20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256299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3/29/20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343534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DD98B4-F191-4651-B001-EDDFBC28B1FF}" type="datetimeFigureOut">
              <a:rPr lang="en-US" smtClean="0"/>
              <a:t>3/29/20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125624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DD98B4-F191-4651-B001-EDDFBC28B1FF}" type="datetimeFigureOut">
              <a:rPr lang="en-US" smtClean="0"/>
              <a:t>3/29/20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160923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DD98B4-F191-4651-B001-EDDFBC28B1FF}" type="datetimeFigureOut">
              <a:rPr lang="en-US" smtClean="0"/>
              <a:t>3/29/20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440429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DD98B4-F191-4651-B001-EDDFBC28B1FF}" type="datetimeFigureOut">
              <a:rPr lang="en-US" smtClean="0"/>
              <a:t>3/29/20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63919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D98B4-F191-4651-B001-EDDFBC28B1FF}" type="datetimeFigureOut">
              <a:rPr lang="en-US" smtClean="0"/>
              <a:t>3/29/20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95523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DD98B4-F191-4651-B001-EDDFBC28B1FF}" type="datetimeFigureOut">
              <a:rPr lang="en-US" smtClean="0"/>
              <a:t>3/29/20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233696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DD98B4-F191-4651-B001-EDDFBC28B1FF}" type="datetimeFigureOut">
              <a:rPr lang="en-US" smtClean="0"/>
              <a:t>3/29/20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61443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D98B4-F191-4651-B001-EDDFBC28B1FF}" type="datetimeFigureOut">
              <a:rPr lang="en-US" smtClean="0"/>
              <a:t>3/29/20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85BAC-489F-4179-8F13-BD89F260A586}" type="slidenum">
              <a:rPr lang="en-US" smtClean="0"/>
              <a:t>‹#›</a:t>
            </a:fld>
            <a:endParaRPr lang="en-US"/>
          </a:p>
        </p:txBody>
      </p:sp>
    </p:spTree>
    <p:extLst>
      <p:ext uri="{BB962C8B-B14F-4D97-AF65-F5344CB8AC3E}">
        <p14:creationId xmlns:p14="http://schemas.microsoft.com/office/powerpoint/2010/main" val="4189418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EE411EF9-311E-4FE0-93AE-C335D6A32EBB}"/>
              </a:ext>
            </a:extLst>
          </p:cNvPr>
          <p:cNvSpPr>
            <a:spLocks noGrp="1"/>
          </p:cNvSpPr>
          <p:nvPr>
            <p:ph type="ctrTitle"/>
          </p:nvPr>
        </p:nvSpPr>
        <p:spPr>
          <a:xfrm>
            <a:off x="2284026" y="2043663"/>
            <a:ext cx="4578895" cy="2031055"/>
          </a:xfrm>
        </p:spPr>
        <p:txBody>
          <a:bodyPr>
            <a:normAutofit/>
          </a:bodyPr>
          <a:lstStyle/>
          <a:p>
            <a:r>
              <a:rPr lang="en-US" sz="5600">
                <a:solidFill>
                  <a:srgbClr val="FFFFFF"/>
                </a:solidFill>
              </a:rPr>
              <a:t>ECE 530 Cloud Computing</a:t>
            </a:r>
          </a:p>
        </p:txBody>
      </p:sp>
      <p:sp>
        <p:nvSpPr>
          <p:cNvPr id="3" name="Subtitle 2">
            <a:extLst>
              <a:ext uri="{FF2B5EF4-FFF2-40B4-BE49-F238E27FC236}">
                <a16:creationId xmlns:a16="http://schemas.microsoft.com/office/drawing/2014/main" id="{F59785EB-1023-4E53-BE5D-C0E23E2DF675}"/>
              </a:ext>
            </a:extLst>
          </p:cNvPr>
          <p:cNvSpPr>
            <a:spLocks noGrp="1"/>
          </p:cNvSpPr>
          <p:nvPr>
            <p:ph type="subTitle" idx="1"/>
          </p:nvPr>
        </p:nvSpPr>
        <p:spPr>
          <a:xfrm>
            <a:off x="2284026" y="4074718"/>
            <a:ext cx="4578895" cy="682079"/>
          </a:xfrm>
        </p:spPr>
        <p:txBody>
          <a:bodyPr>
            <a:normAutofit/>
          </a:bodyPr>
          <a:lstStyle/>
          <a:p>
            <a:r>
              <a:rPr lang="en-US" sz="1500">
                <a:solidFill>
                  <a:srgbClr val="FFFFFF"/>
                </a:solidFill>
              </a:rPr>
              <a:t>Ioannis Papapanagiotou</a:t>
            </a:r>
          </a:p>
          <a:p>
            <a:r>
              <a:rPr lang="en-US" sz="1500">
                <a:solidFill>
                  <a:srgbClr val="FFFFFF"/>
                </a:solidFill>
              </a:rPr>
              <a:t>Introduction to Containers</a:t>
            </a:r>
          </a:p>
        </p:txBody>
      </p:sp>
    </p:spTree>
    <p:extLst>
      <p:ext uri="{BB962C8B-B14F-4D97-AF65-F5344CB8AC3E}">
        <p14:creationId xmlns:p14="http://schemas.microsoft.com/office/powerpoint/2010/main" val="1147382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icroservices.jpg"/>
          <p:cNvPicPr>
            <a:picLocks noChangeAspect="1"/>
          </p:cNvPicPr>
          <p:nvPr/>
        </p:nvPicPr>
        <p:blipFill>
          <a:blip r:embed="rId3"/>
          <a:stretch>
            <a:fillRect/>
          </a:stretch>
        </p:blipFill>
        <p:spPr>
          <a:xfrm>
            <a:off x="4353887" y="2680825"/>
            <a:ext cx="4456184" cy="3861263"/>
          </a:xfrm>
          <a:prstGeom prst="rect">
            <a:avLst/>
          </a:prstGeom>
        </p:spPr>
      </p:pic>
      <p:sp>
        <p:nvSpPr>
          <p:cNvPr id="2" name="Title 1"/>
          <p:cNvSpPr>
            <a:spLocks noGrp="1"/>
          </p:cNvSpPr>
          <p:nvPr>
            <p:ph type="title"/>
          </p:nvPr>
        </p:nvSpPr>
        <p:spPr/>
        <p:txBody>
          <a:bodyPr/>
          <a:lstStyle/>
          <a:p>
            <a:r>
              <a:rPr lang="en-US" dirty="0"/>
              <a:t>From </a:t>
            </a:r>
            <a:r>
              <a:rPr lang="en-US" dirty="0" err="1"/>
              <a:t>microservices</a:t>
            </a:r>
            <a:r>
              <a:rPr lang="en-US" dirty="0"/>
              <a:t> to containers</a:t>
            </a:r>
          </a:p>
        </p:txBody>
      </p:sp>
      <p:sp>
        <p:nvSpPr>
          <p:cNvPr id="3" name="Content Placeholder 2"/>
          <p:cNvSpPr>
            <a:spLocks noGrp="1"/>
          </p:cNvSpPr>
          <p:nvPr>
            <p:ph idx="1"/>
          </p:nvPr>
        </p:nvSpPr>
        <p:spPr>
          <a:xfrm>
            <a:off x="972333" y="1876426"/>
            <a:ext cx="4663754" cy="4479925"/>
          </a:xfrm>
        </p:spPr>
        <p:txBody>
          <a:bodyPr/>
          <a:lstStyle/>
          <a:p>
            <a:r>
              <a:rPr lang="en-US" sz="1800" dirty="0"/>
              <a:t>Agile software development is a broadly adopted methodology in enterprises today. </a:t>
            </a:r>
          </a:p>
          <a:p>
            <a:r>
              <a:rPr lang="en-US" sz="1800" dirty="0"/>
              <a:t>"full-stack-responsibility" for the individual services. </a:t>
            </a:r>
          </a:p>
          <a:p>
            <a:pPr lvl="1"/>
            <a:r>
              <a:rPr lang="en-US" sz="1800" dirty="0"/>
              <a:t>infrastructures need to scale differently and the self-service model for projects is taking center stage. </a:t>
            </a:r>
          </a:p>
          <a:p>
            <a:r>
              <a:rPr lang="en-US" sz="1800" dirty="0"/>
              <a:t>Containers are the foundation for this.</a:t>
            </a:r>
          </a:p>
          <a:p>
            <a:pPr lvl="1"/>
            <a:r>
              <a:rPr lang="en-US" sz="1800" dirty="0"/>
              <a:t>Along with proper </a:t>
            </a:r>
            <a:r>
              <a:rPr lang="en-US" sz="1800" dirty="0" err="1"/>
              <a:t>DevOps</a:t>
            </a:r>
            <a:r>
              <a:rPr lang="en-US" sz="1800" dirty="0"/>
              <a:t> and orchestration.</a:t>
            </a:r>
          </a:p>
        </p:txBody>
      </p:sp>
      <p:sp>
        <p:nvSpPr>
          <p:cNvPr id="4" name="Slide Number Placeholder 3"/>
          <p:cNvSpPr>
            <a:spLocks noGrp="1"/>
          </p:cNvSpPr>
          <p:nvPr>
            <p:ph type="sldNum" sz="quarter" idx="10"/>
          </p:nvPr>
        </p:nvSpPr>
        <p:spPr/>
        <p:txBody>
          <a:bodyPr/>
          <a:lstStyle/>
          <a:p>
            <a:pPr>
              <a:defRPr/>
            </a:pPr>
            <a:fld id="{D57E06E5-24DC-414E-ABB7-9F9CD4BA9AA9}" type="slidenum">
              <a:rPr lang="en-US" smtClean="0"/>
              <a:pPr>
                <a:defRPr/>
              </a:pPr>
              <a:t>2</a:t>
            </a:fld>
            <a:endParaRPr lang="en-US"/>
          </a:p>
        </p:txBody>
      </p:sp>
    </p:spTree>
    <p:extLst>
      <p:ext uri="{BB962C8B-B14F-4D97-AF65-F5344CB8AC3E}">
        <p14:creationId xmlns:p14="http://schemas.microsoft.com/office/powerpoint/2010/main" val="2642247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712123" y="1251193"/>
            <a:ext cx="3609756" cy="2316220"/>
          </a:xfrm>
          <a:prstGeom prst="rect">
            <a:avLst/>
          </a:prstGeom>
        </p:spPr>
      </p:pic>
      <p:sp>
        <p:nvSpPr>
          <p:cNvPr id="2" name="Title 1"/>
          <p:cNvSpPr>
            <a:spLocks noGrp="1"/>
          </p:cNvSpPr>
          <p:nvPr>
            <p:ph type="title"/>
          </p:nvPr>
        </p:nvSpPr>
        <p:spPr/>
        <p:txBody>
          <a:bodyPr/>
          <a:lstStyle/>
          <a:p>
            <a:r>
              <a:rPr lang="en-US" dirty="0" err="1"/>
              <a:t>Microservices</a:t>
            </a:r>
            <a:r>
              <a:rPr lang="en-US" dirty="0"/>
              <a:t>: Complexities and design considerations</a:t>
            </a:r>
          </a:p>
        </p:txBody>
      </p:sp>
      <p:sp>
        <p:nvSpPr>
          <p:cNvPr id="3" name="Content Placeholder 2"/>
          <p:cNvSpPr>
            <a:spLocks noGrp="1"/>
          </p:cNvSpPr>
          <p:nvPr>
            <p:ph idx="1"/>
          </p:nvPr>
        </p:nvSpPr>
        <p:spPr>
          <a:xfrm>
            <a:off x="359729" y="3841990"/>
            <a:ext cx="8424542" cy="2879486"/>
          </a:xfrm>
        </p:spPr>
        <p:txBody>
          <a:bodyPr>
            <a:normAutofit fontScale="77500" lnSpcReduction="20000"/>
          </a:bodyPr>
          <a:lstStyle/>
          <a:p>
            <a:r>
              <a:rPr lang="en-US" b="1" dirty="0"/>
              <a:t>Distributed application logic:</a:t>
            </a:r>
            <a:r>
              <a:rPr lang="en-US" dirty="0"/>
              <a:t> with </a:t>
            </a:r>
            <a:r>
              <a:rPr lang="en-US" dirty="0" err="1"/>
              <a:t>microservices</a:t>
            </a:r>
            <a:r>
              <a:rPr lang="en-US" dirty="0"/>
              <a:t> the logic is spread across the services and, more importantly, embedded in the control and data flow between those services.</a:t>
            </a:r>
          </a:p>
          <a:p>
            <a:r>
              <a:rPr lang="en-US" b="1" dirty="0"/>
              <a:t>Diverse technology stack</a:t>
            </a:r>
            <a:r>
              <a:rPr lang="en-US" dirty="0"/>
              <a:t>: the system may be comprised of in house developed services, open source software, and external libraries.</a:t>
            </a:r>
          </a:p>
          <a:p>
            <a:r>
              <a:rPr lang="en-US" b="1" dirty="0"/>
              <a:t>Hard to test and debug</a:t>
            </a:r>
            <a:r>
              <a:rPr lang="en-US" dirty="0"/>
              <a:t>: there might be thousands of interactions between the constituent services</a:t>
            </a:r>
          </a:p>
          <a:p>
            <a:pPr lvl="1"/>
            <a:r>
              <a:rPr lang="en-US" dirty="0"/>
              <a:t>Equivalent to the “butterfly effect” (a minor change of service, could potentially be catastrophic)</a:t>
            </a:r>
          </a:p>
        </p:txBody>
      </p:sp>
      <p:sp>
        <p:nvSpPr>
          <p:cNvPr id="4" name="Slide Number Placeholder 3"/>
          <p:cNvSpPr>
            <a:spLocks noGrp="1"/>
          </p:cNvSpPr>
          <p:nvPr>
            <p:ph type="sldNum" sz="quarter" idx="10"/>
          </p:nvPr>
        </p:nvSpPr>
        <p:spPr/>
        <p:txBody>
          <a:bodyPr/>
          <a:lstStyle/>
          <a:p>
            <a:pPr>
              <a:defRPr/>
            </a:pPr>
            <a:fld id="{D57E06E5-24DC-414E-ABB7-9F9CD4BA9AA9}" type="slidenum">
              <a:rPr lang="en-US" smtClean="0"/>
              <a:pPr>
                <a:defRPr/>
              </a:pPr>
              <a:t>3</a:t>
            </a:fld>
            <a:endParaRPr lang="en-US"/>
          </a:p>
        </p:txBody>
      </p:sp>
    </p:spTree>
    <p:extLst>
      <p:ext uri="{BB962C8B-B14F-4D97-AF65-F5344CB8AC3E}">
        <p14:creationId xmlns:p14="http://schemas.microsoft.com/office/powerpoint/2010/main" val="458706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61009" cy="1325563"/>
          </a:xfrm>
        </p:spPr>
        <p:txBody>
          <a:bodyPr/>
          <a:lstStyle/>
          <a:p>
            <a:r>
              <a:rPr lang="en-US" dirty="0"/>
              <a:t>Containers – New degree of freedom</a:t>
            </a:r>
          </a:p>
        </p:txBody>
      </p:sp>
      <p:sp>
        <p:nvSpPr>
          <p:cNvPr id="3" name="Content Placeholder 2"/>
          <p:cNvSpPr>
            <a:spLocks noGrp="1"/>
          </p:cNvSpPr>
          <p:nvPr>
            <p:ph idx="1"/>
          </p:nvPr>
        </p:nvSpPr>
        <p:spPr>
          <a:xfrm>
            <a:off x="434241" y="3160689"/>
            <a:ext cx="8686800" cy="3748714"/>
          </a:xfrm>
        </p:spPr>
        <p:txBody>
          <a:bodyPr>
            <a:normAutofit fontScale="92500" lnSpcReduction="10000"/>
          </a:bodyPr>
          <a:lstStyle/>
          <a:p>
            <a:pPr>
              <a:buNone/>
            </a:pPr>
            <a:r>
              <a:rPr lang="en-US" b="1" dirty="0"/>
              <a:t>Containerization</a:t>
            </a:r>
            <a:r>
              <a:rPr lang="en-US" dirty="0"/>
              <a:t>:</a:t>
            </a:r>
          </a:p>
          <a:p>
            <a:r>
              <a:rPr lang="en-US" dirty="0"/>
              <a:t>Use lightweight packages instead of full VMs</a:t>
            </a:r>
          </a:p>
          <a:p>
            <a:r>
              <a:rPr lang="en-US" dirty="0"/>
              <a:t>Move from a single large monolithic app to composition of </a:t>
            </a:r>
            <a:r>
              <a:rPr lang="en-US" dirty="0" err="1"/>
              <a:t>microservices</a:t>
            </a:r>
            <a:endParaRPr lang="en-US" dirty="0"/>
          </a:p>
          <a:p>
            <a:r>
              <a:rPr lang="en-US" dirty="0"/>
              <a:t>Containerize different parts of an application</a:t>
            </a:r>
          </a:p>
          <a:p>
            <a:r>
              <a:rPr lang="en-US" dirty="0"/>
              <a:t>Move parts of apps into different types of cloud infrastructure</a:t>
            </a:r>
          </a:p>
          <a:p>
            <a:r>
              <a:rPr lang="en-US" dirty="0"/>
              <a:t>Simplify migration of applications between private, public and hybrid clouds</a:t>
            </a:r>
          </a:p>
          <a:p>
            <a:endParaRPr lang="en-US" dirty="0"/>
          </a:p>
        </p:txBody>
      </p:sp>
      <p:sp>
        <p:nvSpPr>
          <p:cNvPr id="4" name="Slide Number Placeholder 3"/>
          <p:cNvSpPr>
            <a:spLocks noGrp="1"/>
          </p:cNvSpPr>
          <p:nvPr>
            <p:ph type="sldNum" sz="quarter" idx="10"/>
          </p:nvPr>
        </p:nvSpPr>
        <p:spPr/>
        <p:txBody>
          <a:bodyPr/>
          <a:lstStyle/>
          <a:p>
            <a:pPr>
              <a:defRPr/>
            </a:pPr>
            <a:fld id="{D57E06E5-24DC-414E-ABB7-9F9CD4BA9AA9}" type="slidenum">
              <a:rPr lang="en-US" smtClean="0"/>
              <a:pPr>
                <a:defRPr/>
              </a:pPr>
              <a:t>4</a:t>
            </a:fld>
            <a:endParaRPr lang="en-US"/>
          </a:p>
        </p:txBody>
      </p:sp>
      <p:pic>
        <p:nvPicPr>
          <p:cNvPr id="5" name="Picture 4"/>
          <p:cNvPicPr>
            <a:picLocks noChangeAspect="1"/>
          </p:cNvPicPr>
          <p:nvPr/>
        </p:nvPicPr>
        <p:blipFill>
          <a:blip r:embed="rId3"/>
          <a:stretch>
            <a:fillRect/>
          </a:stretch>
        </p:blipFill>
        <p:spPr>
          <a:xfrm>
            <a:off x="5789233" y="1238606"/>
            <a:ext cx="2920526" cy="2190394"/>
          </a:xfrm>
          <a:prstGeom prst="rect">
            <a:avLst/>
          </a:prstGeom>
        </p:spPr>
      </p:pic>
      <p:sp>
        <p:nvSpPr>
          <p:cNvPr id="7" name="Rectangle 6"/>
          <p:cNvSpPr/>
          <p:nvPr/>
        </p:nvSpPr>
        <p:spPr>
          <a:xfrm>
            <a:off x="548612" y="1878616"/>
            <a:ext cx="4572000" cy="1094146"/>
          </a:xfrm>
          <a:prstGeom prst="rect">
            <a:avLst/>
          </a:prstGeom>
        </p:spPr>
        <p:txBody>
          <a:bodyPr>
            <a:spAutoFit/>
          </a:bodyPr>
          <a:lstStyle/>
          <a:p>
            <a:pPr>
              <a:buNone/>
            </a:pPr>
            <a:r>
              <a:rPr lang="en-US" sz="1800" i="1" dirty="0">
                <a:solidFill>
                  <a:schemeClr val="tx1"/>
                </a:solidFill>
                <a:latin typeface="+mj-lt"/>
              </a:rPr>
              <a:t>New concept of virtualization solution for </a:t>
            </a:r>
            <a:r>
              <a:rPr lang="en-US" sz="1800" i="1" dirty="0" err="1">
                <a:solidFill>
                  <a:schemeClr val="tx1"/>
                </a:solidFill>
                <a:latin typeface="+mj-lt"/>
              </a:rPr>
              <a:t>PaaS</a:t>
            </a:r>
            <a:r>
              <a:rPr lang="en-US" sz="1800" i="1" dirty="0">
                <a:solidFill>
                  <a:schemeClr val="tx1"/>
                </a:solidFill>
                <a:latin typeface="+mj-lt"/>
              </a:rPr>
              <a:t> and </a:t>
            </a:r>
            <a:r>
              <a:rPr lang="en-US" sz="1800" i="1" dirty="0" err="1">
                <a:solidFill>
                  <a:schemeClr val="tx1"/>
                </a:solidFill>
                <a:latin typeface="+mj-lt"/>
              </a:rPr>
              <a:t>IaaS</a:t>
            </a:r>
            <a:r>
              <a:rPr lang="en-US" sz="1800" i="1" dirty="0">
                <a:solidFill>
                  <a:schemeClr val="tx1"/>
                </a:solidFill>
                <a:latin typeface="+mj-lt"/>
              </a:rPr>
              <a:t> due to container’s increased density, isolation, elasticity and rapid provisioning</a:t>
            </a:r>
          </a:p>
        </p:txBody>
      </p:sp>
    </p:spTree>
    <p:extLst>
      <p:ext uri="{BB962C8B-B14F-4D97-AF65-F5344CB8AC3E}">
        <p14:creationId xmlns:p14="http://schemas.microsoft.com/office/powerpoint/2010/main" val="2379965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History of cargo transport</a:t>
            </a:r>
          </a:p>
        </p:txBody>
      </p:sp>
      <p:sp>
        <p:nvSpPr>
          <p:cNvPr id="4" name="Slide Number Placeholder 3"/>
          <p:cNvSpPr>
            <a:spLocks noGrp="1"/>
          </p:cNvSpPr>
          <p:nvPr>
            <p:ph type="sldNum" sz="quarter" idx="12"/>
          </p:nvPr>
        </p:nvSpPr>
        <p:spPr/>
        <p:txBody>
          <a:bodyPr/>
          <a:lstStyle/>
          <a:p>
            <a:pPr marL="102870"/>
            <a:fld id="{81D60167-4931-47E6-BA6A-407CBD079E47}" type="slidenum">
              <a:rPr lang="en-US" smtClean="0">
                <a:latin typeface="Arial"/>
                <a:cs typeface="Arial"/>
              </a:rPr>
              <a:pPr marL="102870"/>
              <a:t>5</a:t>
            </a:fld>
            <a:endParaRPr lang="en-US" dirty="0">
              <a:latin typeface="Arial"/>
              <a:cs typeface="Arial"/>
            </a:endParaRPr>
          </a:p>
        </p:txBody>
      </p:sp>
      <p:pic>
        <p:nvPicPr>
          <p:cNvPr id="9218" name="Picture 2" descr="http://scm.zoomquiet.io/data/20131004215734/analogy.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2575" y="1690689"/>
            <a:ext cx="5934075" cy="396621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061735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Solution to Shipping Challenge</a:t>
            </a:r>
          </a:p>
        </p:txBody>
      </p:sp>
      <p:sp>
        <p:nvSpPr>
          <p:cNvPr id="4" name="Slide Number Placeholder 3"/>
          <p:cNvSpPr>
            <a:spLocks noGrp="1"/>
          </p:cNvSpPr>
          <p:nvPr>
            <p:ph type="sldNum" sz="quarter" idx="12"/>
          </p:nvPr>
        </p:nvSpPr>
        <p:spPr/>
        <p:txBody>
          <a:bodyPr/>
          <a:lstStyle/>
          <a:p>
            <a:pPr marL="102870"/>
            <a:fld id="{81D60167-4931-47E6-BA6A-407CBD079E47}" type="slidenum">
              <a:rPr lang="en-US" smtClean="0">
                <a:latin typeface="Arial"/>
                <a:cs typeface="Arial"/>
              </a:rPr>
              <a:pPr marL="102870"/>
              <a:t>6</a:t>
            </a:fld>
            <a:endParaRPr lang="en-US" dirty="0">
              <a:latin typeface="Arial"/>
              <a:cs typeface="Arial"/>
            </a:endParaRPr>
          </a:p>
        </p:txBody>
      </p:sp>
      <p:pic>
        <p:nvPicPr>
          <p:cNvPr id="10242" name="Picture 2" descr="http://scm.zoomquiet.io/data/20131004215734/standard_contain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4475" y="2043996"/>
            <a:ext cx="6115050" cy="334899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600280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011" y="134721"/>
            <a:ext cx="7886700" cy="1325563"/>
          </a:xfrm>
        </p:spPr>
        <p:txBody>
          <a:bodyPr>
            <a:normAutofit/>
          </a:bodyPr>
          <a:lstStyle/>
          <a:p>
            <a:r>
              <a:rPr lang="en-US" dirty="0"/>
              <a:t>Analogy with virtualization</a:t>
            </a:r>
          </a:p>
        </p:txBody>
      </p:sp>
      <p:sp>
        <p:nvSpPr>
          <p:cNvPr id="3" name="Content Placeholder 2"/>
          <p:cNvSpPr>
            <a:spLocks noGrp="1"/>
          </p:cNvSpPr>
          <p:nvPr>
            <p:ph idx="1"/>
          </p:nvPr>
        </p:nvSpPr>
        <p:spPr>
          <a:xfrm>
            <a:off x="623582" y="1460284"/>
            <a:ext cx="7896836" cy="2066448"/>
          </a:xfrm>
        </p:spPr>
        <p:txBody>
          <a:bodyPr>
            <a:normAutofit/>
          </a:bodyPr>
          <a:lstStyle/>
          <a:p>
            <a:r>
              <a:rPr lang="en-US" dirty="0"/>
              <a:t>Historical way: $M mainframes</a:t>
            </a:r>
          </a:p>
          <a:p>
            <a:r>
              <a:rPr lang="en-US" dirty="0"/>
              <a:t>Modern way: virtual machines</a:t>
            </a:r>
          </a:p>
          <a:p>
            <a:r>
              <a:rPr lang="en-US" dirty="0"/>
              <a:t>Problem: performance overhead</a:t>
            </a:r>
          </a:p>
        </p:txBody>
      </p:sp>
      <p:pic>
        <p:nvPicPr>
          <p:cNvPr id="8194" name="Picture 2" descr="http://scm.zoomquiet.io/data/20131004215734/evolution_of_i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3318" y="3191005"/>
            <a:ext cx="4631533" cy="332528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533364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Solution to Software Shipping</a:t>
            </a:r>
          </a:p>
        </p:txBody>
      </p:sp>
      <p:sp>
        <p:nvSpPr>
          <p:cNvPr id="4" name="Slide Number Placeholder 3"/>
          <p:cNvSpPr>
            <a:spLocks noGrp="1"/>
          </p:cNvSpPr>
          <p:nvPr>
            <p:ph type="sldNum" sz="quarter" idx="12"/>
          </p:nvPr>
        </p:nvSpPr>
        <p:spPr/>
        <p:txBody>
          <a:bodyPr/>
          <a:lstStyle/>
          <a:p>
            <a:pPr marL="102870"/>
            <a:fld id="{81D60167-4931-47E6-BA6A-407CBD079E47}" type="slidenum">
              <a:rPr lang="en-US" smtClean="0">
                <a:latin typeface="Arial"/>
                <a:cs typeface="Arial"/>
              </a:rPr>
              <a:pPr marL="102870"/>
              <a:t>8</a:t>
            </a:fld>
            <a:endParaRPr lang="en-US" dirty="0">
              <a:latin typeface="Arial"/>
              <a:cs typeface="Arial"/>
            </a:endParaRPr>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7337" y="2355214"/>
            <a:ext cx="6029325" cy="41376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6" name="Content Placeholder 2"/>
          <p:cNvSpPr>
            <a:spLocks noGrp="1"/>
          </p:cNvSpPr>
          <p:nvPr>
            <p:ph idx="1"/>
          </p:nvPr>
        </p:nvSpPr>
        <p:spPr>
          <a:xfrm>
            <a:off x="472212" y="1653194"/>
            <a:ext cx="8493527" cy="2066448"/>
          </a:xfrm>
        </p:spPr>
        <p:txBody>
          <a:bodyPr>
            <a:normAutofit/>
          </a:bodyPr>
          <a:lstStyle/>
          <a:p>
            <a:r>
              <a:rPr lang="en-US" dirty="0"/>
              <a:t>A Standard Container System</a:t>
            </a:r>
          </a:p>
        </p:txBody>
      </p:sp>
    </p:spTree>
    <p:extLst>
      <p:ext uri="{BB962C8B-B14F-4D97-AF65-F5344CB8AC3E}">
        <p14:creationId xmlns:p14="http://schemas.microsoft.com/office/powerpoint/2010/main" val="19940552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714</Words>
  <Application>Microsoft Macintosh PowerPoint</Application>
  <PresentationFormat>On-screen Show (4:3)</PresentationFormat>
  <Paragraphs>51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ECE 530 Cloud Computing</vt:lpstr>
      <vt:lpstr>From microservices to containers</vt:lpstr>
      <vt:lpstr>Microservices: Complexities and design considerations</vt:lpstr>
      <vt:lpstr>Containers – New degree of freedom</vt:lpstr>
      <vt:lpstr>History of cargo transport</vt:lpstr>
      <vt:lpstr>Solution to Shipping Challenge</vt:lpstr>
      <vt:lpstr>Analogy with virtualization</vt:lpstr>
      <vt:lpstr>The Solution to Software Shipping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530 Cloud Computing</dc:title>
  <dc:creator>Ioannis Papapanagiotou</dc:creator>
  <cp:lastModifiedBy>Ioannis Papapanagiotou</cp:lastModifiedBy>
  <cp:revision>1</cp:revision>
  <dcterms:created xsi:type="dcterms:W3CDTF">2020-03-29T20:42:33Z</dcterms:created>
  <dcterms:modified xsi:type="dcterms:W3CDTF">2020-03-29T20:52:06Z</dcterms:modified>
</cp:coreProperties>
</file>