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2" r:id="rId3"/>
    <p:sldId id="263" r:id="rId4"/>
    <p:sldId id="264" r:id="rId5"/>
    <p:sldId id="336" r:id="rId6"/>
    <p:sldId id="265" r:id="rId7"/>
    <p:sldId id="26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3/31/20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Operating_system%E2%80%93level_virtualization" TargetMode="External"/><Relationship Id="rId7" Type="http://schemas.openxmlformats.org/officeDocument/2006/relationships/hyperlink" Target="http://en.wikipedia.org/wiki/Namespace_isol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Virtual_machine" TargetMode="External"/><Relationship Id="rId5" Type="http://schemas.openxmlformats.org/officeDocument/2006/relationships/hyperlink" Target="http://en.wikipedia.org/wiki/Cgroups" TargetMode="External"/><Relationship Id="rId4" Type="http://schemas.openxmlformats.org/officeDocument/2006/relationships/hyperlink" Target="http://en.wikipedia.org/wiki/Linux_kerne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353952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1822"/>
            <a:ext cx="5486400" cy="3599179"/>
          </a:xfrm>
          <a:prstGeom prst="rect">
            <a:avLst/>
          </a:prstGeom>
        </p:spPr>
        <p:txBody>
          <a:bodyPr/>
          <a:lstStyle/>
          <a:p>
            <a:endParaRPr lang="en-US"/>
          </a:p>
        </p:txBody>
      </p:sp>
    </p:spTree>
    <p:extLst>
      <p:ext uri="{BB962C8B-B14F-4D97-AF65-F5344CB8AC3E}">
        <p14:creationId xmlns:p14="http://schemas.microsoft.com/office/powerpoint/2010/main" val="2108179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68E7047-3369-4824-9512-200669FC02C1}" type="slidenum">
              <a:rPr lang="en-US" smtClean="0"/>
              <a:pPr/>
              <a:t>3</a:t>
            </a:fld>
            <a:endParaRPr lang="en-US"/>
          </a:p>
        </p:txBody>
      </p:sp>
    </p:spTree>
    <p:extLst>
      <p:ext uri="{BB962C8B-B14F-4D97-AF65-F5344CB8AC3E}">
        <p14:creationId xmlns:p14="http://schemas.microsoft.com/office/powerpoint/2010/main" val="330580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A container comprises an application and its dependencies. Containers serve to isolate processes which run in isolation in </a:t>
            </a:r>
            <a:r>
              <a:rPr lang="en-US" dirty="0" err="1"/>
              <a:t>userspace</a:t>
            </a:r>
            <a:r>
              <a:rPr lang="en-US" dirty="0"/>
              <a:t> on the host's operating system.</a:t>
            </a:r>
          </a:p>
          <a:p>
            <a:endParaRPr lang="en-US" dirty="0"/>
          </a:p>
          <a:p>
            <a:r>
              <a:rPr lang="en-US" dirty="0"/>
              <a:t>This differs significantly from traditional VMs. Traditional, hardware virtualization (e.g. VMWare, KVM, </a:t>
            </a:r>
            <a:r>
              <a:rPr lang="en-US" dirty="0" err="1"/>
              <a:t>Xen</a:t>
            </a:r>
            <a:r>
              <a:rPr lang="en-US" dirty="0"/>
              <a:t>, EC2) aims to create an entire virtual machine. Each virtualized application contains not only the application (which may only be 10's of MB) along with the binaries and libraries needed to run that application, and an entire Guest operating System (which may measure in 10s of GB).</a:t>
            </a:r>
          </a:p>
          <a:p>
            <a:endParaRPr lang="en-US" dirty="0"/>
          </a:p>
          <a:p>
            <a:r>
              <a:rPr lang="en-US" dirty="0"/>
              <a:t>Since all of the containers share the same operating system (and, where appropriate, binaries and libraries), they are significantly smaller than VMs, making it possible to store 100s of VMs on a physical host (versus a strictly limited number of VMs). In addition, since they utilize the host operating system, restarting a VM does not mean restarting or rebooting the operating system. Thus, containers are much more portable and much more efficient for many use cases.</a:t>
            </a:r>
          </a:p>
          <a:p>
            <a:r>
              <a:rPr lang="en-US" dirty="0"/>
              <a:t>With </a:t>
            </a:r>
            <a:r>
              <a:rPr lang="en-US" dirty="0" err="1"/>
              <a:t>Docker</a:t>
            </a:r>
            <a:r>
              <a:rPr lang="en-US" dirty="0"/>
              <a:t> Containers, the efficiencies are even greater. With a traditional VM, each application, each copy of an application, and each slight modification of an application requires creating an entirely new VM.</a:t>
            </a:r>
          </a:p>
          <a:p>
            <a:r>
              <a:rPr lang="en-US" dirty="0"/>
              <a:t>As shown above, a new application on a host need only have the application and its binaries/libraries. There is no need for a new guest operating system. </a:t>
            </a:r>
          </a:p>
          <a:p>
            <a:r>
              <a:rPr lang="en-US" dirty="0"/>
              <a:t>If you want to run several copies of the same application on a host, you do not even need to copy the shared binaries.</a:t>
            </a:r>
          </a:p>
          <a:p>
            <a:endParaRPr lang="en-US" dirty="0"/>
          </a:p>
        </p:txBody>
      </p:sp>
    </p:spTree>
    <p:extLst>
      <p:ext uri="{BB962C8B-B14F-4D97-AF65-F5344CB8AC3E}">
        <p14:creationId xmlns:p14="http://schemas.microsoft.com/office/powerpoint/2010/main" val="4215569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5</a:t>
            </a:fld>
            <a:endParaRPr lang="en-US"/>
          </a:p>
        </p:txBody>
      </p:sp>
    </p:spTree>
    <p:extLst>
      <p:ext uri="{BB962C8B-B14F-4D97-AF65-F5344CB8AC3E}">
        <p14:creationId xmlns:p14="http://schemas.microsoft.com/office/powerpoint/2010/main" val="300127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1822"/>
            <a:ext cx="5486400" cy="3599179"/>
          </a:xfrm>
          <a:prstGeom prst="rect">
            <a:avLst/>
          </a:prstGeom>
        </p:spPr>
        <p:txBody>
          <a:bodyPr/>
          <a:lstStyle/>
          <a:p>
            <a:endParaRPr lang="en-US"/>
          </a:p>
        </p:txBody>
      </p:sp>
    </p:spTree>
    <p:extLst>
      <p:ext uri="{BB962C8B-B14F-4D97-AF65-F5344CB8AC3E}">
        <p14:creationId xmlns:p14="http://schemas.microsoft.com/office/powerpoint/2010/main" val="94170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0723" name="备注占位符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r>
              <a:rPr lang="en-US" b="1" dirty="0"/>
              <a:t>LXC</a:t>
            </a:r>
            <a:r>
              <a:rPr lang="en-US" dirty="0"/>
              <a:t> (</a:t>
            </a:r>
            <a:r>
              <a:rPr lang="en-US" b="1" dirty="0" err="1"/>
              <a:t>LinuX</a:t>
            </a:r>
            <a:r>
              <a:rPr lang="en-US" b="1" dirty="0"/>
              <a:t> Containers</a:t>
            </a:r>
            <a:r>
              <a:rPr lang="en-US" dirty="0"/>
              <a:t>) is an </a:t>
            </a:r>
            <a:r>
              <a:rPr lang="en-US" dirty="0">
                <a:hlinkClick r:id="rId3" tooltip="Operating system–level virtualization"/>
              </a:rPr>
              <a:t>operating system–level virtualization</a:t>
            </a:r>
            <a:r>
              <a:rPr lang="en-US" dirty="0"/>
              <a:t> method for running multiple isolated Linux systems (containers) on a single control host.</a:t>
            </a:r>
          </a:p>
          <a:p>
            <a:pPr eaLnBrk="1" hangingPunct="1"/>
            <a:endParaRPr lang="en-US" altLang="zh-CN" dirty="0">
              <a:latin typeface="MS Mincho" pitchFamily="49" charset="-128"/>
              <a:ea typeface="MS Mincho" pitchFamily="49" charset="-128"/>
            </a:endParaRPr>
          </a:p>
          <a:p>
            <a:pPr eaLnBrk="1" hangingPunct="1"/>
            <a:r>
              <a:rPr lang="en-US" dirty="0"/>
              <a:t>The </a:t>
            </a:r>
            <a:r>
              <a:rPr lang="en-US" dirty="0">
                <a:hlinkClick r:id="rId4" tooltip="Linux kernel"/>
              </a:rPr>
              <a:t>Linux kernel</a:t>
            </a:r>
            <a:r>
              <a:rPr lang="en-US" dirty="0"/>
              <a:t> comprises </a:t>
            </a:r>
            <a:r>
              <a:rPr lang="en-US" dirty="0" err="1">
                <a:hlinkClick r:id="rId5" tooltip="Cgroups"/>
              </a:rPr>
              <a:t>cgroups</a:t>
            </a:r>
            <a:r>
              <a:rPr lang="en-US" dirty="0"/>
              <a:t> for resource isolation (CPU, memory, block I/O, network, etc.) that does not require starting any </a:t>
            </a:r>
            <a:r>
              <a:rPr lang="en-US" dirty="0">
                <a:hlinkClick r:id="rId6" tooltip="Virtual machine"/>
              </a:rPr>
              <a:t>virtual machines</a:t>
            </a:r>
            <a:r>
              <a:rPr lang="en-US" dirty="0"/>
              <a:t>. </a:t>
            </a:r>
            <a:r>
              <a:rPr lang="en-US" dirty="0" err="1"/>
              <a:t>Cgroups</a:t>
            </a:r>
            <a:r>
              <a:rPr lang="en-US" dirty="0"/>
              <a:t> also provides </a:t>
            </a:r>
            <a:r>
              <a:rPr lang="en-US" dirty="0">
                <a:hlinkClick r:id="rId7" tooltip="Namespace isolation"/>
              </a:rPr>
              <a:t>namespace isolation</a:t>
            </a:r>
            <a:r>
              <a:rPr lang="en-US" dirty="0"/>
              <a:t> to completely isolate applications' view of the operating environment, including process trees, network, user ids and mounted file systems.</a:t>
            </a:r>
            <a:endParaRPr lang="zh-CN" altLang="en-US" dirty="0">
              <a:latin typeface="MS Mincho" pitchFamily="49" charset="-128"/>
              <a:ea typeface="MS Mincho" pitchFamily="49" charset="-128"/>
            </a:endParaRPr>
          </a:p>
        </p:txBody>
      </p:sp>
      <p:sp>
        <p:nvSpPr>
          <p:cNvPr id="4" name="灯片编号占位符 3"/>
          <p:cNvSpPr>
            <a:spLocks noGrp="1"/>
          </p:cNvSpPr>
          <p:nvPr>
            <p:ph type="sldNum" sz="quarter" idx="5"/>
          </p:nvPr>
        </p:nvSpPr>
        <p:spPr>
          <a:xfrm>
            <a:off x="3884613" y="8685213"/>
            <a:ext cx="2971800" cy="457200"/>
          </a:xfrm>
          <a:prstGeom prst="rect">
            <a:avLst/>
          </a:prstGeom>
        </p:spPr>
        <p:txBody>
          <a:bodyPr/>
          <a:lstStyle/>
          <a:p>
            <a:pPr>
              <a:defRPr/>
            </a:pPr>
            <a:fld id="{85242143-9EF6-4311-81D4-BD7B54EA00A8}" type="slidenum">
              <a:rPr lang="zh-CN" altLang="en-US" smtClean="0"/>
              <a:pPr>
                <a:defRPr/>
              </a:pPr>
              <a:t>7</a:t>
            </a:fld>
            <a:endParaRPr lang="zh-CN" altLang="en-US"/>
          </a:p>
        </p:txBody>
      </p:sp>
      <p:sp>
        <p:nvSpPr>
          <p:cNvPr id="5" name="页脚占位符 4"/>
          <p:cNvSpPr>
            <a:spLocks noGrp="1"/>
          </p:cNvSpPr>
          <p:nvPr>
            <p:ph type="ftr" sz="quarter" idx="10"/>
          </p:nvPr>
        </p:nvSpPr>
        <p:spPr>
          <a:xfrm>
            <a:off x="0" y="8685213"/>
            <a:ext cx="2971800" cy="457200"/>
          </a:xfrm>
          <a:prstGeom prst="rect">
            <a:avLst/>
          </a:prstGeom>
        </p:spPr>
        <p:txBody>
          <a:bodyPr/>
          <a:lstStyle/>
          <a:p>
            <a:pPr>
              <a:defRPr/>
            </a:pPr>
            <a:endParaRPr lang="zh-CN" altLang="en-US"/>
          </a:p>
        </p:txBody>
      </p:sp>
    </p:spTree>
    <p:extLst>
      <p:ext uri="{BB962C8B-B14F-4D97-AF65-F5344CB8AC3E}">
        <p14:creationId xmlns:p14="http://schemas.microsoft.com/office/powerpoint/2010/main" val="226007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99824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67812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52799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35456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88772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5967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3/31/20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68333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3/31/20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15917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3/31/20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00250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1625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96059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3/31/20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3892171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More on containers</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containers?</a:t>
            </a:r>
          </a:p>
        </p:txBody>
      </p:sp>
      <p:sp>
        <p:nvSpPr>
          <p:cNvPr id="3" name="Content Placeholder 2"/>
          <p:cNvSpPr>
            <a:spLocks noGrp="1"/>
          </p:cNvSpPr>
          <p:nvPr>
            <p:ph idx="1"/>
          </p:nvPr>
        </p:nvSpPr>
        <p:spPr>
          <a:xfrm>
            <a:off x="628650" y="1690689"/>
            <a:ext cx="5421463" cy="3017520"/>
          </a:xfrm>
        </p:spPr>
        <p:txBody>
          <a:bodyPr>
            <a:normAutofit/>
          </a:bodyPr>
          <a:lstStyle/>
          <a:p>
            <a:r>
              <a:rPr lang="en-US" sz="1800" dirty="0"/>
              <a:t>Reduces build &amp; deploy times</a:t>
            </a:r>
          </a:p>
          <a:p>
            <a:r>
              <a:rPr lang="en-US" sz="1800" dirty="0"/>
              <a:t>Cost control and granularity</a:t>
            </a:r>
          </a:p>
          <a:p>
            <a:pPr marL="0" indent="0">
              <a:buNone/>
            </a:pPr>
            <a:endParaRPr lang="en-US" sz="1800"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2</a:t>
            </a:fld>
            <a:endParaRPr lang="en-US" dirty="0">
              <a:latin typeface="Arial"/>
              <a:cs typeface="Arial"/>
            </a:endParaRPr>
          </a:p>
        </p:txBody>
      </p:sp>
      <p:sp>
        <p:nvSpPr>
          <p:cNvPr id="5" name="AutoShape 2" descr="data:image/jpeg;base64,/9j/4AAQSkZJRgABAQAAAQABAAD/2wCEAAkGBxQTEhUUExQVFhUXFxcaFxgYGSAcHBgXFxcXHBwcGhwYHCggHBwlHRcXITEhJSksLi4uFx8zODMsNygtLiwBCgoKDg0OGxAQGywkHCYsLDQsLCwsLCwsLCwuLCwsLC0sLCwsLCwsLCwsLCwsLCwsLCwsLCwsLCwsLCwsLCwsLP/AABEIAOAA4QMBIgACEQEDEQH/xAAbAAABBQEBAAAAAAAAAAAAAAADAQIEBQYAB//EAEQQAAEDAQQHBQYDBwIFBQAAAAEAAhEDBBIhMQVBUWFxgZEGEyKh8DJSscHR4RRCYiMkU3KCkvEHMxVzorPSFhdDk7L/xAAZAQADAQEBAAAAAAAAAAAAAAAAAQIDBAX/xAAwEQACAgIBAwIBCwUAAAAAAAAAAQIRAyExBBJBIlGhBRMycYGRscHh8PEVIzNh0f/aAAwDAQACEQMRAD8AP3g9FKHt2nqgXQkMbF6JyEgOG3zCUv2RzI+SjYbF3JABy/gkD+CByTwgAwcEWlios7lJpO3IEHgJZCZ3m5J3iQxzoQ+SIwynspiUAMaNyQqcAECsyErCgISlnBOuJpamAx1NCc1HNPcUw0SgAN3ekLRtXOYmFnBMQuG1ITvThSS9zx6FADARtSlw9FO7ncUhpIGcHN39fsuN3aen3Xd1uSmnxQAPDelMLnUxvSXeKAOw3rk6AuSAbimEE7eRUoh3qUMg7uqYA+N5OZSEa0647d1hK2mSgBDQ9SuFnnWeqeKB2JzaZSA5ll3o3dbMUlKmZTi0jEnJAxRQ4J4s0kYDemU9x6Jtqt1whrQXEtcdmQGGWeJ6b1MpUhpWTjQhNuhQH269cAvYhuRcI8YbEAj9WO5WBwGuN5J+KlSsGqGtC6oJXBwcJGW1L3ZTER3BMxUh1LeEJ1PeqsQMkpt52xOcEl06kwGGsdg5poqzmG9E9wcEK7wQA4xu8kgqxr9dE1zV2I/wgQ8Wjj1+y42rj5fRDAO5NeSPsZ+CBhm2to1FO/Gt2O6/dRHn0UO8gCw/Fs2eS421uxQJG1JKKAsPxbdnkuUGRuXICy5cDru8h90N7QfuEVzzvPNDLne6VJQA0f0nlghuoH/P1Ug3j+VNdRdsTsQE0ozbzvFNcwarqL+HOoD4IhsZg+JpwnCT0whFhQCkcRkMeKJTkuEESSIkHMnBI2jiPp9FcPr0GMY+s5tJhp3A9zHP8cuGEOBmASpnLtKjGzMdqzVs9NzA8te1wBuxzEkZLKWV1SrWDQ5xc50SDBIAPDYtppvSdje59M12gAk+y4+G5eE4e74uapdGVLDRqU6rbVeIcQ39k7xEiDqkYOC5XbdnowyYli7Wt0/zKHRbi20U4cf9xszrF4YGV6KHzIw6/dZWo+wX2v8AxLrxLbv7J2bbo93geatKfaKyCYrki8P/AIn5kOw9njitYOrs5szjLt7fbZaUWOupwJGZUazaapipcaWPMTMEQC3A7MzKcQ4DGen1WsXZzSVBjW3pvfb5TKTBEuMYxluS1QGktwwJE8FWhCmomuqJhI1fBK2pu8kCOFTmhu4IxfwSXzu6FAEdzU0nbCO4Jp4nzTAEamrDokbVjI9ESBvTbu4+aAOdUJzkhIXiIy9cU4UZ2pDZz6CAAljdTimObzR30OCb+HO0dEAASqT+GdtCRAF7iug+ihBzth6hPBOtpHn8FBYpcUKpVGzyTnD1j9ElN7Q4TGfrUjQU3wiLUrjUfhgtLZLTQqzdDZP5SADHDXyWR7QaVdRLi2CL8AHYWk4RvCiaN7RWitUuto0nBt0ugQQ0kCc8c9ixyzjxuzow9POS7tUz0HuwwG6A3e0CR9RuUKy6LHeOfVIqtmSx7WluLQRmDqIM55qTpq1d3Te+64tu0iADd9q6PaGWJkyu0Pae8pB5aW3g0wTObGkYkDVGpY3YdurM/pGy0Lxquo02tfdukAQQ6GtA8GRBA5qO7R1EXR3QxOEAYGCZwZh7OfBa21NbdgtvCW+ERtAkSdWfJAr2ZjRIaXYtEA4wXAE4kYCZO4GJyVpolozDtH0gW/shicMBhhPuYZLjZqQcGXG3iC6IGQgE+xqvDqtK6hTDgLuBBJdewEEYHGZMmMPyncmmhSvAQMj4r2EyMM5k58k7Qu1mYo2Ck57sxdhrg2BButMTdxF271VjoPS34oXG9+wNY3F5kOAIjnlkrh1lpbB/d91QaIeQ2qaNncwhggguefaECHTqJ6J88BTXJon1AwYluskZHIkkDkTHFZm2Vmve54J8RkZbFX2svDnGo1wcR+aZOe3FI2pAW0I0ZSlZMIbtPrkiMDdp9clX9/sHmlFYrQksobvXYRkVXd87audWdt8kqAmkjYUyd3UqE2ufePRKKx2u+CYE8R6CWYVbf484StqceqKAsS7dK4A+766Kvc7j1RGP/U3qPmkBLeD7p6psO1A+uaE1vPg4fIpbzRnI80AOuv2H1zXJnet2lcgCyI1wExzthaP6o+SbUIjL5/FNZUxxJOzCFJQbvHDZxvfZQ2yKjZ/M9pG8XsfipTjrifXFNqU7zQ+Y7otJ4E/KFzdS6SPQ+T6uSfFL8dfEkdsLSe8fRLaZpw3A02GCQMQS2QZ1yq7RIqUqbfw7KQcaU1SWAl127mdsk5p/bW3NFV9RsPEU4g4YgDVxVPoLvbZWDaTu5fTY5zSHxIloLenHeuZu3o6YYHDHcmtpG9sclg77u4cxh1CfCDB3CeSBpOo00KjRdGIugOBvAFuMDLhuUK22SrTos72q17g0h0OBLXE5QOk7lW2mpJkHV5pynSoy6bp3OdvST58MzelLTaWVj3QqXcIhm4TjdQG6Qt2YNWYzDBn/AGo9qsFRgF+1uAOUkx1LkTRFFvims6rlk5wu57HY/ZLuSR6C6e3V7JNnZaa83qj6cQQSwSc8MgolV90kOtjgWkgju8ZHDghU+0AZJbTdORmoTl/MCoNt0lTcS80Zc4ySXnEnM5Ipgsca/kuKFtpx4rfUB3MKWrpMsxbb6pO0NcCPXFZ+yV6L6njD2CIF0h0ciJhSagswkd5VxEeyPomrIcYKXa0bA9pKVpp926vJAH+4DmNYLgodGnfm6WugwYIieKzFnqWVhJDqp1eJoI8oS19L0w7w0WOG08tS0hllHSMZ9BjybTo1ztHvAm70j5IJb6lZlmnQ3Kz0eY4qdT0+DdHdsY2QCRMATjhK2h1Db9SOPN0Dgriy1IPopl3h1Um76lJcG3zK6jzgLSdvw+iUXdZd5fRGNIbfimPYNvxQBxdT3cwnUy05XEFzRu6FNvAZf/n6oAmGlsFPp91Hc3c3k1MFR04Hld+yeK21vl9QkAMho1CeCYA3OD5fFSHvbGAg+tiB3DswAEAdeZv6hckx90ea5AFwXDd65prjtget6j06gIkZbcfqnCpxPFSMeysJ48+kBdbbSWMIGLagN6d2XxQKjMZ55kfBCq1SRcMTiGjbI2lcvVcI9P5MS75XxX5kHS+NGpsvN6yxXH+l+i7tcVnSPA9oBBBBkbRjgDjMYRngi6IsN5peWX6ZqtaQPEQ43A0kSMA4tM6olTrHp+7aw27DWGo1wIuuN0AYSYIEjJcXdKNa0eh1UlO4J7/V6KvTzSKrpkTVqasxL/LBVFj0IDUFZ72lhe6aZEg4ubnMb8tS3HaarTq2NjmkEiu8TrGNXmJWYawigNfjOX/McrqV+n9oWLJH5mKk6uVfbRXae0u1lQ0jRY9rbpF46y0ao3kKz7IaOda6NSrSZRpBryxwg4w0GcIwhyx/aBxNc46m/AL0f/SAfudo/wCc7/tsWiimiM+TJiTaezNHsYwz+/2fkNv9ajVexbi66y1WZ423i05bIPxVoz6fNNqOwx9YhbOCSs4YdRllJJbbK4dgKzcRWs873n/wSWHsHaq9/GkwtMYvvXgdbSwHDzwyXM01QLgA6STAF12JOAGSJpPTdexOY6kSxxdDgRg4RMEHUhRT4Y8mXNCVyVM4f6d1DnarKP6z/wCKN/7cu122yj+pD0laSKdVwMGHkbjisqNNV/4h6D6LJOzo78iS9XwNbU/0/wBtusn9/wAkOv2LDY/f7MZ1AieQLgSs9YdP2hrv9yRsIEY8lZ2HSr6j/HdEe6IxJAxTomUsijd2Xuj+zpEXdJ0APdcw4/3P+Cs6Ghmh3j0hZzhgAwA55zfM/dV1enUDZLHiDmWkajtUR1QyOfy+itNp3ezllKU41WvqNDW0XSg3bXSJ2ER5iVUvaQSJnhBHVIyk53sgk4zlu2on4V8YtI5/Rb45tvZyZFGOvILHf1+yTHf/AHJTTSXOK3MxLh9OSFh3dU4N9Slu8OqAGd3w6n6LiOEcU88k0wdaAEgbGrl0DaEqAIeIMiVLo1pG86tXKUQ0R7p6oZssZAhS0BznxgZ4Ill0M6uK5OIJY+iJwaRORjDxNGGSFUAObSMMCAJneNavezLi0uYSCD4mOHmOO7issi0awlXAPsTaa9JzrNVpOLAC/vR7Qc0taAWkYzAI4HPUXtJVpi0eFzC5pe1wAdeOInVAM4nHUM1c2iz3hg5zDh4m4HDKdo3bysdpyjVpVZutc1+LjllF6HfytmDvzXLKNo6cU0ppy4vYytU8Lc4NR5441EW/+7wPfMf/AGFAoVmvY0Nnwul7XYFt4GQRuLwEShaWhtzKKmE/zkrKMpQuvKo9aWOE4RfKUk19hQ23Q7q73P7xrIgGRsaDM81u+xNyxWaqx5JJvPnU43chsyGaz9sp+GuRGR/7bU23tvOYLzgPF7JgEyzPaNy1wqPbJyfBz9d3yyRhCOpN3zrz/wBIL9M0mG650EETgdXLen1NK0C3Cr/0O2zsWY0zQd39TDJxHQBRw9NttE4ccYz7ora+sHSZ4h/MCOq0mkq7n0HMd4mgPIvAOIIGbSRI5FUdgsrnvABAgTjlhGyVaEsIj8RSEgjPbwbKIzUbH1vS5c3bKPCLK1sc6nUEYkOu4jXO9Z9uhKs+zh/M36pnaOnFUYflHxcq6m3BZQurO7OoJ9tLWrL+y9n3GZcGREYtdPQqfYdENpk36rXCILRdHmSVl2Dh6KZUbKtNrZgowkqfB6ZozTps4LKdYlupjntcB/Ley4BUennVazy9j6TMMA1wbIwmbuEjbgszoi01aL79Ew665pgT4XCCDuKutL6atTLoc5sVWOkXAMHFzHgyMzBk6xCrb2zCUYRklCPxYyyVK7AR+IpzvqNPQmYUl1vqu9u1MnLCqBh/TE8c1kQMvWtcAktO0Xl6fFkSUjfWK3UmsAfWpudjJ7wGZJ1kqbRtNNwlviG0GRPJeawtN2a0hSa1tF033OMRljv5FdGPK7pnHn6SEYXj5X4Gn7xvuobnj3R5pHgDV5oZjYuk80Jf3D1zSGpw6IZ4JPWSACd4P09FyZB2fFcgBhA/UkLh+r1yTmMd6xTjTdrHrqkAB1Qb1Z6JtN0F7ZN1zZG46woPdnWI9blY6Mm49ogOO7EjZjMjdCyyS0awj5NdQN4SMtXQINei1wLXCQZBBUHQekQ4d27PIb/urh7JxC5zQzulbACXk0wQ8lwqMwqMeSJvH81M3WyNyx9ltV662oAypDXbnENDiRxJPmvTYVF2g7ONrtECCJwGEgxMbDhwUyimbYs8sb1x7FC1hNKudzuY7tqY5sVGg6wY/uZio1mtNWm11Ou13dlxpl8QWue44GdQaQeAnHJGpVZcxwxaQTIyxLIg8j0XPKDXJ7OHqo5LUfPj2INv0DaqtR76dIua5zodeaJjA+04HMFVtbszamu8VO7jrc35OXpdkqxYqpBggVyDvDnmQsnaNJVXCDUcdeewhdEYOS0eYuoePI14KnROh6zHS9rR4T+YEzhqBWX7swvURZbtCnVL3E1C4RqF1xG3cvM6mXNa/MRS29+Sv6jlXpjH0+G19/Beaap/tRPuD4uVJaWwRw+qte0B/at/kHxcqmVzQ+ijuyv+63/sGRklaEUDLj80SgBOpUZSnSEsVpNN14Na4xHiBga5wO4ZyFM0lVqOFE1BHgluBxaXkziccS7FQiROrL5LSafE0qBI9mjZ7n8j2uvTOfjCpcGEpLui/OzLP1H1mmtzUoHEetaC7NSdG9CsT9En99o8fk5A1ck/RBi2UePycrx/SMOo/wAbZ6KWjemikN/VK2qNadfbtHVd54oN9AbUAtG1GqnfghCNSAEuhclg7QuQBLA3eSIGHZ5IQpH19k5lA7PNSM6tSKHSm8HCARjmVJNLcOqjup4rHIb49kw078vZqxcN+5XGiNLzDXnHU7bx3qhpgjEassT9VMfcq44NfGtw8UahjmsSmjTPbj61pYVHo7ShablXCMATq3O+qv24pCK3SejW1mlpzzB3gGJ25rz+02KtZqhbdNyWkNzF0Xmi4ebJ15SvUC1Dq2drwA4AiQeBBwIQOMnF2uSh0BbaNosjqbTLrpL6ZPib3kmMP5iJCqdPOsdkqOabOIBABvvnFodlKtv/AEwwV2VWktc2oXuIJBeA1waDjhBdzjeq/tVoF9ao1zocHVWSTIA8N2X3SCBlJBGZVQpchJuTsgU+0NGtSpUWSDTLzJGEOJIz4xyWXrPptDQWTLGE77zRKkFlGnXcxpuPdULAHOwgGBdkAgcSVM0p2ZeAHMex7GsY0kH3RBcdwz6qeZtnTOXb08Unu3r7istekG1HXqjbzoAkxkFCq2imDhTUxuharnNLG36RZhUYQ5pN44jGciMxqQ62hahMCnUvY6s7sSQDGGOavRybXkii1s/hjyXfi2fwx5fRdUsbWU3OqGoDDSz9mQHA+0QciBhiPmiVrA1xHcu72WscchdvXuoF0RjOOUBPQK/cA62M/ht8votZ2kNw02FrT+7C6DhdFN96NnstOpZ+3WeiHFrTgy6H1NTnG7i2Y8PheBux1lab/iNF9ap477RYy1x9q6572s8LjiBi7AYSAkGzGfjR/Db65Jfxw9xvrki1LEIN57L4Y54h0B7WwfzAXXAHI4QDjOcWvdYWtNJ5caYcYdO68IGAkHDUnoWxa2kMPYCB/wARPuhPq0QSA28ZOUbM8Z9SjWmwskhkGDmdn93FNNBRYdlrYX1XB2Auk4cQtfTe3aeYWQ7MWMNcXSThGWGMLRF49BdEFoxlyTXtacihPZGZjp/lCa4Li9u8qhHXxtPrkuT7+5ckB1PSY1wOBUplrn8zuYEKtfo1pycgO0WR7Lo5wkMu++HvJh3euiqRStAODyeJB+KILTW/M1pjeB81nJWawlRasf6n6lHa5wEgmeqqaOkzkQRwMqVTt2OfI/ZYuLRp3JlzTYKzYdg8ZGMI2E7FIsNpfQIZV9nUc4+yraFZrtbepJ8lYUnEAhwvMw1HyOpTQNF/TfOI15IdU4qtsLXMH7OXszu/mbw28FZtrtIz+3EakhFdaiRkSqLSl6o0hzidxyWnrUgclVW2x7EWBi6tjfECY2A4Hkqt95pnEa9i3H4U4hQbZZgfaE707FRlLLbXMMsddJzjXx2ots0i+s25UdeEyMACDuLQDuVwdB03CQYOxQn6DInZqKdhQHQVsdZnEtJe1zbpY9xc2BlAJwjEYbVoqXaNhwfZaZGvL5tKzNfRz2bSFY6MstN1J7nVQyo0Xgw5OaMDjOYwwjWORYFlbLdZ303hllote6MSxrgYOsQJwkbpVC9r2VJplrKN5jjSaxoENIc4AxMSJGOoKdZg05GVIfZ5Bw1HVuQBkdLaQ8X7CaYu3TgCSJJjXhiTzUcaRifA0nKdjZmMscceJUWu/EptOkTEYlxAaNZJWqRAevbXPBBgA4YKbovRTnCSLrOl7h9VMsehbmNSCdmoK3YSf8BbRh5ZDl7AKYLRAAAG9EJ2kBEdTO6E0tj7x9VoQNaJ3pXkjNwbwUKvbRlf6A/HJDpvZtcUrHRLhv8AEPrkuQZZv8volS2M018bk0hu7qUzvAkv7vXVSIR1NhQH0W+giknZ66pJ4JMuJEqWRp/wgO0fsKnFnDySd169BQy0kVv4Wo0y1x4z91a2LT9amIc1r8c5gxswwQ3URv8AXNCdZhrnr91kzRRNLYtP0nReD6bifeEDnIU//ibS66yKxiQWmDBnW3Gd28LG/gm+j9khsDfeI9cFDobjR6FSJMAsq0zrDmOgHiG5cU51B0SPENcY58PmsAC9ns2io07nH6qNa9K2i80/iqriJglxwy28FLJPQKtLa2FV2uhhr6LJ2PtNa2OBNQ1G5FryCCN+/fmtzoztDZK1MGqRRqawXAjlPwwSAz7hHFCrWjUtNa6dF4JpVLPXGEt7xrHNB1yTdPBQD2TqVRepNcJ1EtI5FriE7AoHWsTGY1qv0to51WO6a0MiXPOLgdjRqOcnYTtV1aeyVpYYNN3LEdRgp2jNGPpjETOY1IdAjKaJpmm8U35O9g/L181qK9nik9x/Kxx6NJRNIaED2w3DW062uQK1pLtHWlz4D2sqMdxIj5prYM8o7uczCt9C6Hf3tOsCC1pdIdmBdMEaplVbWFx8IyUyi6oBi8NGsXgupIys1NocZyjkoT9JNZg54+Cp3uvCA+efzRKWjAcZHxWvd7GdE92lA/2Hkcj8YUaLx8Tz5o9CwtGbgpVOz0/eKe/IEalSYPePJSGin7p5/YI7WMG1PLhqBTAHLPd8yuRLw2eui5AFjJ2pp9Y/ZMu8fXJdd2z5fRZgOnh1+yQuG71wSOjZ5/ZNPDz+yGUhS/ekB4+f1XYbPj9FwDVDLFPr0SgngjuHr0UFw3+Y+qzaNYsRtOdXw+iIyh+k9B9EE+sfunCc/XxWbRo2Oq0z7vkFVWpp3+StQeXriq+3FTRk+Ste31CY6nv8krnH1CGX+sEqEKKG8dFOsIrN/wBuoW8HEfBQBVKIy0kZEpDNLQ01pBjsK9QwAPbOXVX9k7U2iWGoL+PilsOI3OaOcOB5Lzx1uf7xT6dsf7x6lID2unaaFTFr2DiQ09DioPaTRNI2KqwE/tHNJLIOLnt6715Uy2P993U/RTvxDzQeC952CSmnsGYvTVkfTqOY6QAYAO75qAKZVvXOKG0nUtu8ihdH2Fx1fJaCyWA7usqrovfv6BWFnccMDj+laRmS0WbLLt+aI2i2Mwm2apy5fdSRx+P1W6kZ0BNJu7okNJu3HkjwPQXHciwI/cjb8FyLeG1ciwJndj0V10fqXF+7/qCTvDsP9wUgLlqdz/ymkj1/lOvnYeoSXjsSKQ0xv8/quA3euq4uK6eCTKOeNyA4Irjw6ITlBomMIXR6n7JCV07/AIKWirGH1j9lCtQ4Ka7koldKiGyA5qBUCmFqj1Apkhojj1knY70sJpCzoZ2KKwILQpDAlQwlIKfe/ZkKDTUh48JQIoK4xKEEaqMU1rVYqDUuXQqdZX8PPpsUKmOKm0efrkrQmXFjdOoeueCmij6n7KBZCdoPrgprTtjqF0R4Mmc5o2EpJ3EcQlLAdnVNLd3mmIWd/kuTYGzz+6VAEwtTSBsTTaT+pc60u2O9ckAO8O3ySEDaen2TDaXbSOSQ1nbfJIaFMb0uGw+SC4/qQ3N9YJDDl43+SG5wQnN3JhaNiRSYQvG7z+iY6rwTbvFcAlQ7EdW3hR6rkdw3IRRQiO5Be1SXBBe1S0NMjuCYQjuahkKKKsG0IzQmgIgCTiOxWp73YJrQlc3BHaKyDUbimBikPam3VVCGtapNJvBDa1SKTU0hMm2cketX0UsPUaiMuGxSBO5aozY68d3NJdO7olunYEkFUI7u/wCXp91y6eHkkSA//9k="/>
          <p:cNvSpPr>
            <a:spLocks noChangeAspect="1" noChangeArrowheads="1"/>
          </p:cNvSpPr>
          <p:nvPr/>
        </p:nvSpPr>
        <p:spPr bwMode="auto">
          <a:xfrm>
            <a:off x="155575" y="-3438526"/>
            <a:ext cx="5981700" cy="716661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descr="http://blog.docker.com/media/shipping-containe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2826" y="3429000"/>
            <a:ext cx="3418347" cy="274527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8939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VMs</a:t>
            </a:r>
          </a:p>
        </p:txBody>
      </p:sp>
      <p:sp>
        <p:nvSpPr>
          <p:cNvPr id="3" name="Content Placeholder 2"/>
          <p:cNvSpPr>
            <a:spLocks noGrp="1"/>
          </p:cNvSpPr>
          <p:nvPr>
            <p:ph idx="1"/>
          </p:nvPr>
        </p:nvSpPr>
        <p:spPr/>
        <p:txBody>
          <a:bodyPr>
            <a:normAutofit/>
          </a:bodyPr>
          <a:lstStyle/>
          <a:p>
            <a:r>
              <a:rPr lang="en-US" sz="2000" dirty="0"/>
              <a:t>Container technology simplifies cloud portability.</a:t>
            </a:r>
          </a:p>
          <a:p>
            <a:pPr lvl="1"/>
            <a:r>
              <a:rPr lang="en-US" sz="2000" dirty="0"/>
              <a:t>Run same application in different environments</a:t>
            </a:r>
          </a:p>
          <a:p>
            <a:pPr marL="514350" indent="-514350">
              <a:buFont typeface="+mj-lt"/>
              <a:buAutoNum type="arabicPeriod"/>
            </a:pPr>
            <a:r>
              <a:rPr lang="en-US" sz="2000" dirty="0"/>
              <a:t>A container encapsulates applications and defines their interface with the surrounding system</a:t>
            </a:r>
          </a:p>
          <a:p>
            <a:pPr marL="514350" indent="-514350">
              <a:buFont typeface="+mj-lt"/>
              <a:buAutoNum type="arabicPeriod"/>
            </a:pPr>
            <a:r>
              <a:rPr lang="en-US" sz="2000" dirty="0"/>
              <a:t>In a virtual machine: a full OS install with the associated overhead of virtualized device drivers, etc., </a:t>
            </a:r>
          </a:p>
          <a:p>
            <a:pPr marL="850900" lvl="1" indent="-514350">
              <a:buFont typeface="Wingdings" pitchFamily="2" charset="2"/>
              <a:buChar char="§"/>
            </a:pPr>
            <a:r>
              <a:rPr lang="en-US" sz="2000" dirty="0"/>
              <a:t>Containers use and share the OS and device drivers of the host. </a:t>
            </a:r>
          </a:p>
          <a:p>
            <a:pPr marL="514350" indent="-514350">
              <a:buFont typeface="+mj-lt"/>
              <a:buAutoNum type="arabicPeriod"/>
            </a:pPr>
            <a:r>
              <a:rPr lang="en-US" sz="2000" dirty="0"/>
              <a:t>Virtual machines have a full OS with its own memory management, device drivers, daemons, etc. </a:t>
            </a:r>
          </a:p>
          <a:p>
            <a:pPr marL="850900" lvl="1" indent="-514350">
              <a:buFont typeface="Wingdings" pitchFamily="2" charset="2"/>
              <a:buChar char="§"/>
            </a:pPr>
            <a:r>
              <a:rPr lang="en-US" sz="2000" dirty="0"/>
              <a:t>Containers share the host’s OS and are therefore lighter weight.</a:t>
            </a:r>
          </a:p>
          <a:p>
            <a:pPr marL="514350" indent="-514350">
              <a:buFont typeface="+mj-lt"/>
              <a:buAutoNum type="arabicPeriod"/>
            </a:pPr>
            <a:endParaRPr lang="en-US" sz="2000" dirty="0"/>
          </a:p>
          <a:p>
            <a:pPr lvl="1"/>
            <a:endParaRPr lang="en-US" sz="2000" dirty="0"/>
          </a:p>
        </p:txBody>
      </p:sp>
    </p:spTree>
    <p:extLst>
      <p:ext uri="{BB962C8B-B14F-4D97-AF65-F5344CB8AC3E}">
        <p14:creationId xmlns:p14="http://schemas.microsoft.com/office/powerpoint/2010/main" val="269545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 </a:t>
            </a:r>
            <a:r>
              <a:rPr lang="en-US" dirty="0" err="1"/>
              <a:t>vs</a:t>
            </a:r>
            <a:r>
              <a:rPr lang="en-US" dirty="0"/>
              <a:t> Containers</a:t>
            </a:r>
          </a:p>
        </p:txBody>
      </p:sp>
      <p:pic>
        <p:nvPicPr>
          <p:cNvPr id="61444" name="Picture 4" descr="http://en.community.dell.com/cfs-file.ashx/__key/communityserver-blogs-components-weblogfiles/00-00-00-37-45/lxc_2D00_vm.jpg"/>
          <p:cNvPicPr>
            <a:picLocks noChangeAspect="1" noChangeArrowheads="1"/>
          </p:cNvPicPr>
          <p:nvPr/>
        </p:nvPicPr>
        <p:blipFill>
          <a:blip r:embed="rId3"/>
          <a:srcRect/>
          <a:stretch>
            <a:fillRect/>
          </a:stretch>
        </p:blipFill>
        <p:spPr bwMode="auto">
          <a:xfrm>
            <a:off x="1005879" y="1417342"/>
            <a:ext cx="6857925" cy="5047947"/>
          </a:xfrm>
          <a:prstGeom prst="rect">
            <a:avLst/>
          </a:prstGeom>
          <a:noFill/>
        </p:spPr>
      </p:pic>
    </p:spTree>
    <p:extLst>
      <p:ext uri="{BB962C8B-B14F-4D97-AF65-F5344CB8AC3E}">
        <p14:creationId xmlns:p14="http://schemas.microsoft.com/office/powerpoint/2010/main" val="31149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can and can’t</a:t>
            </a:r>
          </a:p>
        </p:txBody>
      </p:sp>
      <p:sp>
        <p:nvSpPr>
          <p:cNvPr id="3" name="Content Placeholder 2"/>
          <p:cNvSpPr>
            <a:spLocks noGrp="1"/>
          </p:cNvSpPr>
          <p:nvPr>
            <p:ph idx="1"/>
          </p:nvPr>
        </p:nvSpPr>
        <p:spPr>
          <a:xfrm>
            <a:off x="628490" y="1738782"/>
            <a:ext cx="4115120" cy="4479925"/>
          </a:xfrm>
        </p:spPr>
        <p:txBody>
          <a:bodyPr/>
          <a:lstStyle/>
          <a:p>
            <a:r>
              <a:rPr lang="en-US" sz="2400" dirty="0"/>
              <a:t>Can</a:t>
            </a:r>
          </a:p>
          <a:p>
            <a:pPr lvl="1"/>
            <a:r>
              <a:rPr lang="en-US" sz="2400" dirty="0"/>
              <a:t>Get shell (i.e. </a:t>
            </a:r>
            <a:r>
              <a:rPr lang="en-US" sz="2400" dirty="0" err="1"/>
              <a:t>ssh</a:t>
            </a:r>
            <a:r>
              <a:rPr lang="en-US" sz="2400" dirty="0"/>
              <a:t>)</a:t>
            </a:r>
          </a:p>
          <a:p>
            <a:pPr lvl="1"/>
            <a:r>
              <a:rPr lang="en-US" sz="2400" dirty="0"/>
              <a:t>Own process space</a:t>
            </a:r>
          </a:p>
          <a:p>
            <a:pPr lvl="1"/>
            <a:r>
              <a:rPr lang="en-US" sz="2400" dirty="0"/>
              <a:t>Own network interface</a:t>
            </a:r>
          </a:p>
          <a:p>
            <a:pPr lvl="1"/>
            <a:r>
              <a:rPr lang="en-US" sz="2400" dirty="0"/>
              <a:t>Run as root</a:t>
            </a:r>
          </a:p>
          <a:p>
            <a:pPr lvl="1"/>
            <a:r>
              <a:rPr lang="en-US" sz="2400" dirty="0"/>
              <a:t>Install packages</a:t>
            </a:r>
          </a:p>
          <a:p>
            <a:pPr lvl="1"/>
            <a:r>
              <a:rPr lang="en-US" sz="2400" dirty="0"/>
              <a:t>Run services</a:t>
            </a:r>
          </a:p>
          <a:p>
            <a:pPr lvl="1"/>
            <a:r>
              <a:rPr lang="en-US" sz="2400" dirty="0"/>
              <a:t>…</a:t>
            </a:r>
          </a:p>
          <a:p>
            <a:pPr lvl="1"/>
            <a:endParaRPr lang="en-US" sz="2400"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5</a:t>
            </a:fld>
            <a:endParaRPr lang="en-US"/>
          </a:p>
        </p:txBody>
      </p:sp>
      <p:sp>
        <p:nvSpPr>
          <p:cNvPr id="23" name="Content Placeholder 2"/>
          <p:cNvSpPr txBox="1">
            <a:spLocks/>
          </p:cNvSpPr>
          <p:nvPr/>
        </p:nvSpPr>
        <p:spPr bwMode="auto">
          <a:xfrm>
            <a:off x="4572000" y="1690689"/>
            <a:ext cx="4480561" cy="44799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p>
            <a:pPr marL="173038" marR="0" lvl="0" indent="-173038" algn="l" defTabSz="914400" rtl="0" eaLnBrk="0" fontAlgn="base" latinLnBrk="0" hangingPunct="0">
              <a:lnSpc>
                <a:spcPct val="100000"/>
              </a:lnSpc>
              <a:spcBef>
                <a:spcPct val="50000"/>
              </a:spcBef>
              <a:spcAft>
                <a:spcPct val="0"/>
              </a:spcAft>
              <a:buClr>
                <a:schemeClr val="tx1"/>
              </a:buClr>
              <a:buSzTx/>
              <a:buFont typeface="Wingdings" charset="0"/>
              <a:buChar char="§"/>
              <a:tabLst/>
              <a:defRPr/>
            </a:pPr>
            <a:r>
              <a:rPr kumimoji="0" lang="en-US" sz="2400" b="0" i="0" u="none" strike="noStrike" kern="0" cap="none" spc="0" normalizeH="0" baseline="0" noProof="0" dirty="0">
                <a:ln>
                  <a:noFill/>
                </a:ln>
                <a:solidFill>
                  <a:schemeClr val="tx1"/>
                </a:solidFill>
                <a:effectLst/>
                <a:uLnTx/>
                <a:uFillTx/>
                <a:latin typeface="+mn-lt"/>
                <a:ea typeface="+mn-ea"/>
                <a:cs typeface="ＭＳ Ｐゴシック" charset="0"/>
              </a:rPr>
              <a:t>Can’t</a:t>
            </a:r>
          </a:p>
          <a:p>
            <a:pPr marL="509588" marR="0" lvl="1" indent="-163513" algn="l" defTabSz="914400" rtl="0" eaLnBrk="0" fontAlgn="base" latinLnBrk="0" hangingPunct="0">
              <a:lnSpc>
                <a:spcPct val="100000"/>
              </a:lnSpc>
              <a:spcBef>
                <a:spcPct val="0"/>
              </a:spcBef>
              <a:spcAft>
                <a:spcPct val="0"/>
              </a:spcAft>
              <a:buClr>
                <a:schemeClr val="tx1"/>
              </a:buClr>
              <a:buSzTx/>
              <a:buFont typeface="Arial" charset="0"/>
              <a:buChar char="–"/>
              <a:tabLst/>
              <a:defRPr/>
            </a:pPr>
            <a:r>
              <a:rPr kumimoji="0" lang="en-US" sz="2400" b="0" i="0" u="none" strike="noStrike" kern="0" cap="none" spc="0" normalizeH="0" baseline="0" noProof="0" dirty="0">
                <a:ln>
                  <a:noFill/>
                </a:ln>
                <a:solidFill>
                  <a:schemeClr val="tx1"/>
                </a:solidFill>
                <a:effectLst/>
                <a:uLnTx/>
                <a:uFillTx/>
                <a:latin typeface="+mn-lt"/>
                <a:ea typeface="+mn-ea"/>
              </a:rPr>
              <a:t>Use the host kernel</a:t>
            </a:r>
          </a:p>
          <a:p>
            <a:pPr marL="509588" marR="0" lvl="1" indent="-163513" algn="l" defTabSz="914400" rtl="0" eaLnBrk="0" fontAlgn="base" latinLnBrk="0" hangingPunct="0">
              <a:lnSpc>
                <a:spcPct val="100000"/>
              </a:lnSpc>
              <a:spcBef>
                <a:spcPct val="0"/>
              </a:spcBef>
              <a:spcAft>
                <a:spcPct val="0"/>
              </a:spcAft>
              <a:buClr>
                <a:schemeClr val="tx1"/>
              </a:buClr>
              <a:buSzTx/>
              <a:buFont typeface="Arial" charset="0"/>
              <a:buChar char="–"/>
              <a:tabLst/>
              <a:defRPr/>
            </a:pPr>
            <a:r>
              <a:rPr lang="en-US" sz="2400" kern="0" dirty="0">
                <a:solidFill>
                  <a:schemeClr val="tx1"/>
                </a:solidFill>
                <a:latin typeface="+mn-lt"/>
                <a:ea typeface="+mn-ea"/>
              </a:rPr>
              <a:t>Boot a different OS</a:t>
            </a:r>
          </a:p>
          <a:p>
            <a:pPr marL="509588" marR="0" lvl="1" indent="-163513" algn="l" defTabSz="914400" rtl="0" eaLnBrk="0" fontAlgn="base" latinLnBrk="0" hangingPunct="0">
              <a:lnSpc>
                <a:spcPct val="100000"/>
              </a:lnSpc>
              <a:spcBef>
                <a:spcPct val="0"/>
              </a:spcBef>
              <a:spcAft>
                <a:spcPct val="0"/>
              </a:spcAft>
              <a:buClr>
                <a:schemeClr val="tx1"/>
              </a:buClr>
              <a:buSzTx/>
              <a:buFont typeface="Arial" charset="0"/>
              <a:buChar char="–"/>
              <a:tabLst/>
              <a:defRPr/>
            </a:pPr>
            <a:r>
              <a:rPr kumimoji="0" lang="en-US" sz="2400" b="0" i="0" u="none" strike="noStrike" kern="0" cap="none" spc="0" normalizeH="0" baseline="0" noProof="0" dirty="0">
                <a:ln>
                  <a:noFill/>
                </a:ln>
                <a:solidFill>
                  <a:schemeClr val="tx1"/>
                </a:solidFill>
                <a:effectLst/>
                <a:uLnTx/>
                <a:uFillTx/>
                <a:latin typeface="+mn-lt"/>
                <a:ea typeface="+mn-ea"/>
              </a:rPr>
              <a:t>Have its</a:t>
            </a:r>
            <a:r>
              <a:rPr kumimoji="0" lang="en-US" sz="2400" b="0" i="0" u="none" strike="noStrike" kern="0" cap="none" spc="0" normalizeH="0" noProof="0" dirty="0">
                <a:ln>
                  <a:noFill/>
                </a:ln>
                <a:solidFill>
                  <a:schemeClr val="tx1"/>
                </a:solidFill>
                <a:effectLst/>
                <a:uLnTx/>
                <a:uFillTx/>
                <a:latin typeface="+mn-lt"/>
                <a:ea typeface="+mn-ea"/>
              </a:rPr>
              <a:t> own modules</a:t>
            </a:r>
          </a:p>
          <a:p>
            <a:pPr marL="509588" marR="0" lvl="1" indent="-163513" algn="l" defTabSz="914400" rtl="0" eaLnBrk="0" fontAlgn="base" latinLnBrk="0" hangingPunct="0">
              <a:lnSpc>
                <a:spcPct val="100000"/>
              </a:lnSpc>
              <a:spcBef>
                <a:spcPct val="0"/>
              </a:spcBef>
              <a:spcAft>
                <a:spcPct val="0"/>
              </a:spcAft>
              <a:buClr>
                <a:schemeClr val="tx1"/>
              </a:buClr>
              <a:buSzTx/>
              <a:buFont typeface="Arial" charset="0"/>
              <a:buChar char="–"/>
              <a:tabLst/>
              <a:defRPr/>
            </a:pPr>
            <a:r>
              <a:rPr lang="en-US" sz="2400" kern="0" baseline="0" dirty="0">
                <a:solidFill>
                  <a:schemeClr val="tx1"/>
                </a:solidFill>
                <a:latin typeface="+mn-lt"/>
                <a:ea typeface="+mn-ea"/>
              </a:rPr>
              <a:t>Doesn’t need </a:t>
            </a:r>
            <a:r>
              <a:rPr lang="en-US" sz="2400" i="1" kern="0" baseline="0" dirty="0">
                <a:solidFill>
                  <a:schemeClr val="tx1"/>
                </a:solidFill>
                <a:latin typeface="+mn-lt"/>
                <a:ea typeface="+mn-ea"/>
              </a:rPr>
              <a:t>init</a:t>
            </a:r>
            <a:r>
              <a:rPr lang="en-US" sz="2400" kern="0" baseline="0" dirty="0">
                <a:solidFill>
                  <a:schemeClr val="tx1"/>
                </a:solidFill>
                <a:latin typeface="+mn-lt"/>
                <a:ea typeface="+mn-ea"/>
              </a:rPr>
              <a:t> as PID 1</a:t>
            </a:r>
            <a:endParaRPr kumimoji="0" lang="en-US" sz="2400" b="0" i="0" u="none" strike="noStrike" kern="0" cap="none" spc="0" normalizeH="0" baseline="0" noProof="0" dirty="0">
              <a:ln>
                <a:noFill/>
              </a:ln>
              <a:solidFill>
                <a:schemeClr val="tx1"/>
              </a:solidFill>
              <a:effectLst/>
              <a:uLnTx/>
              <a:uFillTx/>
              <a:latin typeface="+mn-lt"/>
              <a:ea typeface="+mn-ea"/>
            </a:endParaRPr>
          </a:p>
          <a:p>
            <a:pPr marL="509588" marR="0" lvl="1" indent="-163513" algn="l" defTabSz="914400" rtl="0" eaLnBrk="0" fontAlgn="base" latinLnBrk="0" hangingPunct="0">
              <a:lnSpc>
                <a:spcPct val="100000"/>
              </a:lnSpc>
              <a:spcBef>
                <a:spcPct val="0"/>
              </a:spcBef>
              <a:spcAft>
                <a:spcPct val="0"/>
              </a:spcAft>
              <a:buClr>
                <a:schemeClr val="tx1"/>
              </a:buClr>
              <a:buSzTx/>
              <a:buFont typeface="Arial" charset="0"/>
              <a:buChar char="–"/>
              <a:tabLst/>
              <a:defRPr/>
            </a:pPr>
            <a:endParaRPr kumimoji="0" lang="en-US" sz="24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Processes</a:t>
            </a:r>
          </a:p>
        </p:txBody>
      </p:sp>
      <p:sp>
        <p:nvSpPr>
          <p:cNvPr id="3" name="Content Placeholder 2"/>
          <p:cNvSpPr>
            <a:spLocks noGrp="1"/>
          </p:cNvSpPr>
          <p:nvPr>
            <p:ph idx="1"/>
          </p:nvPr>
        </p:nvSpPr>
        <p:spPr>
          <a:xfrm>
            <a:off x="381000" y="1690689"/>
            <a:ext cx="8077200" cy="3932847"/>
          </a:xfrm>
        </p:spPr>
        <p:txBody>
          <a:bodyPr>
            <a:normAutofit/>
          </a:bodyPr>
          <a:lstStyle/>
          <a:p>
            <a:r>
              <a:rPr lang="en-US" sz="1800" dirty="0"/>
              <a:t>Containers are processes with their full environment. </a:t>
            </a:r>
          </a:p>
          <a:p>
            <a:pPr lvl="1"/>
            <a:r>
              <a:rPr lang="en-US" sz="1800" dirty="0"/>
              <a:t>A computer science textbook will define a process as having its own address space, program, CPU state, and process table entry. </a:t>
            </a:r>
          </a:p>
          <a:p>
            <a:pPr lvl="1"/>
            <a:r>
              <a:rPr lang="en-US" sz="1800" dirty="0"/>
              <a:t>The program text is actually memory mapped from the </a:t>
            </a:r>
            <a:r>
              <a:rPr lang="en-US" sz="1800" dirty="0" err="1"/>
              <a:t>filesystem</a:t>
            </a:r>
            <a:r>
              <a:rPr lang="en-US" sz="1800" dirty="0"/>
              <a:t> into the process address space and often consists of dozens of shared libraries in addition to the program itself, thus all these files are really part of the process.</a:t>
            </a:r>
          </a:p>
        </p:txBody>
      </p:sp>
      <p:pic>
        <p:nvPicPr>
          <p:cNvPr id="3074" name="Picture 2" descr="Docker Containers vs Process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0700" y="3728298"/>
            <a:ext cx="5562600" cy="28289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2922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lgn="l" eaLnBrk="1" hangingPunct="1"/>
            <a:r>
              <a:rPr lang="en-US" altLang="zh-CN" dirty="0" err="1">
                <a:ea typeface="MS Mincho" pitchFamily="49" charset="-128"/>
              </a:rPr>
              <a:t>LinuX</a:t>
            </a:r>
            <a:r>
              <a:rPr lang="en-US" altLang="zh-CN" dirty="0">
                <a:ea typeface="MS Mincho" pitchFamily="49" charset="-128"/>
              </a:rPr>
              <a:t> Containers (LXC)</a:t>
            </a:r>
            <a:endParaRPr lang="zh-CN" altLang="en-US" dirty="0"/>
          </a:p>
        </p:txBody>
      </p:sp>
      <p:sp>
        <p:nvSpPr>
          <p:cNvPr id="5123" name="内容占位符 11"/>
          <p:cNvSpPr>
            <a:spLocks noGrp="1"/>
          </p:cNvSpPr>
          <p:nvPr>
            <p:ph idx="1"/>
          </p:nvPr>
        </p:nvSpPr>
        <p:spPr>
          <a:xfrm>
            <a:off x="457200" y="1571626"/>
            <a:ext cx="8229600" cy="928681"/>
          </a:xfrm>
        </p:spPr>
        <p:txBody>
          <a:bodyPr>
            <a:normAutofit fontScale="92500" lnSpcReduction="10000"/>
          </a:bodyPr>
          <a:lstStyle/>
          <a:p>
            <a:pPr eaLnBrk="1" hangingPunct="1">
              <a:buClr>
                <a:srgbClr val="C00000"/>
              </a:buClr>
            </a:pPr>
            <a:r>
              <a:rPr lang="en-US" altLang="zh-CN" sz="2000" dirty="0">
                <a:solidFill>
                  <a:srgbClr val="000000"/>
                </a:solidFill>
                <a:ea typeface="MS Mincho" pitchFamily="49" charset="-128"/>
              </a:rPr>
              <a:t>Operation System level virtualization method for Linux</a:t>
            </a:r>
          </a:p>
          <a:p>
            <a:pPr eaLnBrk="1" hangingPunct="1">
              <a:buClr>
                <a:srgbClr val="C00000"/>
              </a:buClr>
            </a:pPr>
            <a:r>
              <a:rPr lang="en-US" altLang="zh-CN" sz="2000" dirty="0">
                <a:solidFill>
                  <a:srgbClr val="000000"/>
                </a:solidFill>
                <a:ea typeface="MS Mincho" pitchFamily="49" charset="-128"/>
              </a:rPr>
              <a:t>LXC (</a:t>
            </a:r>
            <a:r>
              <a:rPr lang="en-US" altLang="zh-CN" sz="2000" b="1" dirty="0" err="1">
                <a:solidFill>
                  <a:srgbClr val="000000"/>
                </a:solidFill>
                <a:ea typeface="MS Mincho" pitchFamily="49" charset="-128"/>
              </a:rPr>
              <a:t>L</a:t>
            </a:r>
            <a:r>
              <a:rPr lang="en-US" altLang="zh-CN" sz="2000" dirty="0" err="1">
                <a:solidFill>
                  <a:srgbClr val="000000"/>
                </a:solidFill>
                <a:ea typeface="MS Mincho" pitchFamily="49" charset="-128"/>
              </a:rPr>
              <a:t>inu</a:t>
            </a:r>
            <a:r>
              <a:rPr lang="en-US" altLang="zh-CN" sz="2000" b="1" dirty="0" err="1">
                <a:solidFill>
                  <a:srgbClr val="000000"/>
                </a:solidFill>
                <a:ea typeface="MS Mincho" pitchFamily="49" charset="-128"/>
              </a:rPr>
              <a:t>X</a:t>
            </a:r>
            <a:r>
              <a:rPr lang="en-US" altLang="zh-CN" sz="2000" dirty="0">
                <a:solidFill>
                  <a:srgbClr val="000000"/>
                </a:solidFill>
                <a:ea typeface="MS Mincho" pitchFamily="49" charset="-128"/>
              </a:rPr>
              <a:t> </a:t>
            </a:r>
            <a:r>
              <a:rPr lang="en-US" altLang="zh-CN" sz="2000" b="1" dirty="0">
                <a:solidFill>
                  <a:srgbClr val="000000"/>
                </a:solidFill>
                <a:ea typeface="MS Mincho" pitchFamily="49" charset="-128"/>
              </a:rPr>
              <a:t>C</a:t>
            </a:r>
            <a:r>
              <a:rPr lang="en-US" altLang="zh-CN" sz="2000" dirty="0">
                <a:solidFill>
                  <a:srgbClr val="000000"/>
                </a:solidFill>
                <a:ea typeface="MS Mincho" pitchFamily="49" charset="-128"/>
              </a:rPr>
              <a:t>ontainers) is an OS virtual for running isolated Linux systems (containers) on a single control host</a:t>
            </a:r>
          </a:p>
        </p:txBody>
      </p:sp>
      <p:sp>
        <p:nvSpPr>
          <p:cNvPr id="26" name="灯片编号占位符 25"/>
          <p:cNvSpPr>
            <a:spLocks noGrp="1"/>
          </p:cNvSpPr>
          <p:nvPr>
            <p:ph type="sldNum" sz="quarter" idx="12"/>
          </p:nvPr>
        </p:nvSpPr>
        <p:spPr/>
        <p:txBody>
          <a:bodyPr/>
          <a:lstStyle/>
          <a:p>
            <a:pPr>
              <a:defRPr/>
            </a:pPr>
            <a:fld id="{142DF7BF-20E6-4079-81D0-87DFEB9BF5AC}" type="slidenum">
              <a:rPr lang="zh-CN" altLang="en-US" smtClean="0"/>
              <a:pPr>
                <a:defRPr/>
              </a:pPr>
              <a:t>7</a:t>
            </a:fld>
            <a:endParaRPr lang="zh-CN" altLang="en-US"/>
          </a:p>
        </p:txBody>
      </p:sp>
      <p:pic>
        <p:nvPicPr>
          <p:cNvPr id="23" name="Picture 22" descr="LXC.jpg"/>
          <p:cNvPicPr>
            <a:picLocks noChangeAspect="1"/>
          </p:cNvPicPr>
          <p:nvPr/>
        </p:nvPicPr>
        <p:blipFill>
          <a:blip r:embed="rId3"/>
          <a:stretch>
            <a:fillRect/>
          </a:stretch>
        </p:blipFill>
        <p:spPr>
          <a:xfrm>
            <a:off x="1262157" y="2697488"/>
            <a:ext cx="6693086" cy="3657560"/>
          </a:xfrm>
          <a:prstGeom prst="rect">
            <a:avLst/>
          </a:prstGeom>
        </p:spPr>
      </p:pic>
    </p:spTree>
    <p:extLst>
      <p:ext uri="{BB962C8B-B14F-4D97-AF65-F5344CB8AC3E}">
        <p14:creationId xmlns:p14="http://schemas.microsoft.com/office/powerpoint/2010/main" val="3090027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655</Words>
  <Application>Microsoft Macintosh PowerPoint</Application>
  <PresentationFormat>On-screen Show (4:3)</PresentationFormat>
  <Paragraphs>54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MS Mincho</vt:lpstr>
      <vt:lpstr>Arial</vt:lpstr>
      <vt:lpstr>Calibri</vt:lpstr>
      <vt:lpstr>Calibri Light</vt:lpstr>
      <vt:lpstr>Wingdings</vt:lpstr>
      <vt:lpstr>Office Theme</vt:lpstr>
      <vt:lpstr>ECE 530 Cloud Computing</vt:lpstr>
      <vt:lpstr>Why use containers?</vt:lpstr>
      <vt:lpstr>Containers vs VMs</vt:lpstr>
      <vt:lpstr>Virtual Machines vs Containers</vt:lpstr>
      <vt:lpstr>Containers can and can’t</vt:lpstr>
      <vt:lpstr>Containers vs Processes</vt:lpstr>
      <vt:lpstr>LinuX Containers (LXC)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2</cp:revision>
  <dcterms:created xsi:type="dcterms:W3CDTF">2020-03-31T13:32:08Z</dcterms:created>
  <dcterms:modified xsi:type="dcterms:W3CDTF">2020-03-31T13:43:05Z</dcterms:modified>
</cp:coreProperties>
</file>