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8" r:id="rId3"/>
    <p:sldId id="269" r:id="rId4"/>
    <p:sldId id="299" r:id="rId5"/>
    <p:sldId id="287" r:id="rId6"/>
    <p:sldId id="289" r:id="rId7"/>
    <p:sldId id="290" r:id="rId8"/>
    <p:sldId id="291" r:id="rId9"/>
    <p:sldId id="29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wn.net/2001/0301/a/namespaces.php3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ibm.com/developerworks/linux/library/l-mount-namespaces/index.html" TargetMode="External"/><Relationship Id="rId5" Type="http://schemas.openxmlformats.org/officeDocument/2006/relationships/hyperlink" Target="http://man7.org/linux/man-pages/man2/umount.2.html" TargetMode="External"/><Relationship Id="rId4" Type="http://schemas.openxmlformats.org/officeDocument/2006/relationships/hyperlink" Target="http://man7.org/linux/man-pages/man2/mount.2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(primarily Paul </a:t>
            </a:r>
            <a:r>
              <a:rPr lang="en-US" dirty="0" err="1"/>
              <a:t>Menage</a:t>
            </a:r>
            <a:r>
              <a:rPr lang="en-US" dirty="0"/>
              <a:t> and </a:t>
            </a:r>
            <a:r>
              <a:rPr lang="en-US" dirty="0" err="1"/>
              <a:t>Rohit</a:t>
            </a:r>
            <a:r>
              <a:rPr lang="en-US" dirty="0"/>
              <a:t> Seth)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A68E7047-3369-4824-9512-200669FC02C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4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(as provided by </a:t>
            </a:r>
            <a:r>
              <a:rPr lang="en-US" dirty="0" err="1"/>
              <a:t>OpenVZ</a:t>
            </a:r>
            <a:r>
              <a:rPr lang="en-US" dirty="0"/>
              <a:t>, Linux-</a:t>
            </a:r>
            <a:r>
              <a:rPr lang="en-US" dirty="0" err="1"/>
              <a:t>VServer</a:t>
            </a:r>
            <a:r>
              <a:rPr lang="en-US" dirty="0"/>
              <a:t> or LXC, for example). </a:t>
            </a:r>
          </a:p>
        </p:txBody>
      </p:sp>
    </p:spTree>
    <p:extLst>
      <p:ext uri="{BB962C8B-B14F-4D97-AF65-F5344CB8AC3E}">
        <p14:creationId xmlns:p14="http://schemas.microsoft.com/office/powerpoint/2010/main" val="334810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u="sng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hlinkClick r:id="rId3"/>
              </a:rPr>
              <a:t>Mount namespaces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 (CLONE_NEWNS, Linux 2.4.19) isolate the set of </a:t>
            </a:r>
            <a:r>
              <a:rPr lang="en-US" sz="1200" b="0" i="0" kern="12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filesystem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mount points seen by a group of processes. Thus, processes in different mount namespaces can have different views of the </a:t>
            </a:r>
            <a:r>
              <a:rPr lang="en-US" sz="1200" b="0" i="0" kern="12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filesystem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hierarchy. With the addition of mount namespaces, the </a:t>
            </a:r>
            <a:r>
              <a:rPr lang="en-US" sz="1200" b="0" i="0" u="sng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hlinkClick r:id="rId4"/>
              </a:rPr>
              <a:t>mount()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 and </a:t>
            </a:r>
            <a:r>
              <a:rPr lang="en-US" sz="1200" b="0" i="0" u="sng" kern="12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hlinkClick r:id="rId5"/>
              </a:rPr>
              <a:t>umount</a:t>
            </a:r>
            <a:r>
              <a:rPr lang="en-US" sz="1200" b="0" i="0" u="sng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hlinkClick r:id="rId5"/>
              </a:rPr>
              <a:t>()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 system calls ceased operating on a global set of mount points visible to all processes on the system and instead performed operations that affected just the mount namespace associated with the calling process.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One use of mount namespaces is to create environments that are similar to </a:t>
            </a:r>
            <a:r>
              <a:rPr lang="en-US" sz="1200" b="0" i="0" kern="12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chroot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 jails. However, by contrast with the use of the </a:t>
            </a:r>
            <a:r>
              <a:rPr lang="en-US" sz="1200" b="0" i="0" kern="120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chroot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() system call, mount namespaces are a more secure and flexible tool for this task. Other </a:t>
            </a:r>
            <a:r>
              <a:rPr lang="en-US" sz="1200" b="0" i="0" u="sng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hlinkClick r:id="rId6"/>
              </a:rPr>
              <a:t>more sophisticated uses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 of mount namespaces are also possible. For example, separate mount namespaces can be set up in a master-slave relationship, so that the mount events are automatically propagated from one namespace to another; this allows, for example, an optical disk device that is mounted in one namespace to automatically appear in other namespaces.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Mount namespaces were the first type of namespace to be implemented on Linux, appearing in 2002. This fact accounts for the rather generic "NEWNS" moniker (short for "new namespace"): at that time no one seems to have been thinking that other, different types of namespace might be needed in the future.</a:t>
            </a:r>
          </a:p>
          <a:p>
            <a:pPr eaLnBrk="1" hangingPunct="1"/>
            <a:endParaRPr lang="en-US" altLang="zh-CN" dirty="0">
              <a:solidFill>
                <a:srgbClr val="000000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A156D1-52D7-49FF-B5A2-486A243F37D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D511CE-ABF0-40BB-83A4-9A7EB1B35EF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10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MS Mincho" pitchFamily="49" charset="-128"/>
                <a:ea typeface="MS Mincho" pitchFamily="49" charset="-128"/>
              </a:rPr>
              <a:t> The proc and </a:t>
            </a:r>
            <a:r>
              <a:rPr lang="en-US" altLang="zh-CN" dirty="0" err="1">
                <a:latin typeface="MS Mincho" pitchFamily="49" charset="-128"/>
                <a:ea typeface="MS Mincho" pitchFamily="49" charset="-128"/>
              </a:rPr>
              <a:t>sysfs</a:t>
            </a:r>
            <a:r>
              <a:rPr lang="zh-CN" altLang="en-US" dirty="0"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altLang="zh-CN" dirty="0">
                <a:latin typeface="MS Mincho" pitchFamily="49" charset="-128"/>
                <a:ea typeface="MS Mincho" pitchFamily="49" charset="-128"/>
              </a:rPr>
              <a:t>interface of net namespace has been virtualized too.</a:t>
            </a:r>
            <a:endParaRPr lang="zh-CN" altLang="en-US" dirty="0">
              <a:latin typeface="MS Mincho" pitchFamily="49" charset="-128"/>
              <a:ea typeface="MS Mincho" pitchFamily="49" charset="-128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D511CE-ABF0-40BB-83A4-9A7EB1B35EF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8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The Pid namespace isolates the Process ID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00"/>
              </a:solidFill>
              <a:latin typeface="MS Mincho" pitchFamily="49" charset="-128"/>
              <a:ea typeface="MS Mincho" pitchFamily="49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Pid</a:t>
            </a: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namespace is a hierarchy comprised of “Parent” and “Child”. The parent </a:t>
            </a:r>
            <a:r>
              <a:rPr lang="en-US" altLang="zh-CN" dirty="0" err="1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pidns</a:t>
            </a: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can have many children </a:t>
            </a:r>
            <a:r>
              <a:rPr lang="en-US" altLang="zh-CN" dirty="0" err="1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pidns</a:t>
            </a: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. Each Child </a:t>
            </a:r>
            <a:r>
              <a:rPr lang="en-US" altLang="zh-CN" dirty="0" err="1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pidns</a:t>
            </a: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only has one parent </a:t>
            </a:r>
            <a:r>
              <a:rPr lang="en-US" altLang="zh-CN" dirty="0" err="1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pidns</a:t>
            </a: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.</a:t>
            </a:r>
          </a:p>
          <a:p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In the creation</a:t>
            </a:r>
            <a:r>
              <a:rPr lang="en-US" altLang="zh-CN" baseline="0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process tasks</a:t>
            </a:r>
            <a:r>
              <a:rPr lang="en-US" altLang="zh-CN" baseline="0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are created</a:t>
            </a: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. Each task is allocated one pid in one pid namespace.</a:t>
            </a:r>
            <a:r>
              <a:rPr lang="en-US" altLang="zh-CN" baseline="0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Furthermore, </a:t>
            </a: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a</a:t>
            </a:r>
            <a:r>
              <a:rPr lang="en-US" altLang="zh-CN" baseline="0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task is </a:t>
            </a: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also allocated to each pid in parent and ancestor pid namespaces.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00"/>
              </a:solidFill>
              <a:latin typeface="MS Mincho" pitchFamily="49" charset="-128"/>
              <a:ea typeface="MS Mincho" pitchFamily="49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The Parent pid namespace can access this Task through</a:t>
            </a:r>
            <a:r>
              <a:rPr lang="en-US" altLang="zh-CN" baseline="0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the</a:t>
            </a: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pid allocated to</a:t>
            </a:r>
            <a:r>
              <a:rPr lang="en-US" altLang="zh-CN" baseline="0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the</a:t>
            </a: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parent pid namespace.</a:t>
            </a:r>
          </a:p>
          <a:p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Every pid namespace has a level Value </a:t>
            </a:r>
            <a:r>
              <a:rPr lang="en-US" altLang="zh-CN" i="1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- n,</a:t>
            </a: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used  for marking the level of each pid namespace. The level of </a:t>
            </a:r>
            <a:r>
              <a:rPr lang="en-US" altLang="zh-CN" dirty="0" err="1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init_pid_ns</a:t>
            </a: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is 0</a:t>
            </a:r>
            <a:r>
              <a:rPr lang="zh-CN" altLang="en-US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it’s children pid namespace’s level is 1</a:t>
            </a:r>
            <a:r>
              <a:rPr lang="zh-CN" altLang="en-US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the level of each grandchild is 2.</a:t>
            </a:r>
          </a:p>
          <a:p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Because the processes in the child pid namespace will allocate a pid to</a:t>
            </a:r>
            <a:r>
              <a:rPr lang="en-US" altLang="zh-CN" baseline="0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the</a:t>
            </a:r>
            <a:r>
              <a:rPr lang="en-US" altLang="zh-CN" baseline="0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ancestor pid </a:t>
            </a:r>
            <a:r>
              <a:rPr lang="en-US" altLang="zh-CN" dirty="0" err="1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namespace,the</a:t>
            </a: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kernel limits the max level to MAX_PID_NS_LEVEL(32)</a:t>
            </a:r>
            <a:endParaRPr lang="zh-CN" altLang="en-US" dirty="0">
              <a:latin typeface="MS Mincho" pitchFamily="49" charset="-128"/>
              <a:ea typeface="MS Mincho" pitchFamily="49" charset="-128"/>
            </a:endParaRPr>
          </a:p>
          <a:p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/proc/&lt;</a:t>
            </a:r>
            <a:r>
              <a:rPr lang="en-US" altLang="zh-CN" dirty="0" err="1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pid</a:t>
            </a: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&gt; has also been virtualized.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00"/>
              </a:solidFill>
              <a:latin typeface="MS Mincho" pitchFamily="49" charset="-128"/>
              <a:ea typeface="MS Mincho" pitchFamily="49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Please</a:t>
            </a:r>
            <a:r>
              <a:rPr lang="en-US" altLang="zh-CN" baseline="0" dirty="0">
                <a:solidFill>
                  <a:srgbClr val="000000"/>
                </a:solidFill>
                <a:latin typeface="MS Mincho" pitchFamily="49" charset="-128"/>
                <a:ea typeface="MS Mincho" pitchFamily="49" charset="-128"/>
              </a:rPr>
              <a:t> note that in the graphic we also have P2!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What this ,means</a:t>
            </a:r>
            <a:r>
              <a:rPr lang="en-US" altLang="zh-CN" baseline="0" dirty="0"/>
              <a:t> is that each Parent and Child can have its own PID – PID:1 for the Child1 and PID:2 for the Parent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P3 is the same as P2, it also has two PID’s. PID:1 for the Child2 and PID:3 for the Parent.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The Child Namespace2 has one task that is made up of the proc and the Parent PID Namespace has 4 tasks – Tasks 1, 2, 3, and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The Parent PID ns can access the Task P2 through PID2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D511CE-ABF0-40BB-83A4-9A7EB1B35EF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17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dirty="0">
                <a:solidFill>
                  <a:srgbClr val="000000"/>
                </a:solidFill>
              </a:rPr>
              <a:t>Before</a:t>
            </a:r>
            <a:r>
              <a:rPr lang="en-US" altLang="zh-CN" baseline="0" dirty="0">
                <a:solidFill>
                  <a:srgbClr val="000000"/>
                </a:solidFill>
              </a:rPr>
              <a:t> I begin to explain the User Namespace, I would like to explain the KUID and KGID</a:t>
            </a:r>
          </a:p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baseline="0" dirty="0">
                <a:solidFill>
                  <a:srgbClr val="000000"/>
                </a:solidFill>
              </a:rPr>
              <a:t>KUID: means the Kernel User ID. Before we have the User Namespace we us the UID.</a:t>
            </a:r>
          </a:p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dirty="0">
                <a:solidFill>
                  <a:srgbClr val="000000"/>
                </a:solidFill>
              </a:rPr>
              <a:t>KGID: Is the</a:t>
            </a:r>
            <a:r>
              <a:rPr lang="en-US" altLang="zh-CN" baseline="0" dirty="0">
                <a:solidFill>
                  <a:srgbClr val="000000"/>
                </a:solidFill>
              </a:rPr>
              <a:t> same as KUID but it is the Kernel Group ID. </a:t>
            </a:r>
          </a:p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dirty="0">
                <a:solidFill>
                  <a:srgbClr val="000000"/>
                </a:solidFill>
              </a:rPr>
              <a:t>UID: will only be used in</a:t>
            </a:r>
            <a:r>
              <a:rPr lang="en-US" altLang="zh-CN" baseline="0" dirty="0">
                <a:solidFill>
                  <a:srgbClr val="000000"/>
                </a:solidFill>
              </a:rPr>
              <a:t> the User Namespace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endParaRPr lang="en-US" altLang="zh-CN" dirty="0">
              <a:solidFill>
                <a:srgbClr val="000000"/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dirty="0">
                <a:solidFill>
                  <a:srgbClr val="000000"/>
                </a:solidFill>
              </a:rPr>
              <a:t>User namespace has two private proc files /proc/pid/</a:t>
            </a:r>
            <a:r>
              <a:rPr lang="en-US" altLang="zh-CN" dirty="0" err="1">
                <a:solidFill>
                  <a:srgbClr val="000000"/>
                </a:solidFill>
              </a:rPr>
              <a:t>uid_map</a:t>
            </a:r>
            <a:r>
              <a:rPr lang="en-US" altLang="zh-CN" dirty="0">
                <a:solidFill>
                  <a:srgbClr val="000000"/>
                </a:solidFill>
              </a:rPr>
              <a:t> and </a:t>
            </a:r>
            <a:r>
              <a:rPr lang="en-US" altLang="zh-CN" dirty="0" err="1">
                <a:solidFill>
                  <a:srgbClr val="000000"/>
                </a:solidFill>
              </a:rPr>
              <a:t>gid_map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</a:p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endParaRPr lang="en-US" altLang="zh-CN" dirty="0">
              <a:solidFill>
                <a:srgbClr val="000000"/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dirty="0">
                <a:solidFill>
                  <a:srgbClr val="000000"/>
                </a:solidFill>
              </a:rPr>
              <a:t>These two files can be used for setting the mapping table of the user namespace.</a:t>
            </a:r>
          </a:p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endParaRPr lang="en-US" altLang="zh-CN" dirty="0">
              <a:solidFill>
                <a:srgbClr val="000000"/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uid_map</a:t>
            </a:r>
            <a:r>
              <a:rPr lang="en-US" altLang="zh-CN" dirty="0">
                <a:solidFill>
                  <a:srgbClr val="000000"/>
                </a:solidFill>
              </a:rPr>
              <a:t> and </a:t>
            </a:r>
            <a:r>
              <a:rPr lang="en-US" altLang="zh-CN" dirty="0" err="1">
                <a:solidFill>
                  <a:srgbClr val="000000"/>
                </a:solidFill>
              </a:rPr>
              <a:t>gid_map</a:t>
            </a:r>
            <a:r>
              <a:rPr lang="en-US" altLang="zh-CN" dirty="0">
                <a:solidFill>
                  <a:srgbClr val="000000"/>
                </a:solidFill>
              </a:rPr>
              <a:t> contain multiple lines, The format of each line is “</a:t>
            </a:r>
            <a:r>
              <a:rPr lang="en-US" altLang="zh-CN" dirty="0" err="1">
                <a:solidFill>
                  <a:srgbClr val="000000"/>
                </a:solidFill>
              </a:rPr>
              <a:t>user_uid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kernel_uid</a:t>
            </a:r>
            <a:r>
              <a:rPr lang="en-US" altLang="zh-CN" dirty="0">
                <a:solidFill>
                  <a:srgbClr val="000000"/>
                </a:solidFill>
              </a:rPr>
              <a:t> count”.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D511CE-ABF0-40BB-83A4-9A7EB1B35EF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0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4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2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3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7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2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6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6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7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9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2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Ioannis Papapanagiotou</a:t>
            </a:r>
          </a:p>
          <a:p>
            <a:r>
              <a:rPr lang="en-US" sz="1500">
                <a:solidFill>
                  <a:srgbClr val="FFFFFF"/>
                </a:solidFill>
              </a:rPr>
              <a:t>Fundamentals of Cgroups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4" descr="cgro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7469" y="1530744"/>
            <a:ext cx="3236769" cy="22624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containers a new thing?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4035905"/>
            <a:ext cx="8686800" cy="2822095"/>
          </a:xfrm>
        </p:spPr>
        <p:txBody>
          <a:bodyPr>
            <a:noAutofit/>
          </a:bodyPr>
          <a:lstStyle/>
          <a:p>
            <a:r>
              <a:rPr lang="en-US" sz="1800" dirty="0" err="1"/>
              <a:t>Cgroups</a:t>
            </a:r>
            <a:r>
              <a:rPr lang="en-US" sz="1800" dirty="0"/>
              <a:t> is a mechanism to control resources per hierarchical groups of processes</a:t>
            </a:r>
          </a:p>
          <a:p>
            <a:r>
              <a:rPr lang="en-US" sz="1800" b="1" dirty="0" err="1"/>
              <a:t>cgroups</a:t>
            </a:r>
            <a:r>
              <a:rPr lang="en-US" sz="1800" dirty="0"/>
              <a:t> (abbreviated from </a:t>
            </a:r>
            <a:r>
              <a:rPr lang="en-US" sz="1800" b="1" dirty="0"/>
              <a:t>control groups</a:t>
            </a:r>
            <a:r>
              <a:rPr lang="en-US" sz="1800" dirty="0"/>
              <a:t>) is a Linux kernel feature to limit, account, and isolate resource usage (CPU, memory, disk I/O, etc.) of process groups.</a:t>
            </a:r>
          </a:p>
          <a:p>
            <a:pPr lvl="1"/>
            <a:r>
              <a:rPr lang="en-US" sz="1800" dirty="0"/>
              <a:t>This work was started by engineers at Google in 2006 under the name "</a:t>
            </a:r>
            <a:r>
              <a:rPr lang="en-US" sz="1800" i="1" dirty="0"/>
              <a:t>process containers</a:t>
            </a:r>
            <a:r>
              <a:rPr lang="en-US" sz="1800" dirty="0"/>
              <a:t>".</a:t>
            </a:r>
          </a:p>
          <a:p>
            <a:pPr lvl="1"/>
            <a:r>
              <a:rPr lang="en-US" sz="1800" dirty="0"/>
              <a:t>In late 2007, it was renamed to "Control Groups" due to the confusion caused by multiple meanings of the term "container" in the Linux kernel, and merged into kernel version 2.6.24.</a:t>
            </a:r>
          </a:p>
          <a:p>
            <a:pPr lvl="1"/>
            <a:r>
              <a:rPr lang="en-US" sz="1800" dirty="0"/>
              <a:t>Since then, new features and controllers have been added.</a:t>
            </a:r>
          </a:p>
        </p:txBody>
      </p:sp>
    </p:spTree>
    <p:extLst>
      <p:ext uri="{BB962C8B-B14F-4D97-AF65-F5344CB8AC3E}">
        <p14:creationId xmlns:p14="http://schemas.microsoft.com/office/powerpoint/2010/main" val="242401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Cgroups</a:t>
            </a:r>
            <a:r>
              <a:rPr lang="en-US" dirty="0"/>
              <a:t>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9843"/>
            <a:ext cx="8138951" cy="4801215"/>
          </a:xfrm>
        </p:spPr>
        <p:txBody>
          <a:bodyPr>
            <a:normAutofit/>
          </a:bodyPr>
          <a:lstStyle/>
          <a:p>
            <a:r>
              <a:rPr lang="en-US" sz="2000" b="0" dirty="0"/>
              <a:t>Provide a unified interface to many different use cases, from controlling single processes to whole operating system-level virtualization</a:t>
            </a:r>
          </a:p>
          <a:p>
            <a:r>
              <a:rPr lang="en-US" sz="2000" dirty="0" err="1"/>
              <a:t>Cgroups</a:t>
            </a:r>
            <a:r>
              <a:rPr lang="en-US" sz="2000" dirty="0"/>
              <a:t> provides:</a:t>
            </a:r>
          </a:p>
          <a:p>
            <a:pPr lvl="1"/>
            <a:r>
              <a:rPr lang="en-US" sz="2000" b="1" i="1" dirty="0"/>
              <a:t>Resource limitation:</a:t>
            </a:r>
            <a:r>
              <a:rPr lang="en-US" sz="2000" b="1" dirty="0"/>
              <a:t> </a:t>
            </a:r>
            <a:r>
              <a:rPr lang="en-US" sz="2000" dirty="0"/>
              <a:t>groups can be set to not exceed a set memory limit — this also includes file system cache. </a:t>
            </a:r>
          </a:p>
          <a:p>
            <a:pPr lvl="2"/>
            <a:r>
              <a:rPr lang="en-US" sz="2000" dirty="0"/>
              <a:t>The original paper was presented at Linux Symposium and can be found at </a:t>
            </a:r>
            <a:r>
              <a:rPr lang="en-US" sz="2000" b="1" i="1" dirty="0"/>
              <a:t>Containers: </a:t>
            </a:r>
            <a:r>
              <a:rPr lang="en-US" sz="2000" i="1" dirty="0"/>
              <a:t>Challenges with the memory resource controller and its performance.</a:t>
            </a:r>
          </a:p>
          <a:p>
            <a:pPr lvl="1"/>
            <a:r>
              <a:rPr lang="en-US" sz="2000" b="1" i="1" dirty="0"/>
              <a:t>Prioritization</a:t>
            </a:r>
            <a:r>
              <a:rPr lang="en-US" sz="2000" i="1" dirty="0"/>
              <a:t>:</a:t>
            </a:r>
            <a:r>
              <a:rPr lang="en-US" sz="2000" dirty="0"/>
              <a:t> some groups may get a larger share of CPU or disk I/O throughput.</a:t>
            </a:r>
          </a:p>
          <a:p>
            <a:pPr lvl="1"/>
            <a:r>
              <a:rPr lang="en-US" sz="2000" b="1" i="1" dirty="0"/>
              <a:t>Accounting:</a:t>
            </a:r>
            <a:r>
              <a:rPr lang="en-US" sz="2000" b="1" dirty="0"/>
              <a:t> </a:t>
            </a:r>
            <a:r>
              <a:rPr lang="en-US" sz="2000" dirty="0"/>
              <a:t>to measure how much resources certain systems use for e.g. billing purposes.</a:t>
            </a:r>
          </a:p>
          <a:p>
            <a:pPr lvl="1"/>
            <a:r>
              <a:rPr lang="en-US" sz="2000" b="1" i="1" dirty="0"/>
              <a:t>Control:</a:t>
            </a:r>
            <a:r>
              <a:rPr lang="en-US" sz="2000" b="1" dirty="0"/>
              <a:t> </a:t>
            </a:r>
            <a:r>
              <a:rPr lang="en-US" sz="2000" dirty="0"/>
              <a:t>freezing groups or check-pointing and restarting.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963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E06E5-24DC-414E-ABB7-9F9CD4BA9AA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6286" y="1691659"/>
            <a:ext cx="8173442" cy="447992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 The purpose of each namespace is to wrap a particular global system resource in an abstraction that makes it appear to the processes within the namespace that they have their own isolated instance of the global resource. </a:t>
            </a:r>
          </a:p>
          <a:p>
            <a:r>
              <a:rPr lang="en-US" sz="2000" dirty="0" err="1"/>
              <a:t>Cgroups</a:t>
            </a:r>
            <a:r>
              <a:rPr lang="en-US" sz="2000" dirty="0"/>
              <a:t> </a:t>
            </a:r>
            <a:r>
              <a:rPr lang="en-US" sz="2000" dirty="0" err="1"/>
              <a:t>vs</a:t>
            </a:r>
            <a:r>
              <a:rPr lang="en-US" sz="2000" dirty="0"/>
              <a:t> namespaces</a:t>
            </a:r>
          </a:p>
          <a:p>
            <a:pPr lvl="1"/>
            <a:r>
              <a:rPr lang="en-US" sz="2000" b="1" dirty="0" err="1"/>
              <a:t>Cgroups</a:t>
            </a:r>
            <a:r>
              <a:rPr lang="en-US" sz="2000" dirty="0"/>
              <a:t>: limits how much you can use</a:t>
            </a:r>
          </a:p>
          <a:p>
            <a:pPr lvl="1"/>
            <a:r>
              <a:rPr lang="en-US" sz="2000" b="1" dirty="0"/>
              <a:t>Namespaces</a:t>
            </a:r>
            <a:r>
              <a:rPr lang="en-US" sz="2000" dirty="0"/>
              <a:t>: limits how much you can see (and use)</a:t>
            </a:r>
          </a:p>
          <a:p>
            <a:r>
              <a:rPr lang="en-US" sz="2000" dirty="0"/>
              <a:t>Namespaces</a:t>
            </a:r>
          </a:p>
          <a:p>
            <a:pPr lvl="1"/>
            <a:r>
              <a:rPr lang="en-US" sz="2000" dirty="0" err="1"/>
              <a:t>mnt</a:t>
            </a:r>
            <a:endParaRPr lang="en-US" sz="2000" dirty="0"/>
          </a:p>
          <a:p>
            <a:pPr lvl="1"/>
            <a:r>
              <a:rPr lang="en-US" sz="2000" dirty="0" err="1"/>
              <a:t>uts</a:t>
            </a:r>
            <a:endParaRPr lang="en-US" sz="2000" dirty="0"/>
          </a:p>
          <a:p>
            <a:pPr lvl="1"/>
            <a:r>
              <a:rPr lang="en-US" sz="2000" dirty="0" err="1"/>
              <a:t>ipc</a:t>
            </a:r>
            <a:endParaRPr lang="en-US" sz="2000" dirty="0"/>
          </a:p>
          <a:p>
            <a:pPr lvl="1"/>
            <a:r>
              <a:rPr lang="en-US" sz="2000" dirty="0"/>
              <a:t>net</a:t>
            </a:r>
          </a:p>
          <a:p>
            <a:pPr lvl="1"/>
            <a:r>
              <a:rPr lang="en-US" sz="2000" dirty="0" err="1"/>
              <a:t>pid</a:t>
            </a:r>
            <a:endParaRPr lang="en-US" sz="2000" dirty="0"/>
          </a:p>
          <a:p>
            <a:pPr lvl="1"/>
            <a:r>
              <a:rPr lang="en-US" sz="2000" dirty="0" err="1"/>
              <a:t>usr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ea typeface="MS Mincho" pitchFamily="49" charset="-128"/>
              </a:rPr>
              <a:t>Mount Namespace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57868" y="1510018"/>
            <a:ext cx="8229600" cy="3523376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/>
              <a:t>The “mount namespace” isolates the set of </a:t>
            </a:r>
            <a:r>
              <a:rPr lang="en-US" sz="2000" dirty="0" err="1"/>
              <a:t>filesystem</a:t>
            </a:r>
            <a:r>
              <a:rPr lang="en-US" sz="2000" dirty="0"/>
              <a:t> mount points seen by a group of processes</a:t>
            </a:r>
          </a:p>
          <a:p>
            <a:pPr lvl="1" eaLnBrk="1" hangingPunct="1"/>
            <a:r>
              <a:rPr lang="en-US" sz="1800" dirty="0"/>
              <a:t> processes in a different mount namespaces can have different view of the </a:t>
            </a:r>
            <a:r>
              <a:rPr lang="en-US" sz="1800" dirty="0" err="1"/>
              <a:t>filesystem</a:t>
            </a:r>
            <a:r>
              <a:rPr lang="en-US" sz="1800" dirty="0"/>
              <a:t> hierarchy.</a:t>
            </a:r>
          </a:p>
          <a:p>
            <a:pPr eaLnBrk="1" hangingPunct="1"/>
            <a:r>
              <a:rPr lang="en-US" altLang="zh-CN" sz="2000" dirty="0"/>
              <a:t>Mounts can be private or shared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ea typeface="MS Mincho" pitchFamily="49" charset="-128"/>
              </a:rPr>
              <a:t>The tasks running in each mount namespace doing mount/</a:t>
            </a:r>
            <a:r>
              <a:rPr lang="en-US" altLang="zh-CN" sz="2000" dirty="0" err="1">
                <a:solidFill>
                  <a:srgbClr val="000000"/>
                </a:solidFill>
                <a:ea typeface="MS Mincho" pitchFamily="49" charset="-128"/>
              </a:rPr>
              <a:t>unmount</a:t>
            </a:r>
            <a:r>
              <a:rPr lang="en-US" altLang="zh-CN" sz="2000" dirty="0">
                <a:solidFill>
                  <a:srgbClr val="000000"/>
                </a:solidFill>
                <a:ea typeface="MS Mincho" pitchFamily="49" charset="-128"/>
              </a:rPr>
              <a:t> will not affect the file system layout of the other mount namespace.</a:t>
            </a:r>
            <a:endParaRPr lang="zh-CN" altLang="en-US" sz="2000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16" name="Picture 15" descr="Mountnamespa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289" y="4002572"/>
            <a:ext cx="4941086" cy="271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2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ea typeface="MS Mincho" pitchFamily="49" charset="-128"/>
              </a:rPr>
              <a:t>IPC Namespace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61448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MS Mincho" pitchFamily="49" charset="-128"/>
              </a:rPr>
              <a:t>IPC namespace isolates the inter-process communication resources.</a:t>
            </a:r>
          </a:p>
          <a:p>
            <a:r>
              <a:rPr lang="en-US" altLang="zh-CN" dirty="0">
                <a:solidFill>
                  <a:srgbClr val="000000"/>
                </a:solidFill>
                <a:ea typeface="MS Mincho" pitchFamily="49" charset="-128"/>
              </a:rPr>
              <a:t>A process or a group of processes have their own: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ea typeface="MS Mincho" pitchFamily="49" charset="-128"/>
              </a:rPr>
              <a:t>IPC shared memory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ea typeface="MS Mincho" pitchFamily="49" charset="-128"/>
              </a:rPr>
              <a:t>IPC semaphore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ea typeface="MS Mincho" pitchFamily="49" charset="-128"/>
              </a:rPr>
              <a:t>IPC message queues</a:t>
            </a:r>
          </a:p>
          <a:p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20" name="Picture 19" descr="IPCnamespa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43313"/>
            <a:ext cx="7772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3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Network Namespace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009" y="1690689"/>
            <a:ext cx="8686800" cy="447992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MS Mincho" pitchFamily="49" charset="-128"/>
              </a:rPr>
              <a:t>Net namespace isolates the networking related resources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00"/>
                </a:solidFill>
                <a:ea typeface="MS Mincho" pitchFamily="49" charset="-128"/>
              </a:rPr>
              <a:t>Every net namespace has independent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ea typeface="MS Mincho" pitchFamily="49" charset="-128"/>
              </a:rPr>
              <a:t>Network devices, IP addresses, firewall rules, routing table, sockets etc.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12290" name="Picture 2" descr="https://www.mirantis.com/wp-content/uploads/2013/11/i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6560" y="2972792"/>
            <a:ext cx="7258805" cy="3566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414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ea typeface="MS Mincho" pitchFamily="49" charset="-128"/>
              </a:rPr>
              <a:t>PID Namespace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45" y="1489821"/>
            <a:ext cx="8229600" cy="2194537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MS Mincho" pitchFamily="49" charset="-128"/>
              </a:rPr>
              <a:t>PID namespace isolates the Process ID, implemented as a hierarchy.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MS Mincho" pitchFamily="49" charset="-128"/>
              </a:rPr>
              <a:t>PID namespace is a hierarchy comprised of “Parent” and “Child”. 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ea typeface="MS Mincho" pitchFamily="49" charset="-128"/>
              </a:rPr>
              <a:t>The parent </a:t>
            </a:r>
            <a:r>
              <a:rPr lang="en-US" altLang="zh-CN" sz="2000" dirty="0" err="1">
                <a:solidFill>
                  <a:srgbClr val="000000"/>
                </a:solidFill>
                <a:ea typeface="MS Mincho" pitchFamily="49" charset="-128"/>
              </a:rPr>
              <a:t>pid</a:t>
            </a:r>
            <a:r>
              <a:rPr lang="en-US" altLang="zh-CN" sz="2000" dirty="0">
                <a:solidFill>
                  <a:srgbClr val="000000"/>
                </a:solidFill>
                <a:ea typeface="MS Mincho" pitchFamily="49" charset="-128"/>
              </a:rPr>
              <a:t>-ns can have many children </a:t>
            </a:r>
            <a:r>
              <a:rPr lang="en-US" altLang="zh-CN" sz="2000" dirty="0" err="1">
                <a:solidFill>
                  <a:srgbClr val="000000"/>
                </a:solidFill>
                <a:ea typeface="MS Mincho" pitchFamily="49" charset="-128"/>
              </a:rPr>
              <a:t>pid</a:t>
            </a:r>
            <a:r>
              <a:rPr lang="en-US" altLang="zh-CN" sz="2000" dirty="0">
                <a:solidFill>
                  <a:srgbClr val="000000"/>
                </a:solidFill>
                <a:ea typeface="MS Mincho" pitchFamily="49" charset="-128"/>
              </a:rPr>
              <a:t>-ns. Each Child </a:t>
            </a:r>
            <a:r>
              <a:rPr lang="en-US" altLang="zh-CN" sz="2000" dirty="0" err="1">
                <a:solidFill>
                  <a:srgbClr val="000000"/>
                </a:solidFill>
                <a:ea typeface="MS Mincho" pitchFamily="49" charset="-128"/>
              </a:rPr>
              <a:t>pid</a:t>
            </a:r>
            <a:r>
              <a:rPr lang="en-US" altLang="zh-CN" sz="2000" dirty="0">
                <a:solidFill>
                  <a:srgbClr val="000000"/>
                </a:solidFill>
                <a:ea typeface="MS Mincho" pitchFamily="49" charset="-128"/>
              </a:rPr>
              <a:t>-ns only has one parent </a:t>
            </a:r>
            <a:r>
              <a:rPr lang="en-US" altLang="zh-CN" sz="2000" dirty="0" err="1">
                <a:solidFill>
                  <a:srgbClr val="000000"/>
                </a:solidFill>
                <a:ea typeface="MS Mincho" pitchFamily="49" charset="-128"/>
              </a:rPr>
              <a:t>pidns</a:t>
            </a:r>
            <a:r>
              <a:rPr lang="en-US" altLang="zh-CN" sz="2000" dirty="0">
                <a:solidFill>
                  <a:srgbClr val="000000"/>
                </a:solidFill>
                <a:ea typeface="MS Mincho" pitchFamily="49" charset="-128"/>
              </a:rPr>
              <a:t>.</a:t>
            </a:r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DF7BF-20E6-4079-81D0-87DFEB9BF5A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21" name="Picture 4" descr="http://research.worksap.com/wp-content/uploads/2015/09/PID-Namespace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684358"/>
            <a:ext cx="4251964" cy="3037118"/>
          </a:xfrm>
          <a:prstGeom prst="rect">
            <a:avLst/>
          </a:prstGeom>
          <a:noFill/>
        </p:spPr>
      </p:pic>
      <p:pic>
        <p:nvPicPr>
          <p:cNvPr id="41986" name="Picture 2" descr="http://binxian.chetui.org/wp-content/uploads/2015/01/heh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84" y="3703989"/>
            <a:ext cx="3678660" cy="28346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983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ea typeface="MS Mincho" pitchFamily="49" charset="-128"/>
              </a:rPr>
              <a:t>Other Namespaces</a:t>
            </a:r>
            <a:endParaRPr lang="zh-CN" altLang="en-US" dirty="0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457200" y="1690689"/>
            <a:ext cx="8229600" cy="3686654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UTS namespace</a:t>
            </a:r>
          </a:p>
          <a:p>
            <a:pPr lvl="1"/>
            <a:r>
              <a:rPr lang="en-US" sz="1800" dirty="0"/>
              <a:t>UTS = </a:t>
            </a:r>
            <a:r>
              <a:rPr lang="en-US" sz="1800" kern="1200" dirty="0">
                <a:latin typeface="Arial" charset="0"/>
                <a:ea typeface="ＭＳ Ｐゴシック" charset="0"/>
                <a:cs typeface="Arial" charset="0"/>
              </a:rPr>
              <a:t>UNIX Time-sharing System</a:t>
            </a:r>
            <a:endParaRPr lang="en-US" sz="1800" dirty="0">
              <a:cs typeface="Arial" charset="0"/>
            </a:endParaRPr>
          </a:p>
          <a:p>
            <a:pPr lvl="1"/>
            <a:r>
              <a:rPr lang="en-US" sz="1800" dirty="0"/>
              <a:t>Each process has a separate copy of the hostname and the (now mostly unused) NIS domain name </a:t>
            </a:r>
            <a:r>
              <a:rPr lang="en-US" sz="1800" dirty="0">
                <a:sym typeface="Wingdings" pitchFamily="2" charset="2"/>
              </a:rPr>
              <a:t> isolation!</a:t>
            </a:r>
          </a:p>
          <a:p>
            <a:pPr lvl="1"/>
            <a:r>
              <a:rPr lang="en-US" sz="1800" dirty="0">
                <a:sym typeface="Wingdings" pitchFamily="2" charset="2"/>
              </a:rPr>
              <a:t>In containers: useful for init and </a:t>
            </a:r>
            <a:r>
              <a:rPr lang="en-US" sz="1800" dirty="0" err="1">
                <a:sym typeface="Wingdings" pitchFamily="2" charset="2"/>
              </a:rPr>
              <a:t>config</a:t>
            </a:r>
            <a:r>
              <a:rPr lang="en-US" sz="1800" dirty="0">
                <a:sym typeface="Wingdings" pitchFamily="2" charset="2"/>
              </a:rPr>
              <a:t> scripts that tailor their actions based on the names</a:t>
            </a:r>
            <a:endParaRPr lang="en-US" sz="1800" dirty="0"/>
          </a:p>
          <a:p>
            <a:r>
              <a:rPr lang="en-US" altLang="zh-CN" sz="1800" dirty="0"/>
              <a:t>User namespace</a:t>
            </a:r>
          </a:p>
          <a:p>
            <a:pPr lvl="1"/>
            <a:r>
              <a:rPr lang="en-US" altLang="zh-CN" sz="1800" dirty="0" err="1"/>
              <a:t>kuid</a:t>
            </a:r>
            <a:r>
              <a:rPr lang="en-US" altLang="zh-CN" sz="1800" dirty="0"/>
              <a:t>/</a:t>
            </a:r>
            <a:r>
              <a:rPr lang="en-US" altLang="zh-CN" sz="1800" dirty="0" err="1"/>
              <a:t>kgid</a:t>
            </a:r>
            <a:r>
              <a:rPr lang="en-US" altLang="zh-CN" sz="1800" dirty="0"/>
              <a:t>: Original </a:t>
            </a:r>
            <a:r>
              <a:rPr lang="en-US" altLang="zh-CN" sz="1800" dirty="0" err="1"/>
              <a:t>uid</a:t>
            </a:r>
            <a:r>
              <a:rPr lang="en-US" altLang="zh-CN" sz="1800" dirty="0"/>
              <a:t>/</a:t>
            </a:r>
            <a:r>
              <a:rPr lang="en-US" altLang="zh-CN" sz="1800" dirty="0" err="1"/>
              <a:t>gid</a:t>
            </a:r>
            <a:r>
              <a:rPr lang="en-US" altLang="zh-CN" sz="1800" dirty="0"/>
              <a:t>, Global</a:t>
            </a:r>
          </a:p>
          <a:p>
            <a:pPr lvl="1"/>
            <a:r>
              <a:rPr lang="en-US" altLang="zh-CN" sz="1800" dirty="0" err="1"/>
              <a:t>uid</a:t>
            </a:r>
            <a:r>
              <a:rPr lang="en-US" altLang="zh-CN" sz="1800" dirty="0"/>
              <a:t>/gid: user id in user namespace, will be translated to </a:t>
            </a:r>
            <a:r>
              <a:rPr lang="en-US" altLang="zh-CN" sz="1800" dirty="0" err="1"/>
              <a:t>kuid</a:t>
            </a:r>
            <a:r>
              <a:rPr lang="en-US" altLang="zh-CN" sz="1800" dirty="0"/>
              <a:t>/</a:t>
            </a:r>
            <a:r>
              <a:rPr lang="en-US" altLang="zh-CN" sz="1800" dirty="0" err="1"/>
              <a:t>kgid</a:t>
            </a:r>
            <a:r>
              <a:rPr lang="en-US" altLang="zh-CN" sz="1800" dirty="0"/>
              <a:t> finally</a:t>
            </a:r>
          </a:p>
          <a:p>
            <a:pPr lvl="1"/>
            <a:r>
              <a:rPr lang="en-US" altLang="zh-CN" sz="1800" dirty="0"/>
              <a:t>Only parent User NS has rights to set map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192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1291</Words>
  <Application>Microsoft Macintosh PowerPoint</Application>
  <PresentationFormat>On-screen Show (4:3)</PresentationFormat>
  <Paragraphs>106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Mincho</vt:lpstr>
      <vt:lpstr>Arial</vt:lpstr>
      <vt:lpstr>Calibri</vt:lpstr>
      <vt:lpstr>Calibri Light</vt:lpstr>
      <vt:lpstr>Wingdings</vt:lpstr>
      <vt:lpstr>Office Theme</vt:lpstr>
      <vt:lpstr>ECE 530 Cloud Computing</vt:lpstr>
      <vt:lpstr>Is containers a new thing?</vt:lpstr>
      <vt:lpstr>Cgroups design goals</vt:lpstr>
      <vt:lpstr>Namespaces</vt:lpstr>
      <vt:lpstr>Mount Namespace</vt:lpstr>
      <vt:lpstr>IPC Namespace</vt:lpstr>
      <vt:lpstr>Network Namespace</vt:lpstr>
      <vt:lpstr>PID Namespace</vt:lpstr>
      <vt:lpstr>Other Namespaces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530 Cloud Computing</dc:title>
  <dc:creator>Ioannis Papapanagiotou</dc:creator>
  <cp:lastModifiedBy>Ioannis Papapanagiotou</cp:lastModifiedBy>
  <cp:revision>1</cp:revision>
  <dcterms:created xsi:type="dcterms:W3CDTF">2020-03-31T13:44:41Z</dcterms:created>
  <dcterms:modified xsi:type="dcterms:W3CDTF">2020-03-31T13:44:44Z</dcterms:modified>
</cp:coreProperties>
</file>