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334" r:id="rId3"/>
    <p:sldId id="335" r:id="rId4"/>
    <p:sldId id="327" r:id="rId5"/>
    <p:sldId id="328" r:id="rId6"/>
    <p:sldId id="329" r:id="rId7"/>
    <p:sldId id="33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3/31/20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296439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Source: </a:t>
            </a:r>
            <a:r>
              <a:rPr lang="en-US" dirty="0" err="1"/>
              <a:t>wikipedia</a:t>
            </a:r>
            <a:endParaRPr lang="en-US" dirty="0"/>
          </a:p>
        </p:txBody>
      </p:sp>
    </p:spTree>
    <p:extLst>
      <p:ext uri="{BB962C8B-B14F-4D97-AF65-F5344CB8AC3E}">
        <p14:creationId xmlns:p14="http://schemas.microsoft.com/office/powerpoint/2010/main" val="202877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A container comprises an application and its dependencies. Containers serve to isolate processes which run in isolation in </a:t>
            </a:r>
            <a:r>
              <a:rPr lang="en-US" dirty="0" err="1"/>
              <a:t>userspace</a:t>
            </a:r>
            <a:r>
              <a:rPr lang="en-US" dirty="0"/>
              <a:t> on the host's operating system.</a:t>
            </a:r>
          </a:p>
          <a:p>
            <a:endParaRPr lang="en-US" dirty="0"/>
          </a:p>
          <a:p>
            <a:r>
              <a:rPr lang="en-US" dirty="0"/>
              <a:t>This differs significantly from traditional VMs. Traditional, hardware virtualization (e.g. VMWare, KVM, </a:t>
            </a:r>
            <a:r>
              <a:rPr lang="en-US" dirty="0" err="1"/>
              <a:t>Xen</a:t>
            </a:r>
            <a:r>
              <a:rPr lang="en-US" dirty="0"/>
              <a:t>, EC2) aims to create an entire virtual machine. Each virtualized application contains not only the application (which may only be 10's of MB) along with the binaries and libraries needed to run that application, and an entire Guest operating System (which may measure in 10s of GB).</a:t>
            </a:r>
          </a:p>
          <a:p>
            <a:endParaRPr lang="en-US" dirty="0"/>
          </a:p>
          <a:p>
            <a:r>
              <a:rPr lang="en-US" dirty="0"/>
              <a:t>Since all of the containers share the same operating system (and, where appropriate, binaries and libraries), they are significantly smaller than VMs, making it possible to store 100s of VMs on a physical host (versus a strictly limited number of VMs). In addition, since they utilize the host operating system, restarting a VM does not mean restarting or rebooting the operating system. Thus, containers are much more portable and much more efficient for many use cases.</a:t>
            </a:r>
          </a:p>
          <a:p>
            <a:r>
              <a:rPr lang="en-US" dirty="0"/>
              <a:t>With </a:t>
            </a:r>
            <a:r>
              <a:rPr lang="en-US" dirty="0" err="1"/>
              <a:t>Docker</a:t>
            </a:r>
            <a:r>
              <a:rPr lang="en-US" dirty="0"/>
              <a:t> Containers, the efficiencies are even greater. With a traditional VM, each application, each copy of an application, and each slight modification of an application requires creating an entirely new VM.</a:t>
            </a:r>
          </a:p>
          <a:p>
            <a:r>
              <a:rPr lang="en-US" dirty="0"/>
              <a:t>As shown above, a new application on a host need only have the application and its binaries/libraries. There is no need for a new guest operating system. </a:t>
            </a:r>
          </a:p>
          <a:p>
            <a:r>
              <a:rPr lang="en-US" dirty="0"/>
              <a:t>If you want to run several copies of the same application on a host, you do not even need to copy the shared binaries.</a:t>
            </a:r>
          </a:p>
          <a:p>
            <a:endParaRPr lang="en-US" dirty="0"/>
          </a:p>
        </p:txBody>
      </p:sp>
    </p:spTree>
    <p:extLst>
      <p:ext uri="{BB962C8B-B14F-4D97-AF65-F5344CB8AC3E}">
        <p14:creationId xmlns:p14="http://schemas.microsoft.com/office/powerpoint/2010/main" val="421556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1822"/>
            <a:ext cx="5486400" cy="3599179"/>
          </a:xfrm>
          <a:prstGeom prst="rect">
            <a:avLst/>
          </a:prstGeom>
        </p:spPr>
        <p:txBody>
          <a:bodyPr/>
          <a:lstStyle/>
          <a:p>
            <a:endParaRPr lang="en-US"/>
          </a:p>
        </p:txBody>
      </p:sp>
    </p:spTree>
    <p:extLst>
      <p:ext uri="{BB962C8B-B14F-4D97-AF65-F5344CB8AC3E}">
        <p14:creationId xmlns:p14="http://schemas.microsoft.com/office/powerpoint/2010/main" val="62578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baseline="0" dirty="0"/>
              <a:t>For a full list of functions, please go to: http://docs.docker.io/en/latest/commandline/</a:t>
            </a:r>
          </a:p>
          <a:p>
            <a:endParaRPr lang="en-US" baseline="0" dirty="0"/>
          </a:p>
          <a:p>
            <a:r>
              <a:rPr lang="en-US" baseline="0" dirty="0" err="1"/>
              <a:t>Docker</a:t>
            </a:r>
            <a:r>
              <a:rPr lang="en-US" baseline="0" dirty="0"/>
              <a:t> runs three ways: * as a daemon to manage LXC containers on your Linux host (</a:t>
            </a:r>
            <a:r>
              <a:rPr lang="en-US" baseline="0" dirty="0" err="1"/>
              <a:t>sudo</a:t>
            </a:r>
            <a:r>
              <a:rPr lang="en-US" baseline="0" dirty="0"/>
              <a:t> </a:t>
            </a:r>
            <a:r>
              <a:rPr lang="en-US" baseline="0" dirty="0" err="1"/>
              <a:t>docker</a:t>
            </a:r>
            <a:r>
              <a:rPr lang="en-US" baseline="0" dirty="0"/>
              <a:t> -d) * as a CLI which talks to the daemon's REST API (</a:t>
            </a:r>
            <a:r>
              <a:rPr lang="en-US" baseline="0" dirty="0" err="1"/>
              <a:t>docker</a:t>
            </a:r>
            <a:r>
              <a:rPr lang="en-US" baseline="0" dirty="0"/>
              <a:t> run ...) * as a client of Repositories that let you share what you've built (</a:t>
            </a:r>
            <a:r>
              <a:rPr lang="en-US" baseline="0" dirty="0" err="1"/>
              <a:t>docker</a:t>
            </a:r>
            <a:r>
              <a:rPr lang="en-US" baseline="0" dirty="0"/>
              <a:t> pull, </a:t>
            </a:r>
            <a:r>
              <a:rPr lang="en-US" baseline="0" dirty="0" err="1"/>
              <a:t>docker</a:t>
            </a:r>
            <a:r>
              <a:rPr lang="en-US" baseline="0" dirty="0"/>
              <a:t> commit).</a:t>
            </a:r>
          </a:p>
        </p:txBody>
      </p:sp>
    </p:spTree>
    <p:extLst>
      <p:ext uri="{BB962C8B-B14F-4D97-AF65-F5344CB8AC3E}">
        <p14:creationId xmlns:p14="http://schemas.microsoft.com/office/powerpoint/2010/main" val="1046895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1822"/>
            <a:ext cx="5486400" cy="3599179"/>
          </a:xfrm>
          <a:prstGeom prst="rect">
            <a:avLst/>
          </a:prstGeom>
        </p:spPr>
        <p:txBody>
          <a:bodyPr/>
          <a:lstStyle/>
          <a:p>
            <a:endParaRPr lang="en-US"/>
          </a:p>
        </p:txBody>
      </p:sp>
    </p:spTree>
    <p:extLst>
      <p:ext uri="{BB962C8B-B14F-4D97-AF65-F5344CB8AC3E}">
        <p14:creationId xmlns:p14="http://schemas.microsoft.com/office/powerpoint/2010/main" val="19847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7</a:t>
            </a:fld>
            <a:endParaRPr lang="en-US"/>
          </a:p>
        </p:txBody>
      </p:sp>
    </p:spTree>
    <p:extLst>
      <p:ext uri="{BB962C8B-B14F-4D97-AF65-F5344CB8AC3E}">
        <p14:creationId xmlns:p14="http://schemas.microsoft.com/office/powerpoint/2010/main" val="51400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33725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98747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27122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71890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70353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57445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3/31/20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10136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3/31/20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91578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3/31/20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14618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69212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31670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3/31/20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1815174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a:solidFill>
                  <a:srgbClr val="FFFFFF"/>
                </a:solidFill>
              </a:rPr>
              <a:t>Ioannis Papapanagiotou</a:t>
            </a:r>
          </a:p>
          <a:p>
            <a:r>
              <a:rPr lang="en-US" sz="1500">
                <a:solidFill>
                  <a:srgbClr val="FFFFFF"/>
                </a:solidFill>
              </a:rPr>
              <a:t>Docker</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dirty="0"/>
              <a:t>So </a:t>
            </a:r>
            <a:r>
              <a:rPr lang="de-CH" dirty="0" err="1"/>
              <a:t>what</a:t>
            </a:r>
            <a:r>
              <a:rPr lang="de-CH" dirty="0"/>
              <a:t> is Docker?</a:t>
            </a:r>
            <a:endParaRPr lang="en-US" dirty="0"/>
          </a:p>
        </p:txBody>
      </p:sp>
      <p:sp>
        <p:nvSpPr>
          <p:cNvPr id="3" name="Content Placeholder 2"/>
          <p:cNvSpPr>
            <a:spLocks noGrp="1"/>
          </p:cNvSpPr>
          <p:nvPr>
            <p:ph idx="1"/>
          </p:nvPr>
        </p:nvSpPr>
        <p:spPr>
          <a:xfrm>
            <a:off x="765828" y="1695191"/>
            <a:ext cx="6440316" cy="4668021"/>
          </a:xfrm>
        </p:spPr>
        <p:txBody>
          <a:bodyPr/>
          <a:lstStyle/>
          <a:p>
            <a:pPr marL="0" indent="0">
              <a:buNone/>
            </a:pPr>
            <a:r>
              <a:rPr lang="en-US" sz="1800" b="1" dirty="0" err="1"/>
              <a:t>Docker</a:t>
            </a:r>
            <a:r>
              <a:rPr lang="en-US" sz="1800" dirty="0"/>
              <a:t> is an open-source project that automates the deployment of applications inside software containers, by providing an additional layer of abstraction and automation of operating system–level virtualization on Linux.</a:t>
            </a:r>
          </a:p>
          <a:p>
            <a:endParaRPr lang="en-US" sz="1800" dirty="0"/>
          </a:p>
        </p:txBody>
      </p:sp>
      <p:pic>
        <p:nvPicPr>
          <p:cNvPr id="7" name="Picture 4" descr="http://lucabonesini.com/wp-content/uploads/2013/09/docker_contain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7031" y="3016252"/>
            <a:ext cx="5159229" cy="35405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576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Machines vs Containers vs </a:t>
            </a:r>
            <a:r>
              <a:rPr lang="en-US" dirty="0" err="1"/>
              <a:t>Docker</a:t>
            </a:r>
            <a:endParaRPr lang="en-US" dirty="0"/>
          </a:p>
        </p:txBody>
      </p:sp>
      <p:pic>
        <p:nvPicPr>
          <p:cNvPr id="54276" name="Picture 4" descr="https://f5.com/Portals/1/Images/whitepaper-images/using-docker-container-technology-with-f5-products-and-services/WP-AG-AMER-54662827-dockers-tech-diagrams-v7-DIAG-1.png"/>
          <p:cNvPicPr>
            <a:picLocks noGrp="1" noChangeAspect="1" noChangeArrowheads="1"/>
          </p:cNvPicPr>
          <p:nvPr>
            <p:ph idx="1"/>
          </p:nvPr>
        </p:nvPicPr>
        <p:blipFill>
          <a:blip r:embed="rId3"/>
          <a:srcRect/>
          <a:stretch>
            <a:fillRect/>
          </a:stretch>
        </p:blipFill>
        <p:spPr bwMode="auto">
          <a:xfrm>
            <a:off x="0" y="1912292"/>
            <a:ext cx="9087819" cy="4297633"/>
          </a:xfrm>
          <a:prstGeom prst="rect">
            <a:avLst/>
          </a:prstGeom>
          <a:noFill/>
        </p:spPr>
      </p:pic>
    </p:spTree>
    <p:extLst>
      <p:ext uri="{BB962C8B-B14F-4D97-AF65-F5344CB8AC3E}">
        <p14:creationId xmlns:p14="http://schemas.microsoft.com/office/powerpoint/2010/main" val="31149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Docker</a:t>
            </a:r>
            <a:r>
              <a:rPr lang="en-US" dirty="0"/>
              <a:t>?</a:t>
            </a:r>
          </a:p>
        </p:txBody>
      </p:sp>
      <p:sp>
        <p:nvSpPr>
          <p:cNvPr id="3" name="Content Placeholder 2"/>
          <p:cNvSpPr>
            <a:spLocks noGrp="1"/>
          </p:cNvSpPr>
          <p:nvPr>
            <p:ph idx="1"/>
          </p:nvPr>
        </p:nvSpPr>
        <p:spPr/>
        <p:txBody>
          <a:bodyPr>
            <a:normAutofit/>
          </a:bodyPr>
          <a:lstStyle/>
          <a:p>
            <a:r>
              <a:rPr lang="en-US" sz="2000" dirty="0" err="1"/>
              <a:t>Docker</a:t>
            </a:r>
            <a:r>
              <a:rPr lang="en-US" sz="2000" dirty="0"/>
              <a:t> makes it easy to build, modify, publish, search, and run containers. </a:t>
            </a:r>
          </a:p>
          <a:p>
            <a:pPr lvl="1"/>
            <a:r>
              <a:rPr lang="en-US" sz="2000" dirty="0"/>
              <a:t>With </a:t>
            </a:r>
            <a:r>
              <a:rPr lang="en-US" sz="2000" dirty="0" err="1"/>
              <a:t>Docker</a:t>
            </a:r>
            <a:r>
              <a:rPr lang="en-US" sz="2000" dirty="0"/>
              <a:t>, a container comprises both an application and all of its dependencies. </a:t>
            </a:r>
          </a:p>
          <a:p>
            <a:pPr lvl="1"/>
            <a:r>
              <a:rPr lang="en-US" sz="2000" dirty="0"/>
              <a:t>Containers can either be created manually or, if a source code repository contains a </a:t>
            </a:r>
            <a:r>
              <a:rPr lang="en-US" sz="2000" dirty="0" err="1"/>
              <a:t>DockerFile</a:t>
            </a:r>
            <a:r>
              <a:rPr lang="en-US" sz="2000" dirty="0"/>
              <a:t>, automatically. </a:t>
            </a:r>
          </a:p>
          <a:p>
            <a:pPr lvl="1"/>
            <a:r>
              <a:rPr lang="en-US" sz="2000" dirty="0"/>
              <a:t>Subsequent modifications to a baseline </a:t>
            </a:r>
            <a:r>
              <a:rPr lang="en-US" sz="2000" dirty="0" err="1"/>
              <a:t>Docker</a:t>
            </a:r>
            <a:r>
              <a:rPr lang="en-US" sz="2000" dirty="0"/>
              <a:t> image can be committed to a new container using the </a:t>
            </a:r>
            <a:r>
              <a:rPr lang="en-US" sz="2000" dirty="0" err="1"/>
              <a:t>Docker</a:t>
            </a:r>
            <a:r>
              <a:rPr lang="en-US" sz="2000" dirty="0"/>
              <a:t> Commit Function and then Pushed to a Central Registry.</a:t>
            </a:r>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4</a:t>
            </a:fld>
            <a:endParaRPr lang="en-US" dirty="0">
              <a:latin typeface="Arial"/>
              <a:cs typeface="Arial"/>
            </a:endParaRPr>
          </a:p>
        </p:txBody>
      </p:sp>
    </p:spTree>
    <p:extLst>
      <p:ext uri="{BB962C8B-B14F-4D97-AF65-F5344CB8AC3E}">
        <p14:creationId xmlns:p14="http://schemas.microsoft.com/office/powerpoint/2010/main" val="90531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Docker</a:t>
            </a:r>
            <a:r>
              <a:rPr lang="en-US" dirty="0"/>
              <a:t> works</a:t>
            </a:r>
          </a:p>
        </p:txBody>
      </p:sp>
      <p:sp>
        <p:nvSpPr>
          <p:cNvPr id="3" name="Content Placeholder 2"/>
          <p:cNvSpPr>
            <a:spLocks noGrp="1"/>
          </p:cNvSpPr>
          <p:nvPr>
            <p:ph idx="1"/>
          </p:nvPr>
        </p:nvSpPr>
        <p:spPr>
          <a:xfrm>
            <a:off x="459461" y="1526691"/>
            <a:ext cx="7602360" cy="2157888"/>
          </a:xfrm>
        </p:spPr>
        <p:txBody>
          <a:bodyPr>
            <a:normAutofit/>
          </a:bodyPr>
          <a:lstStyle/>
          <a:p>
            <a:r>
              <a:rPr lang="en-US" sz="2400" dirty="0"/>
              <a:t>Containers can be found in a </a:t>
            </a:r>
            <a:r>
              <a:rPr lang="en-US" sz="2400" dirty="0" err="1"/>
              <a:t>Docker</a:t>
            </a:r>
            <a:r>
              <a:rPr lang="en-US" sz="2400" dirty="0"/>
              <a:t> Registry (either public or private), using </a:t>
            </a:r>
            <a:r>
              <a:rPr lang="en-US" sz="2400" dirty="0" err="1"/>
              <a:t>Docker</a:t>
            </a:r>
            <a:r>
              <a:rPr lang="en-US" sz="2400" dirty="0"/>
              <a:t> Search.</a:t>
            </a:r>
          </a:p>
          <a:p>
            <a:r>
              <a:rPr lang="en-US" sz="2400" dirty="0"/>
              <a:t>Containers can be pulled from the registry using </a:t>
            </a:r>
            <a:r>
              <a:rPr lang="en-US" sz="2400" dirty="0" err="1"/>
              <a:t>Docker</a:t>
            </a:r>
            <a:r>
              <a:rPr lang="en-US" sz="2400" dirty="0"/>
              <a:t> Pull and can be run, started, stopped, etc. </a:t>
            </a:r>
          </a:p>
          <a:p>
            <a:endParaRPr lang="en-US" sz="2400"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5</a:t>
            </a:fld>
            <a:endParaRPr lang="en-US" dirty="0">
              <a:latin typeface="Arial"/>
              <a:cs typeface="Arial"/>
            </a:endParaRP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8811" y="3352800"/>
            <a:ext cx="5753100" cy="33032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86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Use Cases</a:t>
            </a:r>
          </a:p>
        </p:txBody>
      </p:sp>
      <p:sp>
        <p:nvSpPr>
          <p:cNvPr id="3" name="Content Placeholder 2"/>
          <p:cNvSpPr>
            <a:spLocks noGrp="1"/>
          </p:cNvSpPr>
          <p:nvPr>
            <p:ph idx="1"/>
          </p:nvPr>
        </p:nvSpPr>
        <p:spPr>
          <a:xfrm>
            <a:off x="759118" y="1824898"/>
            <a:ext cx="3630005" cy="4531453"/>
          </a:xfrm>
        </p:spPr>
        <p:txBody>
          <a:bodyPr>
            <a:normAutofit/>
          </a:bodyPr>
          <a:lstStyle/>
          <a:p>
            <a:r>
              <a:rPr lang="de-CH" sz="1800" dirty="0"/>
              <a:t>Development Environment</a:t>
            </a:r>
          </a:p>
          <a:p>
            <a:r>
              <a:rPr lang="de-CH" sz="1800" dirty="0"/>
              <a:t>Environments for Integration Tests</a:t>
            </a:r>
          </a:p>
          <a:p>
            <a:r>
              <a:rPr lang="de-CH" sz="1800" dirty="0"/>
              <a:t>Quick evaluation of software</a:t>
            </a:r>
          </a:p>
          <a:p>
            <a:r>
              <a:rPr lang="de-CH" sz="1800" dirty="0"/>
              <a:t>Microservices</a:t>
            </a:r>
          </a:p>
          <a:p>
            <a:r>
              <a:rPr lang="de-CH" sz="1800" dirty="0"/>
              <a:t>Multi-Tenancy</a:t>
            </a:r>
          </a:p>
          <a:p>
            <a:r>
              <a:rPr lang="de-CH" sz="1800" dirty="0"/>
              <a:t>Unified execution environment (dev </a:t>
            </a:r>
            <a:r>
              <a:rPr lang="de-CH" sz="1800" dirty="0">
                <a:sym typeface="Wingdings" panose="05000000000000000000" pitchFamily="2" charset="2"/>
              </a:rPr>
              <a:t> test  prod (local, VM, cloud, ...)</a:t>
            </a:r>
            <a:endParaRPr lang="en-US" sz="1800" dirty="0"/>
          </a:p>
          <a:p>
            <a:endParaRPr lang="en-US" sz="1800"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6</a:t>
            </a:fld>
            <a:endParaRPr lang="en-US" dirty="0">
              <a:latin typeface="Arial"/>
              <a:cs typeface="Arial"/>
            </a:endParaRPr>
          </a:p>
        </p:txBody>
      </p:sp>
      <p:pic>
        <p:nvPicPr>
          <p:cNvPr id="4098" name="Picture 2" descr="http://image.slidesharecdn.com/docker-140514103531-phpapp02/95/docker-lightweight-virtualization-7-638.jpg?cb=140008178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9123" y="1609730"/>
            <a:ext cx="4425217" cy="363853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390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a:xfrm>
            <a:off x="178598" y="1728312"/>
            <a:ext cx="8493527" cy="1700688"/>
          </a:xfrm>
        </p:spPr>
        <p:txBody>
          <a:bodyPr>
            <a:noAutofit/>
          </a:bodyPr>
          <a:lstStyle/>
          <a:p>
            <a:r>
              <a:rPr lang="de-CH" sz="2000" b="1" dirty="0"/>
              <a:t>Simple Command - Ad-Hoc Container</a:t>
            </a:r>
          </a:p>
          <a:p>
            <a:pPr lvl="1"/>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sudo</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docker</a:t>
            </a:r>
            <a:r>
              <a:rPr lang="en-US" sz="2000" dirty="0">
                <a:latin typeface="Courier New" pitchFamily="49" charset="0"/>
                <a:cs typeface="Courier New" pitchFamily="49" charset="0"/>
              </a:rPr>
              <a:t> run </a:t>
            </a:r>
            <a:r>
              <a:rPr lang="en-US" sz="2000" dirty="0" err="1">
                <a:latin typeface="Courier New" pitchFamily="49" charset="0"/>
                <a:cs typeface="Courier New" pitchFamily="49" charset="0"/>
              </a:rPr>
              <a:t>ubuntu</a:t>
            </a:r>
            <a:r>
              <a:rPr lang="en-US" sz="2000" dirty="0">
                <a:latin typeface="Courier New" pitchFamily="49" charset="0"/>
                <a:cs typeface="Courier New" pitchFamily="49" charset="0"/>
              </a:rPr>
              <a:t>  /bin/echo 'Hello World'</a:t>
            </a:r>
          </a:p>
          <a:p>
            <a:pPr lvl="2">
              <a:buNone/>
            </a:pPr>
            <a:r>
              <a:rPr lang="en-US" sz="2000" dirty="0">
                <a:latin typeface="Courier New" pitchFamily="49" charset="0"/>
                <a:cs typeface="Courier New" pitchFamily="49" charset="0"/>
              </a:rPr>
              <a:t>Hello World</a:t>
            </a:r>
          </a:p>
          <a:p>
            <a:r>
              <a:rPr lang="en-US" sz="2000" b="1" dirty="0"/>
              <a:t>Interactive Container</a:t>
            </a:r>
          </a:p>
          <a:p>
            <a:pPr lvl="1"/>
            <a:r>
              <a:rPr lang="de-DE" sz="2000" dirty="0">
                <a:latin typeface="Courier New" pitchFamily="49" charset="0"/>
                <a:cs typeface="Courier New" pitchFamily="49" charset="0"/>
              </a:rPr>
              <a:t>$ sudo docker run -t -i ubuntu:14.04 /bin/bash</a:t>
            </a:r>
          </a:p>
          <a:p>
            <a:pPr lvl="2">
              <a:buNone/>
            </a:pPr>
            <a:r>
              <a:rPr lang="de-DE" sz="2000" dirty="0">
                <a:latin typeface="Courier New" pitchFamily="49" charset="0"/>
                <a:cs typeface="Courier New" pitchFamily="49" charset="0"/>
              </a:rPr>
              <a:t>root@af8bae53bdd3:/#</a:t>
            </a:r>
          </a:p>
          <a:p>
            <a:r>
              <a:rPr lang="de-DE" sz="2000" b="1" dirty="0"/>
              <a:t>Commands inside a container</a:t>
            </a:r>
          </a:p>
          <a:p>
            <a:pPr lvl="1"/>
            <a:r>
              <a:rPr lang="en-US" sz="2000" dirty="0">
                <a:latin typeface="Courier New" pitchFamily="49" charset="0"/>
                <a:cs typeface="Courier New" pitchFamily="49" charset="0"/>
              </a:rPr>
              <a:t>root@af8bae53bdd3:/# </a:t>
            </a:r>
            <a:r>
              <a:rPr lang="en-US" sz="2000" dirty="0" err="1">
                <a:latin typeface="Courier New" pitchFamily="49" charset="0"/>
                <a:cs typeface="Courier New" pitchFamily="49" charset="0"/>
              </a:rPr>
              <a:t>pwd</a:t>
            </a:r>
            <a:endParaRPr lang="en-US" sz="2000" dirty="0">
              <a:latin typeface="Courier New" pitchFamily="49" charset="0"/>
              <a:cs typeface="Courier New" pitchFamily="49" charset="0"/>
            </a:endParaRPr>
          </a:p>
          <a:p>
            <a:pPr lvl="2">
              <a:buNone/>
            </a:pPr>
            <a:r>
              <a:rPr lang="en-US" sz="2000" dirty="0">
                <a:latin typeface="Courier New" pitchFamily="49" charset="0"/>
                <a:cs typeface="Courier New" pitchFamily="49" charset="0"/>
              </a:rPr>
              <a:t>/</a:t>
            </a:r>
          </a:p>
          <a:p>
            <a:pPr lvl="1"/>
            <a:r>
              <a:rPr lang="en-US" sz="2000" dirty="0">
                <a:latin typeface="Courier New" pitchFamily="49" charset="0"/>
                <a:cs typeface="Courier New" pitchFamily="49" charset="0"/>
              </a:rPr>
              <a:t>root@af8bae53bdd3:/# </a:t>
            </a:r>
            <a:r>
              <a:rPr lang="en-US" sz="2000" dirty="0" err="1">
                <a:latin typeface="Courier New" pitchFamily="49" charset="0"/>
                <a:cs typeface="Courier New" pitchFamily="49" charset="0"/>
              </a:rPr>
              <a:t>ls</a:t>
            </a:r>
            <a:endParaRPr lang="en-US" sz="2000" dirty="0">
              <a:latin typeface="Courier New" pitchFamily="49" charset="0"/>
              <a:cs typeface="Courier New" pitchFamily="49" charset="0"/>
            </a:endParaRPr>
          </a:p>
          <a:p>
            <a:pPr lvl="2">
              <a:buNone/>
            </a:pPr>
            <a:r>
              <a:rPr lang="en-US" sz="2000" dirty="0">
                <a:latin typeface="Courier New" pitchFamily="49" charset="0"/>
                <a:cs typeface="Courier New" pitchFamily="49" charset="0"/>
              </a:rPr>
              <a:t>bin boot dev etc home lib lib64 media </a:t>
            </a:r>
            <a:r>
              <a:rPr lang="en-US" sz="2000" dirty="0" err="1">
                <a:latin typeface="Courier New" pitchFamily="49" charset="0"/>
                <a:cs typeface="Courier New" pitchFamily="49" charset="0"/>
              </a:rPr>
              <a:t>mnt</a:t>
            </a:r>
            <a:r>
              <a:rPr lang="en-US" sz="2000" dirty="0">
                <a:latin typeface="Courier New" pitchFamily="49" charset="0"/>
                <a:cs typeface="Courier New" pitchFamily="49" charset="0"/>
              </a:rPr>
              <a:t> opt proc root run </a:t>
            </a:r>
            <a:r>
              <a:rPr lang="en-US" sz="2000" dirty="0" err="1">
                <a:latin typeface="Courier New" pitchFamily="49" charset="0"/>
                <a:cs typeface="Courier New" pitchFamily="49" charset="0"/>
              </a:rPr>
              <a:t>sbin</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srv</a:t>
            </a:r>
            <a:r>
              <a:rPr lang="en-US" sz="2000" dirty="0">
                <a:latin typeface="Courier New" pitchFamily="49" charset="0"/>
                <a:cs typeface="Courier New" pitchFamily="49" charset="0"/>
              </a:rPr>
              <a:t> sys </a:t>
            </a:r>
            <a:r>
              <a:rPr lang="en-US" sz="2000" dirty="0" err="1">
                <a:latin typeface="Courier New" pitchFamily="49" charset="0"/>
                <a:cs typeface="Courier New" pitchFamily="49" charset="0"/>
              </a:rPr>
              <a:t>tmp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usr</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var</a:t>
            </a:r>
            <a:endParaRPr lang="en-US" sz="2000" dirty="0">
              <a:latin typeface="Courier New" pitchFamily="49" charset="0"/>
              <a:cs typeface="Courier New" pitchFamily="49" charset="0"/>
            </a:endParaRPr>
          </a:p>
          <a:p>
            <a:pPr lvl="1"/>
            <a:endParaRPr lang="en-US" sz="2000" dirty="0"/>
          </a:p>
          <a:p>
            <a:endParaRPr lang="en-US" sz="2000" dirty="0"/>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7</a:t>
            </a:fld>
            <a:endParaRPr lang="en-US" dirty="0">
              <a:latin typeface="Arial"/>
              <a:cs typeface="Arial"/>
            </a:endParaRPr>
          </a:p>
        </p:txBody>
      </p:sp>
    </p:spTree>
    <p:extLst>
      <p:ext uri="{BB962C8B-B14F-4D97-AF65-F5344CB8AC3E}">
        <p14:creationId xmlns:p14="http://schemas.microsoft.com/office/powerpoint/2010/main" val="676917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660</Words>
  <Application>Microsoft Macintosh PowerPoint</Application>
  <PresentationFormat>On-screen Show (4:3)</PresentationFormat>
  <Paragraphs>51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ECE 530 Cloud Computing</vt:lpstr>
      <vt:lpstr>So what is Docker?</vt:lpstr>
      <vt:lpstr>Virtual Machines vs Containers vs Docker</vt:lpstr>
      <vt:lpstr>Why Docker?</vt:lpstr>
      <vt:lpstr>How Docker works</vt:lpstr>
      <vt:lpstr>Docker Use Cases</vt:lpstr>
      <vt:lpstr>Hello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1</cp:revision>
  <dcterms:created xsi:type="dcterms:W3CDTF">2020-03-31T14:00:44Z</dcterms:created>
  <dcterms:modified xsi:type="dcterms:W3CDTF">2020-03-31T14:07:41Z</dcterms:modified>
</cp:coreProperties>
</file>