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313" r:id="rId3"/>
    <p:sldId id="314" r:id="rId4"/>
    <p:sldId id="315"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660"/>
  </p:normalViewPr>
  <p:slideViewPr>
    <p:cSldViewPr snapToGrid="0">
      <p:cViewPr varScale="1">
        <p:scale>
          <a:sx n="128" d="100"/>
          <a:sy n="128" d="100"/>
        </p:scale>
        <p:origin x="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FFA1C-E0E3-440A-A0C5-B0C6A898CDFB}" type="datetimeFigureOut">
              <a:rPr lang="en-US" smtClean="0"/>
              <a:t>4/4/20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7EE63-CB16-40B2-93B8-6422ED52B9EB}" type="slidenum">
              <a:rPr lang="en-US" smtClean="0"/>
              <a:t>‹#›</a:t>
            </a:fld>
            <a:endParaRPr lang="en-US"/>
          </a:p>
        </p:txBody>
      </p:sp>
    </p:spTree>
    <p:extLst>
      <p:ext uri="{BB962C8B-B14F-4D97-AF65-F5344CB8AC3E}">
        <p14:creationId xmlns:p14="http://schemas.microsoft.com/office/powerpoint/2010/main" val="259671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Figure 12-4 we see a </a:t>
            </a:r>
            <a:r>
              <a:rPr lang="en-US" dirty="0" err="1"/>
              <a:t>Mesos</a:t>
            </a:r>
            <a:r>
              <a:rPr lang="en-US" dirty="0"/>
              <a:t> cluster which uses the Marathon framework as the scheduler. The Marathon scheduler uses </a:t>
            </a:r>
            <a:r>
              <a:rPr lang="en-US" dirty="0" err="1"/>
              <a:t>ZooKeeper</a:t>
            </a:r>
            <a:r>
              <a:rPr lang="en-US" dirty="0"/>
              <a:t> to locate the current </a:t>
            </a:r>
            <a:r>
              <a:rPr lang="en-US" dirty="0" err="1"/>
              <a:t>Mesos</a:t>
            </a:r>
            <a:r>
              <a:rPr lang="en-US" dirty="0"/>
              <a:t> master which it will submit tasks to. Both the Marathon scheduler and the </a:t>
            </a:r>
            <a:r>
              <a:rPr lang="en-US" dirty="0" err="1"/>
              <a:t>Mesos</a:t>
            </a:r>
            <a:r>
              <a:rPr lang="en-US" dirty="0"/>
              <a:t> master have stand-</a:t>
            </a:r>
            <a:r>
              <a:rPr lang="en-US" dirty="0" err="1"/>
              <a:t>bys</a:t>
            </a:r>
            <a:r>
              <a:rPr lang="en-US" dirty="0"/>
              <a:t> ready to start work should the current master become unavailable.</a:t>
            </a:r>
          </a:p>
          <a:p>
            <a:r>
              <a:rPr lang="en-US" dirty="0"/>
              <a:t>Typically, </a:t>
            </a:r>
            <a:r>
              <a:rPr lang="en-US" dirty="0" err="1"/>
              <a:t>ZooKeeper</a:t>
            </a:r>
            <a:r>
              <a:rPr lang="en-US" dirty="0"/>
              <a:t> will run on the same hosts as the </a:t>
            </a:r>
            <a:r>
              <a:rPr lang="en-US" dirty="0" err="1"/>
              <a:t>Mesos</a:t>
            </a:r>
            <a:r>
              <a:rPr lang="en-US" dirty="0"/>
              <a:t> master and its standbys. In a small cluster, these hosts may also run agents, but larger clusters require communication with the master, making this less feasible. Marathon may run on the same hosts as well, or may instead run on separate hosts which live on the network boundary and form the access point for clients, thus keeping clients separated from the </a:t>
            </a:r>
            <a:r>
              <a:rPr lang="en-US" dirty="0" err="1"/>
              <a:t>Mesos</a:t>
            </a:r>
            <a:r>
              <a:rPr lang="en-US" dirty="0"/>
              <a:t> cluster itself.</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D233FC8-B15D-E744-B4CB-27FD17793D96}" type="slidenum">
              <a:rPr lang="en-US" smtClean="0"/>
              <a:pPr>
                <a:defRPr/>
              </a:pPr>
              <a:t>3</a:t>
            </a:fld>
            <a:endParaRPr lang="en-US"/>
          </a:p>
        </p:txBody>
      </p:sp>
    </p:spTree>
    <p:extLst>
      <p:ext uri="{BB962C8B-B14F-4D97-AF65-F5344CB8AC3E}">
        <p14:creationId xmlns:p14="http://schemas.microsoft.com/office/powerpoint/2010/main" val="1063135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8969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098376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423297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4/4/20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24595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D98B4-F191-4651-B001-EDDFBC28B1FF}" type="datetimeFigureOut">
              <a:rPr lang="en-US" smtClean="0"/>
              <a:t>4/4/20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669224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DD98B4-F191-4651-B001-EDDFBC28B1FF}" type="datetimeFigureOut">
              <a:rPr lang="en-US" smtClean="0"/>
              <a:t>4/4/20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19755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DD98B4-F191-4651-B001-EDDFBC28B1FF}" type="datetimeFigureOut">
              <a:rPr lang="en-US" smtClean="0"/>
              <a:t>4/4/20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80858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DD98B4-F191-4651-B001-EDDFBC28B1FF}" type="datetimeFigureOut">
              <a:rPr lang="en-US" smtClean="0"/>
              <a:t>4/4/20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375969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D98B4-F191-4651-B001-EDDFBC28B1FF}" type="datetimeFigureOut">
              <a:rPr lang="en-US" smtClean="0"/>
              <a:t>4/4/20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28591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4/4/20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68746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4/4/20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37495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D98B4-F191-4651-B001-EDDFBC28B1FF}" type="datetimeFigureOut">
              <a:rPr lang="en-US" smtClean="0"/>
              <a:t>4/4/20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85BAC-489F-4179-8F13-BD89F260A586}" type="slidenum">
              <a:rPr lang="en-US" smtClean="0"/>
              <a:t>‹#›</a:t>
            </a:fld>
            <a:endParaRPr lang="en-US"/>
          </a:p>
        </p:txBody>
      </p:sp>
    </p:spTree>
    <p:extLst>
      <p:ext uri="{BB962C8B-B14F-4D97-AF65-F5344CB8AC3E}">
        <p14:creationId xmlns:p14="http://schemas.microsoft.com/office/powerpoint/2010/main" val="962191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E411EF9-311E-4FE0-93AE-C335D6A32EBB}"/>
              </a:ext>
            </a:extLst>
          </p:cNvPr>
          <p:cNvSpPr>
            <a:spLocks noGrp="1"/>
          </p:cNvSpPr>
          <p:nvPr>
            <p:ph type="ctrTitle"/>
          </p:nvPr>
        </p:nvSpPr>
        <p:spPr>
          <a:xfrm>
            <a:off x="2284026" y="2043663"/>
            <a:ext cx="4578895" cy="2031055"/>
          </a:xfrm>
        </p:spPr>
        <p:txBody>
          <a:bodyPr>
            <a:normAutofit/>
          </a:bodyPr>
          <a:lstStyle/>
          <a:p>
            <a:r>
              <a:rPr lang="en-US" sz="5600">
                <a:solidFill>
                  <a:srgbClr val="FFFFFF"/>
                </a:solidFill>
              </a:rPr>
              <a:t>ECE 530 Cloud Computing</a:t>
            </a:r>
          </a:p>
        </p:txBody>
      </p:sp>
      <p:sp>
        <p:nvSpPr>
          <p:cNvPr id="3" name="Subtitle 2">
            <a:extLst>
              <a:ext uri="{FF2B5EF4-FFF2-40B4-BE49-F238E27FC236}">
                <a16:creationId xmlns:a16="http://schemas.microsoft.com/office/drawing/2014/main" id="{F59785EB-1023-4E53-BE5D-C0E23E2DF675}"/>
              </a:ext>
            </a:extLst>
          </p:cNvPr>
          <p:cNvSpPr>
            <a:spLocks noGrp="1"/>
          </p:cNvSpPr>
          <p:nvPr>
            <p:ph type="subTitle" idx="1"/>
          </p:nvPr>
        </p:nvSpPr>
        <p:spPr>
          <a:xfrm>
            <a:off x="2284026" y="4074718"/>
            <a:ext cx="4578895" cy="682079"/>
          </a:xfrm>
        </p:spPr>
        <p:txBody>
          <a:bodyPr>
            <a:normAutofit/>
          </a:bodyPr>
          <a:lstStyle/>
          <a:p>
            <a:r>
              <a:rPr lang="en-US" sz="1500">
                <a:solidFill>
                  <a:srgbClr val="FFFFFF"/>
                </a:solidFill>
              </a:rPr>
              <a:t>Ioannis Papapanagiotou</a:t>
            </a:r>
          </a:p>
          <a:p>
            <a:r>
              <a:rPr lang="en-US" sz="1500">
                <a:solidFill>
                  <a:srgbClr val="FFFFFF"/>
                </a:solidFill>
              </a:rPr>
              <a:t>Mesos</a:t>
            </a:r>
          </a:p>
        </p:txBody>
      </p:sp>
    </p:spTree>
    <p:extLst>
      <p:ext uri="{BB962C8B-B14F-4D97-AF65-F5344CB8AC3E}">
        <p14:creationId xmlns:p14="http://schemas.microsoft.com/office/powerpoint/2010/main" val="114738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Mesos</a:t>
            </a:r>
            <a:endParaRPr lang="en-US" dirty="0"/>
          </a:p>
        </p:txBody>
      </p:sp>
      <p:sp>
        <p:nvSpPr>
          <p:cNvPr id="3" name="Content Placeholder 2"/>
          <p:cNvSpPr>
            <a:spLocks noGrp="1"/>
          </p:cNvSpPr>
          <p:nvPr>
            <p:ph idx="1"/>
          </p:nvPr>
        </p:nvSpPr>
        <p:spPr>
          <a:xfrm>
            <a:off x="182563" y="3887152"/>
            <a:ext cx="8686800" cy="2834324"/>
          </a:xfrm>
        </p:spPr>
        <p:txBody>
          <a:bodyPr>
            <a:normAutofit fontScale="70000" lnSpcReduction="20000"/>
          </a:bodyPr>
          <a:lstStyle/>
          <a:p>
            <a:r>
              <a:rPr lang="en-US" dirty="0"/>
              <a:t>Apache </a:t>
            </a:r>
            <a:r>
              <a:rPr lang="en-US" dirty="0" err="1"/>
              <a:t>Mesos</a:t>
            </a:r>
            <a:r>
              <a:rPr lang="en-US" dirty="0"/>
              <a:t> (https://</a:t>
            </a:r>
            <a:r>
              <a:rPr lang="en-US" dirty="0" err="1"/>
              <a:t>mesos.apache.org</a:t>
            </a:r>
            <a:r>
              <a:rPr lang="en-US" dirty="0"/>
              <a:t>) is an open-source cluster manager. It’s designed to scale to very large clusters involving hundreds or thousands of hosts.</a:t>
            </a:r>
          </a:p>
          <a:p>
            <a:pPr lvl="1"/>
            <a:r>
              <a:rPr lang="en-US" dirty="0"/>
              <a:t> </a:t>
            </a:r>
            <a:r>
              <a:rPr lang="en-US" dirty="0" err="1"/>
              <a:t>Mesos</a:t>
            </a:r>
            <a:r>
              <a:rPr lang="en-US" dirty="0"/>
              <a:t> supports diverse workloads from multiple tenants; one user’s </a:t>
            </a:r>
            <a:r>
              <a:rPr lang="en-US" dirty="0" err="1"/>
              <a:t>Docker</a:t>
            </a:r>
            <a:r>
              <a:rPr lang="en-US" dirty="0"/>
              <a:t> containers may be running next to another user’s Hadoop tasks.</a:t>
            </a:r>
          </a:p>
          <a:p>
            <a:r>
              <a:rPr lang="en-US" dirty="0"/>
              <a:t>Apache </a:t>
            </a:r>
            <a:r>
              <a:rPr lang="en-US" dirty="0" err="1"/>
              <a:t>Mesos</a:t>
            </a:r>
            <a:r>
              <a:rPr lang="en-US" dirty="0"/>
              <a:t> was started as a project at the University of Berkeley before becoming the underlying infrastructure used to power Twitter and an important tool at many major companies such as eBay and </a:t>
            </a:r>
            <a:r>
              <a:rPr lang="en-US" dirty="0" err="1"/>
              <a:t>Airbnb</a:t>
            </a:r>
            <a:r>
              <a:rPr lang="en-US" dirty="0"/>
              <a:t>. </a:t>
            </a:r>
          </a:p>
          <a:p>
            <a:r>
              <a:rPr lang="en-US" dirty="0"/>
              <a:t>With </a:t>
            </a:r>
            <a:r>
              <a:rPr lang="en-US" dirty="0" err="1"/>
              <a:t>Mesos</a:t>
            </a:r>
            <a:r>
              <a:rPr lang="en-US" dirty="0"/>
              <a:t>, we can run many frameworks simultaneously:</a:t>
            </a:r>
          </a:p>
          <a:p>
            <a:pPr lvl="1"/>
            <a:r>
              <a:rPr lang="en-US" dirty="0"/>
              <a:t>Marathon and </a:t>
            </a:r>
            <a:r>
              <a:rPr lang="en-US" dirty="0" err="1"/>
              <a:t>Chronos</a:t>
            </a:r>
            <a:r>
              <a:rPr lang="en-US" dirty="0"/>
              <a:t> are the most well known</a:t>
            </a:r>
          </a:p>
        </p:txBody>
      </p:sp>
      <p:sp>
        <p:nvSpPr>
          <p:cNvPr id="4" name="Slide Number Placeholder 3"/>
          <p:cNvSpPr>
            <a:spLocks noGrp="1"/>
          </p:cNvSpPr>
          <p:nvPr>
            <p:ph type="sldNum" sz="quarter" idx="10"/>
          </p:nvPr>
        </p:nvSpPr>
        <p:spPr/>
        <p:txBody>
          <a:bodyPr/>
          <a:lstStyle/>
          <a:p>
            <a:pPr>
              <a:defRPr/>
            </a:pPr>
            <a:fld id="{D57E06E5-24DC-414E-ABB7-9F9CD4BA9AA9}" type="slidenum">
              <a:rPr lang="en-US" smtClean="0"/>
              <a:pPr>
                <a:defRPr/>
              </a:pPr>
              <a:t>2</a:t>
            </a:fld>
            <a:endParaRPr lang="en-US"/>
          </a:p>
        </p:txBody>
      </p:sp>
      <p:pic>
        <p:nvPicPr>
          <p:cNvPr id="5" name="Picture 4"/>
          <p:cNvPicPr>
            <a:picLocks noChangeAspect="1"/>
          </p:cNvPicPr>
          <p:nvPr/>
        </p:nvPicPr>
        <p:blipFill>
          <a:blip r:embed="rId2"/>
          <a:stretch>
            <a:fillRect/>
          </a:stretch>
        </p:blipFill>
        <p:spPr>
          <a:xfrm>
            <a:off x="1053634" y="2358888"/>
            <a:ext cx="1207432" cy="438488"/>
          </a:xfrm>
          <a:prstGeom prst="rect">
            <a:avLst/>
          </a:prstGeom>
        </p:spPr>
      </p:pic>
      <p:pic>
        <p:nvPicPr>
          <p:cNvPr id="6" name="Picture 5"/>
          <p:cNvPicPr>
            <a:picLocks noChangeAspect="1"/>
          </p:cNvPicPr>
          <p:nvPr/>
        </p:nvPicPr>
        <p:blipFill>
          <a:blip r:embed="rId3"/>
          <a:stretch>
            <a:fillRect/>
          </a:stretch>
        </p:blipFill>
        <p:spPr>
          <a:xfrm>
            <a:off x="2534706" y="1457660"/>
            <a:ext cx="3982513" cy="2240944"/>
          </a:xfrm>
          <a:prstGeom prst="rect">
            <a:avLst/>
          </a:prstGeom>
        </p:spPr>
      </p:pic>
    </p:spTree>
    <p:extLst>
      <p:ext uri="{BB962C8B-B14F-4D97-AF65-F5344CB8AC3E}">
        <p14:creationId xmlns:p14="http://schemas.microsoft.com/office/powerpoint/2010/main" val="76209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Mesos</a:t>
            </a:r>
            <a:r>
              <a:rPr lang="en-US" dirty="0"/>
              <a:t>: Architecture</a:t>
            </a:r>
          </a:p>
        </p:txBody>
      </p:sp>
      <p:sp>
        <p:nvSpPr>
          <p:cNvPr id="3" name="Content Placeholder 2"/>
          <p:cNvSpPr>
            <a:spLocks noGrp="1"/>
          </p:cNvSpPr>
          <p:nvPr>
            <p:ph idx="1"/>
          </p:nvPr>
        </p:nvSpPr>
        <p:spPr>
          <a:xfrm>
            <a:off x="518123" y="1631826"/>
            <a:ext cx="4938071" cy="4479925"/>
          </a:xfrm>
        </p:spPr>
        <p:txBody>
          <a:bodyPr>
            <a:normAutofit fontScale="62500" lnSpcReduction="20000"/>
          </a:bodyPr>
          <a:lstStyle/>
          <a:p>
            <a:r>
              <a:rPr lang="en-US" b="1" i="1" dirty="0" err="1"/>
              <a:t>Mesos</a:t>
            </a:r>
            <a:r>
              <a:rPr lang="en-US" b="1" i="1" dirty="0"/>
              <a:t> Agent Nodes</a:t>
            </a:r>
            <a:r>
              <a:rPr lang="en-US" dirty="0"/>
              <a:t> – Responsible for actually running tasks. All agents submit a list of their available resources to the master. </a:t>
            </a:r>
          </a:p>
          <a:p>
            <a:pPr lvl="1"/>
            <a:r>
              <a:rPr lang="en-US" dirty="0"/>
              <a:t>There will typically be 10s to 1000s of agent nodes.</a:t>
            </a:r>
          </a:p>
          <a:p>
            <a:r>
              <a:rPr lang="en-US" b="1" i="1" dirty="0" err="1"/>
              <a:t>Mesos</a:t>
            </a:r>
            <a:r>
              <a:rPr lang="en-US" b="1" i="1" dirty="0"/>
              <a:t> Master</a:t>
            </a:r>
            <a:r>
              <a:rPr lang="en-US" dirty="0"/>
              <a:t> – The master is responsible for sending tasks to the agents. </a:t>
            </a:r>
          </a:p>
          <a:p>
            <a:pPr lvl="1"/>
            <a:r>
              <a:rPr lang="en-US" dirty="0"/>
              <a:t>maintains a list of available resources and makes “offers” of them to frameworks. </a:t>
            </a:r>
          </a:p>
          <a:p>
            <a:pPr lvl="1"/>
            <a:r>
              <a:rPr lang="en-US" dirty="0"/>
              <a:t>decides how many resources to offer based on an allocation strategy. There will typically be 2 or 4 stand-by masters ready to take over in case of a failure.</a:t>
            </a:r>
          </a:p>
          <a:p>
            <a:r>
              <a:rPr lang="en-US" b="1" i="1" dirty="0" err="1"/>
              <a:t>ZooKeeper</a:t>
            </a:r>
            <a:r>
              <a:rPr lang="en-US" dirty="0"/>
              <a:t> – Used in elections and for looking up address of current master.</a:t>
            </a:r>
          </a:p>
          <a:p>
            <a:pPr lvl="1"/>
            <a:r>
              <a:rPr lang="en-US" dirty="0"/>
              <a:t>Typically 3 or 5 </a:t>
            </a:r>
            <a:r>
              <a:rPr lang="en-US" dirty="0" err="1"/>
              <a:t>ZooKeeper</a:t>
            </a:r>
            <a:r>
              <a:rPr lang="en-US" dirty="0"/>
              <a:t> instances will be running to ensure availability and handle failures.</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pPr>
              <a:defRPr/>
            </a:pPr>
            <a:fld id="{D57E06E5-24DC-414E-ABB7-9F9CD4BA9AA9}" type="slidenum">
              <a:rPr lang="en-US" smtClean="0"/>
              <a:pPr>
                <a:defRPr/>
              </a:pPr>
              <a:t>3</a:t>
            </a:fld>
            <a:endParaRPr lang="en-US"/>
          </a:p>
        </p:txBody>
      </p:sp>
      <p:pic>
        <p:nvPicPr>
          <p:cNvPr id="5" name="Picture 4"/>
          <p:cNvPicPr>
            <a:picLocks noChangeAspect="1"/>
          </p:cNvPicPr>
          <p:nvPr/>
        </p:nvPicPr>
        <p:blipFill>
          <a:blip r:embed="rId3"/>
          <a:stretch>
            <a:fillRect/>
          </a:stretch>
        </p:blipFill>
        <p:spPr>
          <a:xfrm>
            <a:off x="5456194" y="2103832"/>
            <a:ext cx="3387199" cy="2650335"/>
          </a:xfrm>
          <a:prstGeom prst="rect">
            <a:avLst/>
          </a:prstGeom>
        </p:spPr>
      </p:pic>
    </p:spTree>
    <p:extLst>
      <p:ext uri="{BB962C8B-B14F-4D97-AF65-F5344CB8AC3E}">
        <p14:creationId xmlns:p14="http://schemas.microsoft.com/office/powerpoint/2010/main" val="2007120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Mesos</a:t>
            </a:r>
            <a:r>
              <a:rPr lang="en-US" dirty="0"/>
              <a:t> with Marathon: Architecture</a:t>
            </a:r>
          </a:p>
        </p:txBody>
      </p:sp>
      <p:sp>
        <p:nvSpPr>
          <p:cNvPr id="3" name="Content Placeholder 2"/>
          <p:cNvSpPr>
            <a:spLocks noGrp="1"/>
          </p:cNvSpPr>
          <p:nvPr>
            <p:ph idx="1"/>
          </p:nvPr>
        </p:nvSpPr>
        <p:spPr/>
        <p:txBody>
          <a:bodyPr>
            <a:normAutofit fontScale="62500" lnSpcReduction="20000"/>
          </a:bodyPr>
          <a:lstStyle/>
          <a:p>
            <a:r>
              <a:rPr lang="en-US" b="1" i="1" dirty="0"/>
              <a:t>Frameworks</a:t>
            </a:r>
            <a:r>
              <a:rPr lang="en-US" dirty="0"/>
              <a:t> – Frameworks co-ordinate with the master to schedule tasks onto agent nodes. Frameworks are composed of: </a:t>
            </a:r>
          </a:p>
          <a:p>
            <a:pPr lvl="1"/>
            <a:r>
              <a:rPr lang="en-US" i="1" dirty="0"/>
              <a:t>executor </a:t>
            </a:r>
            <a:r>
              <a:rPr lang="en-US" dirty="0"/>
              <a:t>process which runs on the agents and takes care of running the tasks </a:t>
            </a:r>
          </a:p>
          <a:p>
            <a:pPr lvl="1"/>
            <a:r>
              <a:rPr lang="en-US" i="1" dirty="0"/>
              <a:t>scheduler</a:t>
            </a:r>
            <a:r>
              <a:rPr lang="en-US" dirty="0"/>
              <a:t> which registers with the master and selects which resources to use based on offers from the master. </a:t>
            </a:r>
          </a:p>
          <a:p>
            <a:pPr lvl="1"/>
            <a:r>
              <a:rPr lang="en-US" dirty="0"/>
              <a:t>There may be multiple frameworks running on a </a:t>
            </a:r>
            <a:r>
              <a:rPr lang="en-US" dirty="0" err="1"/>
              <a:t>Mesos</a:t>
            </a:r>
            <a:r>
              <a:rPr lang="en-US" dirty="0"/>
              <a:t> cluster for different kinds of task. Users wishing to submit jobs interact with frameworks rather than directly with </a:t>
            </a:r>
            <a:r>
              <a:rPr lang="en-US" dirty="0" err="1"/>
              <a:t>Mesos</a:t>
            </a:r>
            <a:r>
              <a:rPr lang="en-US" dirty="0"/>
              <a:t>.</a:t>
            </a:r>
          </a:p>
          <a:p>
            <a:r>
              <a:rPr lang="en-US" b="1" dirty="0"/>
              <a:t>Marathon</a:t>
            </a:r>
            <a:r>
              <a:rPr lang="en-US" dirty="0"/>
              <a:t> is designed to start, monitor and scale long-running applications. </a:t>
            </a:r>
          </a:p>
          <a:p>
            <a:pPr lvl="1"/>
            <a:r>
              <a:rPr lang="en-US" dirty="0"/>
              <a:t>Marathon is designed to be flexible about the applications it launches,</a:t>
            </a:r>
          </a:p>
          <a:p>
            <a:pPr lvl="2"/>
            <a:r>
              <a:rPr lang="en-US" dirty="0"/>
              <a:t>It can even be used to start other complementary frameworks such </a:t>
            </a:r>
            <a:r>
              <a:rPr lang="en-US" dirty="0" err="1"/>
              <a:t>Chronos</a:t>
            </a:r>
            <a:r>
              <a:rPr lang="en-US" dirty="0"/>
              <a:t> (“</a:t>
            </a:r>
            <a:r>
              <a:rPr lang="en-US" dirty="0" err="1"/>
              <a:t>cron</a:t>
            </a:r>
            <a:r>
              <a:rPr lang="en-US" dirty="0"/>
              <a:t>” for the datacenter). </a:t>
            </a:r>
          </a:p>
          <a:p>
            <a:pPr lvl="1"/>
            <a:r>
              <a:rPr lang="en-US" dirty="0"/>
              <a:t>It makes a good choice of framework for running </a:t>
            </a:r>
            <a:r>
              <a:rPr lang="en-US" dirty="0" err="1"/>
              <a:t>Docker</a:t>
            </a:r>
            <a:r>
              <a:rPr lang="en-US" dirty="0"/>
              <a:t> containers, which are directly supported in Marathon. </a:t>
            </a:r>
          </a:p>
          <a:p>
            <a:pPr lvl="1"/>
            <a:r>
              <a:rPr lang="en-US" dirty="0"/>
              <a:t>Marathon supports various affinity and constraint rules. </a:t>
            </a:r>
          </a:p>
          <a:p>
            <a:pPr lvl="1"/>
            <a:r>
              <a:rPr lang="en-US" dirty="0"/>
              <a:t>Clients interact with Marathon through a REST API. </a:t>
            </a:r>
          </a:p>
          <a:p>
            <a:pPr lvl="1"/>
            <a:r>
              <a:rPr lang="en-US" dirty="0"/>
              <a:t>Other features include support for health checks and an event stream that can be used to integrate with load-balancers or for analyzing metrics.</a:t>
            </a:r>
            <a:br>
              <a:rPr lang="en-US" dirty="0"/>
            </a:b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57E06E5-24DC-414E-ABB7-9F9CD4BA9AA9}" type="slidenum">
              <a:rPr lang="en-US" smtClean="0"/>
              <a:pPr>
                <a:defRPr/>
              </a:pPr>
              <a:t>4</a:t>
            </a:fld>
            <a:endParaRPr lang="en-US"/>
          </a:p>
        </p:txBody>
      </p:sp>
    </p:spTree>
    <p:extLst>
      <p:ext uri="{BB962C8B-B14F-4D97-AF65-F5344CB8AC3E}">
        <p14:creationId xmlns:p14="http://schemas.microsoft.com/office/powerpoint/2010/main" val="5260025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581</Words>
  <Application>Microsoft Macintosh PowerPoint</Application>
  <PresentationFormat>On-screen Show (4:3)</PresentationFormat>
  <Paragraphs>35</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ECE 530 Cloud Computing</vt:lpstr>
      <vt:lpstr>Mesos</vt:lpstr>
      <vt:lpstr>Mesos: Architecture</vt:lpstr>
      <vt:lpstr>Mesos with Marathon: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530 Cloud Computing</dc:title>
  <dc:creator>Ioannis Papapanagiotou</dc:creator>
  <cp:lastModifiedBy>Ioannis Papapanagiotou</cp:lastModifiedBy>
  <cp:revision>1</cp:revision>
  <dcterms:created xsi:type="dcterms:W3CDTF">2020-04-05T00:56:37Z</dcterms:created>
  <dcterms:modified xsi:type="dcterms:W3CDTF">2020-04-05T00:56:39Z</dcterms:modified>
</cp:coreProperties>
</file>