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340" r:id="rId3"/>
    <p:sldId id="341" r:id="rId4"/>
    <p:sldId id="331" r:id="rId5"/>
    <p:sldId id="322" r:id="rId6"/>
    <p:sldId id="323" r:id="rId7"/>
    <p:sldId id="324" r:id="rId8"/>
    <p:sldId id="325" r:id="rId9"/>
    <p:sldId id="326" r:id="rId10"/>
    <p:sldId id="29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660"/>
  </p:normalViewPr>
  <p:slideViewPr>
    <p:cSldViewPr snapToGrid="0">
      <p:cViewPr varScale="1">
        <p:scale>
          <a:sx n="128" d="100"/>
          <a:sy n="128" d="100"/>
        </p:scale>
        <p:origin x="1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FFA1C-E0E3-440A-A0C5-B0C6A898CDFB}" type="datetimeFigureOut">
              <a:rPr lang="en-US" smtClean="0"/>
              <a:t>4/5/20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7EE63-CB16-40B2-93B8-6422ED52B9EB}" type="slidenum">
              <a:rPr lang="en-US" smtClean="0"/>
              <a:t>‹#›</a:t>
            </a:fld>
            <a:endParaRPr lang="en-US"/>
          </a:p>
        </p:txBody>
      </p:sp>
    </p:spTree>
    <p:extLst>
      <p:ext uri="{BB962C8B-B14F-4D97-AF65-F5344CB8AC3E}">
        <p14:creationId xmlns:p14="http://schemas.microsoft.com/office/powerpoint/2010/main" val="259671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1</a:t>
            </a:fld>
            <a:endParaRPr lang="en-US"/>
          </a:p>
        </p:txBody>
      </p:sp>
    </p:spTree>
    <p:extLst>
      <p:ext uri="{BB962C8B-B14F-4D97-AF65-F5344CB8AC3E}">
        <p14:creationId xmlns:p14="http://schemas.microsoft.com/office/powerpoint/2010/main" val="1419145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10</a:t>
            </a:fld>
            <a:endParaRPr lang="en-US"/>
          </a:p>
        </p:txBody>
      </p:sp>
    </p:spTree>
    <p:extLst>
      <p:ext uri="{BB962C8B-B14F-4D97-AF65-F5344CB8AC3E}">
        <p14:creationId xmlns:p14="http://schemas.microsoft.com/office/powerpoint/2010/main" val="177617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2</a:t>
            </a:fld>
            <a:endParaRPr lang="en-US"/>
          </a:p>
        </p:txBody>
      </p:sp>
    </p:spTree>
    <p:extLst>
      <p:ext uri="{BB962C8B-B14F-4D97-AF65-F5344CB8AC3E}">
        <p14:creationId xmlns:p14="http://schemas.microsoft.com/office/powerpoint/2010/main" val="1995771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3</a:t>
            </a:fld>
            <a:endParaRPr lang="en-US"/>
          </a:p>
        </p:txBody>
      </p:sp>
    </p:spTree>
    <p:extLst>
      <p:ext uri="{BB962C8B-B14F-4D97-AF65-F5344CB8AC3E}">
        <p14:creationId xmlns:p14="http://schemas.microsoft.com/office/powerpoint/2010/main" val="2925381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4</a:t>
            </a:fld>
            <a:endParaRPr lang="en-US"/>
          </a:p>
        </p:txBody>
      </p:sp>
    </p:spTree>
    <p:extLst>
      <p:ext uri="{BB962C8B-B14F-4D97-AF65-F5344CB8AC3E}">
        <p14:creationId xmlns:p14="http://schemas.microsoft.com/office/powerpoint/2010/main" val="2855687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5</a:t>
            </a:fld>
            <a:endParaRPr lang="en-US"/>
          </a:p>
        </p:txBody>
      </p:sp>
    </p:spTree>
    <p:extLst>
      <p:ext uri="{BB962C8B-B14F-4D97-AF65-F5344CB8AC3E}">
        <p14:creationId xmlns:p14="http://schemas.microsoft.com/office/powerpoint/2010/main" val="3774573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6</a:t>
            </a:fld>
            <a:endParaRPr lang="en-US"/>
          </a:p>
        </p:txBody>
      </p:sp>
    </p:spTree>
    <p:extLst>
      <p:ext uri="{BB962C8B-B14F-4D97-AF65-F5344CB8AC3E}">
        <p14:creationId xmlns:p14="http://schemas.microsoft.com/office/powerpoint/2010/main" val="2446071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7</a:t>
            </a:fld>
            <a:endParaRPr lang="en-US"/>
          </a:p>
        </p:txBody>
      </p:sp>
    </p:spTree>
    <p:extLst>
      <p:ext uri="{BB962C8B-B14F-4D97-AF65-F5344CB8AC3E}">
        <p14:creationId xmlns:p14="http://schemas.microsoft.com/office/powerpoint/2010/main" val="445174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8</a:t>
            </a:fld>
            <a:endParaRPr lang="en-US"/>
          </a:p>
        </p:txBody>
      </p:sp>
    </p:spTree>
    <p:extLst>
      <p:ext uri="{BB962C8B-B14F-4D97-AF65-F5344CB8AC3E}">
        <p14:creationId xmlns:p14="http://schemas.microsoft.com/office/powerpoint/2010/main" val="1961434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Show example: https://registry.hub.docker.com/u/ipapapa/dynomitedocker/dockerfile/</a:t>
            </a:r>
          </a:p>
          <a:p>
            <a:endParaRPr lang="en-US" dirty="0"/>
          </a:p>
        </p:txBody>
      </p:sp>
    </p:spTree>
    <p:extLst>
      <p:ext uri="{BB962C8B-B14F-4D97-AF65-F5344CB8AC3E}">
        <p14:creationId xmlns:p14="http://schemas.microsoft.com/office/powerpoint/2010/main" val="1086426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25910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58273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62392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71546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D98B4-F191-4651-B001-EDDFBC28B1FF}" type="datetimeFigureOut">
              <a:rPr lang="en-US" smtClean="0"/>
              <a:t>4/5/20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70653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DD98B4-F191-4651-B001-EDDFBC28B1FF}" type="datetimeFigureOut">
              <a:rPr lang="en-US" smtClean="0"/>
              <a:t>4/5/20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652380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DD98B4-F191-4651-B001-EDDFBC28B1FF}" type="datetimeFigureOut">
              <a:rPr lang="en-US" smtClean="0"/>
              <a:t>4/5/20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21123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DD98B4-F191-4651-B001-EDDFBC28B1FF}" type="datetimeFigureOut">
              <a:rPr lang="en-US" smtClean="0"/>
              <a:t>4/5/20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20013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D98B4-F191-4651-B001-EDDFBC28B1FF}" type="datetimeFigureOut">
              <a:rPr lang="en-US" smtClean="0"/>
              <a:t>4/5/20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337899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4/5/20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39367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4/5/20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416382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D98B4-F191-4651-B001-EDDFBC28B1FF}" type="datetimeFigureOut">
              <a:rPr lang="en-US" smtClean="0"/>
              <a:t>4/5/20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85BAC-489F-4179-8F13-BD89F260A586}" type="slidenum">
              <a:rPr lang="en-US" smtClean="0"/>
              <a:t>‹#›</a:t>
            </a:fld>
            <a:endParaRPr lang="en-US"/>
          </a:p>
        </p:txBody>
      </p:sp>
    </p:spTree>
    <p:extLst>
      <p:ext uri="{BB962C8B-B14F-4D97-AF65-F5344CB8AC3E}">
        <p14:creationId xmlns:p14="http://schemas.microsoft.com/office/powerpoint/2010/main" val="4284532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m.zoomquiet.io/data/20131004215734/index.html" TargetMode="External"/><Relationship Id="rId7" Type="http://schemas.openxmlformats.org/officeDocument/2006/relationships/hyperlink" Target="http://developers.redhat.com/blog/2016/02/24/10-things-to-avoid-in-docker-container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oreilly.com/ideas/swarm-v-fleet-v-kubernetes-v-mesos" TargetMode="External"/><Relationship Id="rId5" Type="http://schemas.openxmlformats.org/officeDocument/2006/relationships/hyperlink" Target="http://martinfowler.com/articles/microservices.html" TargetMode="External"/><Relationship Id="rId4" Type="http://schemas.openxmlformats.org/officeDocument/2006/relationships/hyperlink" Target="http://blog.docker.com/category/registry-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E411EF9-311E-4FE0-93AE-C335D6A32EBB}"/>
              </a:ext>
            </a:extLst>
          </p:cNvPr>
          <p:cNvSpPr>
            <a:spLocks noGrp="1"/>
          </p:cNvSpPr>
          <p:nvPr>
            <p:ph type="ctrTitle"/>
          </p:nvPr>
        </p:nvSpPr>
        <p:spPr>
          <a:xfrm>
            <a:off x="2284026" y="2043663"/>
            <a:ext cx="4578895" cy="2031055"/>
          </a:xfrm>
        </p:spPr>
        <p:txBody>
          <a:bodyPr>
            <a:normAutofit/>
          </a:bodyPr>
          <a:lstStyle/>
          <a:p>
            <a:r>
              <a:rPr lang="en-US" sz="5600">
                <a:solidFill>
                  <a:srgbClr val="FFFFFF"/>
                </a:solidFill>
              </a:rPr>
              <a:t>ECE 530 Cloud Computing</a:t>
            </a:r>
          </a:p>
        </p:txBody>
      </p:sp>
      <p:sp>
        <p:nvSpPr>
          <p:cNvPr id="3" name="Subtitle 2">
            <a:extLst>
              <a:ext uri="{FF2B5EF4-FFF2-40B4-BE49-F238E27FC236}">
                <a16:creationId xmlns:a16="http://schemas.microsoft.com/office/drawing/2014/main" id="{F59785EB-1023-4E53-BE5D-C0E23E2DF675}"/>
              </a:ext>
            </a:extLst>
          </p:cNvPr>
          <p:cNvSpPr>
            <a:spLocks noGrp="1"/>
          </p:cNvSpPr>
          <p:nvPr>
            <p:ph type="subTitle" idx="1"/>
          </p:nvPr>
        </p:nvSpPr>
        <p:spPr>
          <a:xfrm>
            <a:off x="2284026" y="4074718"/>
            <a:ext cx="4578895" cy="682079"/>
          </a:xfrm>
        </p:spPr>
        <p:txBody>
          <a:bodyPr>
            <a:normAutofit/>
          </a:bodyPr>
          <a:lstStyle/>
          <a:p>
            <a:r>
              <a:rPr lang="en-US" sz="1500">
                <a:solidFill>
                  <a:srgbClr val="FFFFFF"/>
                </a:solidFill>
              </a:rPr>
              <a:t>Ioannis Papapanagiotou</a:t>
            </a:r>
          </a:p>
          <a:p>
            <a:r>
              <a:rPr lang="en-US" sz="1500">
                <a:solidFill>
                  <a:srgbClr val="FFFFFF"/>
                </a:solidFill>
              </a:rPr>
              <a:t>Containers Pros and Cons</a:t>
            </a:r>
          </a:p>
        </p:txBody>
      </p:sp>
    </p:spTree>
    <p:extLst>
      <p:ext uri="{BB962C8B-B14F-4D97-AF65-F5344CB8AC3E}">
        <p14:creationId xmlns:p14="http://schemas.microsoft.com/office/powerpoint/2010/main" val="114738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and Acknowledgements</a:t>
            </a:r>
          </a:p>
        </p:txBody>
      </p:sp>
      <p:sp>
        <p:nvSpPr>
          <p:cNvPr id="3" name="Content Placeholder 2"/>
          <p:cNvSpPr>
            <a:spLocks noGrp="1"/>
          </p:cNvSpPr>
          <p:nvPr>
            <p:ph idx="1"/>
          </p:nvPr>
        </p:nvSpPr>
        <p:spPr/>
        <p:txBody>
          <a:bodyPr/>
          <a:lstStyle/>
          <a:p>
            <a:r>
              <a:rPr lang="en-US" sz="1800" dirty="0"/>
              <a:t>Some images have been borrowed from: : </a:t>
            </a:r>
            <a:r>
              <a:rPr lang="en-US" sz="1800" dirty="0">
                <a:hlinkClick r:id="rId3"/>
              </a:rPr>
              <a:t>http://scm.zoomquiet.io/data/20131004215734/index.html</a:t>
            </a:r>
            <a:endParaRPr lang="en-US" sz="1800" dirty="0"/>
          </a:p>
          <a:p>
            <a:r>
              <a:rPr lang="en-US" sz="1800" dirty="0" err="1"/>
              <a:t>Docker</a:t>
            </a:r>
            <a:r>
              <a:rPr lang="en-US" sz="1800" dirty="0"/>
              <a:t> Engine and </a:t>
            </a:r>
            <a:r>
              <a:rPr lang="en-US" sz="1800" dirty="0" err="1"/>
              <a:t>Docker</a:t>
            </a:r>
            <a:r>
              <a:rPr lang="en-US" sz="1800" dirty="0"/>
              <a:t> Hub: </a:t>
            </a:r>
            <a:r>
              <a:rPr lang="en-US" sz="1800" dirty="0">
                <a:hlinkClick r:id="rId4"/>
              </a:rPr>
              <a:t>http://blog.docker.com/category/registry-2/</a:t>
            </a:r>
            <a:endParaRPr lang="en-US" sz="1800" dirty="0"/>
          </a:p>
          <a:p>
            <a:r>
              <a:rPr lang="en-US" sz="1800" dirty="0" err="1"/>
              <a:t>Microservices</a:t>
            </a:r>
            <a:r>
              <a:rPr lang="en-US" sz="1800" dirty="0"/>
              <a:t>: </a:t>
            </a:r>
            <a:r>
              <a:rPr lang="en-US" sz="1800" dirty="0">
                <a:hlinkClick r:id="rId5"/>
              </a:rPr>
              <a:t>http://martinfowler.com/articles/microservices.html</a:t>
            </a:r>
            <a:endParaRPr lang="en-US" sz="1800" dirty="0"/>
          </a:p>
          <a:p>
            <a:r>
              <a:rPr lang="en-US" sz="1800" dirty="0"/>
              <a:t>Swarm vs Fleet vs </a:t>
            </a:r>
            <a:r>
              <a:rPr lang="en-US" sz="1800" dirty="0" err="1"/>
              <a:t>Kubernetes</a:t>
            </a:r>
            <a:r>
              <a:rPr lang="en-US" sz="1800" dirty="0"/>
              <a:t> vs </a:t>
            </a:r>
            <a:r>
              <a:rPr lang="en-US" sz="1800" dirty="0" err="1"/>
              <a:t>Mesos</a:t>
            </a:r>
            <a:r>
              <a:rPr lang="en-US" sz="1800" dirty="0"/>
              <a:t>: </a:t>
            </a:r>
            <a:r>
              <a:rPr lang="en-US" sz="1800" dirty="0">
                <a:hlinkClick r:id="rId6"/>
              </a:rPr>
              <a:t>https://www.oreilly.com/ideas/swarm-v-fleet-v-kubernetes-v-mesos</a:t>
            </a:r>
            <a:endParaRPr lang="en-US" sz="1800" dirty="0"/>
          </a:p>
          <a:p>
            <a:r>
              <a:rPr lang="en-US" sz="1800" dirty="0"/>
              <a:t>10 things to avoid in </a:t>
            </a:r>
            <a:r>
              <a:rPr lang="en-US" sz="1800" dirty="0" err="1"/>
              <a:t>docker</a:t>
            </a:r>
            <a:r>
              <a:rPr lang="en-US" sz="1800" dirty="0"/>
              <a:t> containers: </a:t>
            </a:r>
            <a:r>
              <a:rPr lang="en-US" sz="1800" dirty="0">
                <a:hlinkClick r:id="rId7"/>
              </a:rPr>
              <a:t>http://developers.redhat.com/blog/2016/02/24/10-things-to-avoid-in-docker-containers/</a:t>
            </a:r>
            <a:endParaRPr lang="en-US" sz="1800" dirty="0"/>
          </a:p>
          <a:p>
            <a:r>
              <a:rPr lang="en-US" sz="1800" dirty="0"/>
              <a:t>There are more public information that have been used…</a:t>
            </a:r>
          </a:p>
          <a:p>
            <a:endParaRPr lang="en-US" sz="2400" dirty="0"/>
          </a:p>
          <a:p>
            <a:endParaRPr lang="en-US" sz="2400" dirty="0"/>
          </a:p>
          <a:p>
            <a:endParaRPr lang="en-US" dirty="0"/>
          </a:p>
        </p:txBody>
      </p:sp>
      <p:sp>
        <p:nvSpPr>
          <p:cNvPr id="4" name="Slide Number Placeholder 3"/>
          <p:cNvSpPr>
            <a:spLocks noGrp="1"/>
          </p:cNvSpPr>
          <p:nvPr>
            <p:ph type="sldNum" sz="quarter" idx="12"/>
          </p:nvPr>
        </p:nvSpPr>
        <p:spPr/>
        <p:txBody>
          <a:bodyPr/>
          <a:lstStyle/>
          <a:p>
            <a:pPr marL="102870"/>
            <a:fld id="{81D60167-4931-47E6-BA6A-407CBD079E47}" type="slidenum">
              <a:rPr lang="en-US" smtClean="0">
                <a:latin typeface="Arial"/>
                <a:cs typeface="Arial"/>
              </a:rPr>
              <a:pPr marL="102870"/>
              <a:t>10</a:t>
            </a:fld>
            <a:endParaRPr lang="en-US"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Pros</a:t>
            </a:r>
          </a:p>
        </p:txBody>
      </p:sp>
      <p:sp>
        <p:nvSpPr>
          <p:cNvPr id="3" name="Content Placeholder 2"/>
          <p:cNvSpPr>
            <a:spLocks noGrp="1"/>
          </p:cNvSpPr>
          <p:nvPr>
            <p:ph idx="1"/>
          </p:nvPr>
        </p:nvSpPr>
        <p:spPr>
          <a:xfrm>
            <a:off x="341954" y="2331732"/>
            <a:ext cx="8686800" cy="3657275"/>
          </a:xfrm>
        </p:spPr>
        <p:txBody>
          <a:bodyPr>
            <a:normAutofit fontScale="62500" lnSpcReduction="20000"/>
          </a:bodyPr>
          <a:lstStyle/>
          <a:p>
            <a:r>
              <a:rPr lang="en-US" b="1" dirty="0"/>
              <a:t>Containers are immutable</a:t>
            </a:r>
            <a:r>
              <a:rPr lang="en-US" dirty="0"/>
              <a:t> </a:t>
            </a:r>
          </a:p>
          <a:p>
            <a:pPr lvl="1"/>
            <a:r>
              <a:rPr lang="en-US" dirty="0"/>
              <a:t>The OS, library versions, configurations, folders, and application are all wrapped inside the container. </a:t>
            </a:r>
          </a:p>
          <a:p>
            <a:pPr lvl="1"/>
            <a:r>
              <a:rPr lang="en-US" dirty="0"/>
              <a:t>Guarantee that the same image that was tested in QA will reach the production environment with the same behavior.</a:t>
            </a:r>
          </a:p>
          <a:p>
            <a:r>
              <a:rPr lang="en-US" b="1" dirty="0"/>
              <a:t>Containers are lightweight</a:t>
            </a:r>
            <a:r>
              <a:rPr lang="en-US" dirty="0"/>
              <a:t> </a:t>
            </a:r>
          </a:p>
          <a:p>
            <a:pPr lvl="1"/>
            <a:r>
              <a:rPr lang="en-US" dirty="0"/>
              <a:t>The memory footprint of a container is small. </a:t>
            </a:r>
          </a:p>
          <a:p>
            <a:pPr lvl="1"/>
            <a:r>
              <a:rPr lang="en-US" dirty="0"/>
              <a:t>Instead of hundreds or thousands of MBs, the container will only allocate the memory for the main process.</a:t>
            </a:r>
          </a:p>
          <a:p>
            <a:r>
              <a:rPr lang="en-US" b="1" dirty="0"/>
              <a:t>Containers are fast</a:t>
            </a:r>
            <a:r>
              <a:rPr lang="en-US" dirty="0"/>
              <a:t> </a:t>
            </a:r>
          </a:p>
          <a:p>
            <a:pPr lvl="1"/>
            <a:r>
              <a:rPr lang="en-US" dirty="0"/>
              <a:t>Can start a container as fast as a typical Linux process takes to start. Instead of minutes, you can start a new container in few seconds.</a:t>
            </a:r>
          </a:p>
          <a:p>
            <a:r>
              <a:rPr lang="en-US" dirty="0"/>
              <a:t>However, many users are still treating containers just like typical virtual machines and forget that containers have an important characteristic: </a:t>
            </a:r>
            <a:r>
              <a:rPr lang="en-US" b="1" dirty="0"/>
              <a:t>Containers are disposable</a:t>
            </a:r>
            <a:r>
              <a:rPr lang="en-US" dirty="0"/>
              <a:t>.</a:t>
            </a:r>
            <a:br>
              <a:rPr lang="en-US" dirty="0"/>
            </a:br>
            <a:endParaRPr lang="en-US" dirty="0"/>
          </a:p>
        </p:txBody>
      </p:sp>
      <p:sp>
        <p:nvSpPr>
          <p:cNvPr id="4" name="Slide Number Placeholder 3"/>
          <p:cNvSpPr>
            <a:spLocks noGrp="1"/>
          </p:cNvSpPr>
          <p:nvPr>
            <p:ph type="sldNum" sz="quarter" idx="10"/>
          </p:nvPr>
        </p:nvSpPr>
        <p:spPr/>
        <p:txBody>
          <a:bodyPr/>
          <a:lstStyle/>
          <a:p>
            <a:pPr>
              <a:defRPr/>
            </a:pPr>
            <a:fld id="{D57E06E5-24DC-414E-ABB7-9F9CD4BA9AA9}" type="slidenum">
              <a:rPr lang="en-US" smtClean="0"/>
              <a:pPr>
                <a:defRPr/>
              </a:pPr>
              <a:t>2</a:t>
            </a:fld>
            <a:endParaRPr lang="en-US"/>
          </a:p>
        </p:txBody>
      </p:sp>
      <p:pic>
        <p:nvPicPr>
          <p:cNvPr id="5" name="Picture 4"/>
          <p:cNvPicPr>
            <a:picLocks noChangeAspect="1"/>
          </p:cNvPicPr>
          <p:nvPr/>
        </p:nvPicPr>
        <p:blipFill>
          <a:blip r:embed="rId3"/>
          <a:stretch>
            <a:fillRect/>
          </a:stretch>
        </p:blipFill>
        <p:spPr>
          <a:xfrm>
            <a:off x="5241584" y="501272"/>
            <a:ext cx="1625600" cy="1612900"/>
          </a:xfrm>
          <a:prstGeom prst="rect">
            <a:avLst/>
          </a:prstGeom>
        </p:spPr>
      </p:pic>
    </p:spTree>
    <p:extLst>
      <p:ext uri="{BB962C8B-B14F-4D97-AF65-F5344CB8AC3E}">
        <p14:creationId xmlns:p14="http://schemas.microsoft.com/office/powerpoint/2010/main" val="560293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avoid in </a:t>
            </a:r>
            <a:r>
              <a:rPr lang="en-US" dirty="0" err="1"/>
              <a:t>Docker</a:t>
            </a:r>
            <a:r>
              <a:rPr lang="en-US" dirty="0"/>
              <a:t> containers</a:t>
            </a:r>
          </a:p>
        </p:txBody>
      </p:sp>
      <p:sp>
        <p:nvSpPr>
          <p:cNvPr id="3" name="Content Placeholder 2"/>
          <p:cNvSpPr>
            <a:spLocks noGrp="1"/>
          </p:cNvSpPr>
          <p:nvPr>
            <p:ph idx="1"/>
          </p:nvPr>
        </p:nvSpPr>
        <p:spPr>
          <a:xfrm>
            <a:off x="628650" y="2005013"/>
            <a:ext cx="7886700" cy="4351338"/>
          </a:xfrm>
        </p:spPr>
        <p:txBody>
          <a:bodyPr>
            <a:normAutofit fontScale="70000" lnSpcReduction="20000"/>
          </a:bodyPr>
          <a:lstStyle/>
          <a:p>
            <a:pPr marL="342900" indent="-342900">
              <a:buFont typeface="+mj-lt"/>
              <a:buAutoNum type="arabicPeriod"/>
            </a:pPr>
            <a:r>
              <a:rPr lang="en-US" dirty="0"/>
              <a:t>Do not store persistent data in containers: </a:t>
            </a:r>
          </a:p>
          <a:p>
            <a:pPr marL="679450" lvl="1" indent="-342900"/>
            <a:r>
              <a:rPr lang="en-US" dirty="0"/>
              <a:t>containers can be stopped, destroyed, replaced.</a:t>
            </a:r>
          </a:p>
          <a:p>
            <a:pPr marL="342900" indent="-342900">
              <a:buFont typeface="+mj-lt"/>
              <a:buAutoNum type="arabicPeriod"/>
            </a:pPr>
            <a:r>
              <a:rPr lang="en-US" dirty="0"/>
              <a:t>Do not ship the app in pieces: </a:t>
            </a:r>
          </a:p>
          <a:p>
            <a:pPr marL="342900" indent="-342900">
              <a:buFont typeface="+mj-lt"/>
              <a:buAutoNum type="arabicPeriod"/>
            </a:pPr>
            <a:r>
              <a:rPr lang="en-US" dirty="0"/>
              <a:t>Do not create large images</a:t>
            </a:r>
          </a:p>
          <a:p>
            <a:pPr marL="679450" lvl="1" indent="-342900"/>
            <a:r>
              <a:rPr lang="en-US" dirty="0"/>
              <a:t>Large image is harder to distribute</a:t>
            </a:r>
          </a:p>
          <a:p>
            <a:pPr marL="679450" lvl="1" indent="-342900"/>
            <a:r>
              <a:rPr lang="en-US" dirty="0"/>
              <a:t>Avoid “updates” (e.g. </a:t>
            </a:r>
            <a:r>
              <a:rPr lang="en-US" dirty="0">
                <a:latin typeface="Courier New" charset="0"/>
                <a:ea typeface="Courier New" charset="0"/>
                <a:cs typeface="Courier New" charset="0"/>
              </a:rPr>
              <a:t>yum update</a:t>
            </a:r>
            <a:r>
              <a:rPr lang="en-US" dirty="0"/>
              <a:t>) that downloads may files to a new image</a:t>
            </a:r>
          </a:p>
          <a:p>
            <a:pPr marL="342900" indent="-342900">
              <a:buFont typeface="+mj-lt"/>
              <a:buAutoNum type="arabicPeriod"/>
            </a:pPr>
            <a:r>
              <a:rPr lang="en-US" dirty="0"/>
              <a:t>Do not use single layer image</a:t>
            </a:r>
          </a:p>
          <a:p>
            <a:pPr marL="679450" lvl="1" indent="-342900"/>
            <a:r>
              <a:rPr lang="en-US" dirty="0"/>
              <a:t>To make an effective layered file system, always create your base image layer for your OS, another layer for the username definitions, another layer for the runtime installation, and another layer for the configuration, and another layer for the app.</a:t>
            </a:r>
          </a:p>
          <a:p>
            <a:pPr marL="679450" lvl="1" indent="-342900"/>
            <a:r>
              <a:rPr lang="en-US" dirty="0"/>
              <a:t>Makes it easier to recreate, manage and distribute the image</a:t>
            </a:r>
          </a:p>
          <a:p>
            <a:pPr marL="342900" indent="-342900">
              <a:buFont typeface="+mj-lt"/>
              <a:buAutoNum type="arabicPeriod"/>
            </a:pPr>
            <a:r>
              <a:rPr lang="en-US" dirty="0"/>
              <a:t>Do not create images from running containers</a:t>
            </a:r>
          </a:p>
          <a:p>
            <a:pPr marL="679450" lvl="1" indent="-342900"/>
            <a:r>
              <a:rPr lang="en-US" dirty="0"/>
              <a:t>E.g. do not use “</a:t>
            </a:r>
            <a:r>
              <a:rPr lang="en-US" dirty="0" err="1">
                <a:latin typeface="Courier New" charset="0"/>
                <a:ea typeface="Courier New" charset="0"/>
                <a:cs typeface="Courier New" charset="0"/>
              </a:rPr>
              <a:t>docker</a:t>
            </a:r>
            <a:r>
              <a:rPr lang="en-US" dirty="0">
                <a:latin typeface="Courier New" charset="0"/>
                <a:ea typeface="Courier New" charset="0"/>
                <a:cs typeface="Courier New" charset="0"/>
              </a:rPr>
              <a:t> commit</a:t>
            </a:r>
            <a:r>
              <a:rPr lang="en-US" dirty="0"/>
              <a:t>” to create an image.  This method is not reproducible</a:t>
            </a:r>
          </a:p>
          <a:p>
            <a:pPr marL="342900" indent="-342900"/>
            <a:endParaRPr lang="en-US" dirty="0"/>
          </a:p>
          <a:p>
            <a:endParaRPr lang="en-US" dirty="0"/>
          </a:p>
        </p:txBody>
      </p:sp>
      <p:sp>
        <p:nvSpPr>
          <p:cNvPr id="4" name="Slide Number Placeholder 3"/>
          <p:cNvSpPr>
            <a:spLocks noGrp="1"/>
          </p:cNvSpPr>
          <p:nvPr>
            <p:ph type="sldNum" sz="quarter" idx="10"/>
          </p:nvPr>
        </p:nvSpPr>
        <p:spPr/>
        <p:txBody>
          <a:bodyPr/>
          <a:lstStyle/>
          <a:p>
            <a:pPr>
              <a:defRPr/>
            </a:pPr>
            <a:fld id="{D57E06E5-24DC-414E-ABB7-9F9CD4BA9AA9}" type="slidenum">
              <a:rPr lang="en-US" smtClean="0"/>
              <a:pPr>
                <a:defRPr/>
              </a:pPr>
              <a:t>3</a:t>
            </a:fld>
            <a:endParaRPr lang="en-US"/>
          </a:p>
        </p:txBody>
      </p:sp>
    </p:spTree>
    <p:extLst>
      <p:ext uri="{BB962C8B-B14F-4D97-AF65-F5344CB8AC3E}">
        <p14:creationId xmlns:p14="http://schemas.microsoft.com/office/powerpoint/2010/main" val="141348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t>
            </a:r>
            <a:r>
              <a:rPr lang="en-US" dirty="0" err="1"/>
              <a:t>Docker</a:t>
            </a:r>
            <a:r>
              <a:rPr lang="en-US" dirty="0"/>
              <a:t> info</a:t>
            </a:r>
          </a:p>
        </p:txBody>
      </p:sp>
      <p:sp>
        <p:nvSpPr>
          <p:cNvPr id="4" name="Slide Number Placeholder 3"/>
          <p:cNvSpPr>
            <a:spLocks noGrp="1"/>
          </p:cNvSpPr>
          <p:nvPr>
            <p:ph type="sldNum" sz="quarter" idx="10"/>
          </p:nvPr>
        </p:nvSpPr>
        <p:spPr/>
        <p:txBody>
          <a:bodyPr/>
          <a:lstStyle/>
          <a:p>
            <a:pPr>
              <a:defRPr/>
            </a:pPr>
            <a:fld id="{D57E06E5-24DC-414E-ABB7-9F9CD4BA9AA9}" type="slidenum">
              <a:rPr lang="en-US" smtClean="0"/>
              <a:pPr>
                <a:defRPr/>
              </a:pPr>
              <a:t>4</a:t>
            </a:fld>
            <a:endParaRPr lang="en-US"/>
          </a:p>
        </p:txBody>
      </p:sp>
      <p:pic>
        <p:nvPicPr>
          <p:cNvPr id="5" name="Picture 4"/>
          <p:cNvPicPr>
            <a:picLocks noChangeAspect="1"/>
          </p:cNvPicPr>
          <p:nvPr/>
        </p:nvPicPr>
        <p:blipFill>
          <a:blip r:embed="rId3"/>
          <a:stretch>
            <a:fillRect/>
          </a:stretch>
        </p:blipFill>
        <p:spPr>
          <a:xfrm>
            <a:off x="2743220" y="2167217"/>
            <a:ext cx="3873500" cy="3378200"/>
          </a:xfrm>
          <a:prstGeom prst="rect">
            <a:avLst/>
          </a:prstGeom>
        </p:spPr>
      </p:pic>
    </p:spTree>
    <p:extLst>
      <p:ext uri="{BB962C8B-B14F-4D97-AF65-F5344CB8AC3E}">
        <p14:creationId xmlns:p14="http://schemas.microsoft.com/office/powerpoint/2010/main" val="1062308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a:t>Terminology - Image</a:t>
            </a:r>
            <a:endParaRPr lang="en-US" dirty="0"/>
          </a:p>
        </p:txBody>
      </p:sp>
      <p:sp>
        <p:nvSpPr>
          <p:cNvPr id="3" name="Content Placeholder 2"/>
          <p:cNvSpPr>
            <a:spLocks noGrp="1"/>
          </p:cNvSpPr>
          <p:nvPr>
            <p:ph idx="1"/>
          </p:nvPr>
        </p:nvSpPr>
        <p:spPr/>
        <p:txBody>
          <a:bodyPr/>
          <a:lstStyle/>
          <a:p>
            <a:r>
              <a:rPr lang="de-CH" sz="2000" b="1" dirty="0"/>
              <a:t>Persisted snapshot that can be run</a:t>
            </a:r>
          </a:p>
          <a:p>
            <a:pPr lvl="1">
              <a:buNone/>
            </a:pPr>
            <a:r>
              <a:rPr lang="de-CH" sz="2000" dirty="0">
                <a:latin typeface="Courier New" pitchFamily="49" charset="0"/>
                <a:cs typeface="Courier New" pitchFamily="49" charset="0"/>
              </a:rPr>
              <a:t>images</a:t>
            </a:r>
            <a:r>
              <a:rPr lang="de-CH" sz="2000" i="1" dirty="0"/>
              <a:t>: </a:t>
            </a:r>
            <a:r>
              <a:rPr lang="de-CH" sz="2000" dirty="0"/>
              <a:t>List all local images</a:t>
            </a:r>
          </a:p>
          <a:p>
            <a:pPr lvl="1">
              <a:buNone/>
            </a:pPr>
            <a:r>
              <a:rPr lang="de-CH" sz="2000" dirty="0">
                <a:latin typeface="Courier New" pitchFamily="49" charset="0"/>
                <a:cs typeface="Courier New" pitchFamily="49" charset="0"/>
              </a:rPr>
              <a:t>run</a:t>
            </a:r>
            <a:r>
              <a:rPr lang="de-CH" sz="2000" dirty="0"/>
              <a:t>: Create a container from an image and execute a command in it</a:t>
            </a:r>
          </a:p>
          <a:p>
            <a:pPr lvl="1">
              <a:buNone/>
            </a:pPr>
            <a:r>
              <a:rPr lang="de-CH" sz="2000" dirty="0">
                <a:latin typeface="Courier New" pitchFamily="49" charset="0"/>
                <a:cs typeface="Courier New" pitchFamily="49" charset="0"/>
              </a:rPr>
              <a:t>tag</a:t>
            </a:r>
            <a:r>
              <a:rPr lang="de-CH" sz="2000" dirty="0"/>
              <a:t>: Tag an image</a:t>
            </a:r>
          </a:p>
          <a:p>
            <a:pPr lvl="1">
              <a:buNone/>
            </a:pPr>
            <a:r>
              <a:rPr lang="de-CH" sz="2000" dirty="0">
                <a:latin typeface="Courier New" pitchFamily="49" charset="0"/>
                <a:cs typeface="Courier New" pitchFamily="49" charset="0"/>
              </a:rPr>
              <a:t>pull</a:t>
            </a:r>
            <a:r>
              <a:rPr lang="de-CH" sz="2000" dirty="0"/>
              <a:t>: Download image from repository</a:t>
            </a:r>
          </a:p>
          <a:p>
            <a:pPr lvl="1">
              <a:buNone/>
            </a:pPr>
            <a:r>
              <a:rPr lang="de-CH" sz="2000" dirty="0">
                <a:latin typeface="Courier New" pitchFamily="49" charset="0"/>
                <a:cs typeface="Courier New" pitchFamily="49" charset="0"/>
              </a:rPr>
              <a:t>rmi</a:t>
            </a:r>
            <a:r>
              <a:rPr lang="de-CH" sz="2000" dirty="0"/>
              <a:t>: Delete a local image</a:t>
            </a:r>
          </a:p>
          <a:p>
            <a:pPr lvl="2"/>
            <a:r>
              <a:rPr lang="de-CH" sz="2000" dirty="0"/>
              <a:t>This will also remove intermediate images if no longer used</a:t>
            </a:r>
          </a:p>
          <a:p>
            <a:endParaRPr lang="en-US" sz="2000" dirty="0"/>
          </a:p>
        </p:txBody>
      </p:sp>
      <p:sp>
        <p:nvSpPr>
          <p:cNvPr id="4" name="Slide Number Placeholder 3"/>
          <p:cNvSpPr>
            <a:spLocks noGrp="1"/>
          </p:cNvSpPr>
          <p:nvPr>
            <p:ph type="sldNum" sz="quarter" idx="12"/>
          </p:nvPr>
        </p:nvSpPr>
        <p:spPr/>
        <p:txBody>
          <a:bodyPr/>
          <a:lstStyle/>
          <a:p>
            <a:pPr marL="102870"/>
            <a:fld id="{81D60167-4931-47E6-BA6A-407CBD079E47}" type="slidenum">
              <a:rPr lang="en-US" smtClean="0">
                <a:latin typeface="Arial"/>
                <a:cs typeface="Arial"/>
              </a:rPr>
              <a:pPr marL="102870"/>
              <a:t>5</a:t>
            </a:fld>
            <a:endParaRPr lang="en-US" dirty="0">
              <a:latin typeface="Arial"/>
              <a:cs typeface="Arial"/>
            </a:endParaRPr>
          </a:p>
        </p:txBody>
      </p:sp>
    </p:spTree>
    <p:extLst>
      <p:ext uri="{BB962C8B-B14F-4D97-AF65-F5344CB8AC3E}">
        <p14:creationId xmlns:p14="http://schemas.microsoft.com/office/powerpoint/2010/main" val="181737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a:t>Terminology - Container</a:t>
            </a:r>
            <a:endParaRPr lang="en-US" dirty="0"/>
          </a:p>
        </p:txBody>
      </p:sp>
      <p:sp>
        <p:nvSpPr>
          <p:cNvPr id="3" name="Content Placeholder 2"/>
          <p:cNvSpPr>
            <a:spLocks noGrp="1"/>
          </p:cNvSpPr>
          <p:nvPr>
            <p:ph idx="1"/>
          </p:nvPr>
        </p:nvSpPr>
        <p:spPr/>
        <p:txBody>
          <a:bodyPr>
            <a:normAutofit/>
          </a:bodyPr>
          <a:lstStyle/>
          <a:p>
            <a:r>
              <a:rPr lang="de-CH" sz="2000" b="1" dirty="0"/>
              <a:t>Runnable instance of an image</a:t>
            </a:r>
          </a:p>
          <a:p>
            <a:pPr lvl="1">
              <a:buNone/>
            </a:pPr>
            <a:r>
              <a:rPr lang="de-CH" sz="2000" dirty="0">
                <a:latin typeface="Courier New" pitchFamily="49" charset="0"/>
                <a:cs typeface="Courier New" pitchFamily="49" charset="0"/>
              </a:rPr>
              <a:t>ps</a:t>
            </a:r>
            <a:r>
              <a:rPr lang="de-CH" sz="2000" i="1" dirty="0"/>
              <a:t>:</a:t>
            </a:r>
            <a:r>
              <a:rPr lang="de-CH" sz="2000" dirty="0"/>
              <a:t> List all running containers</a:t>
            </a:r>
          </a:p>
          <a:p>
            <a:pPr lvl="1">
              <a:buNone/>
            </a:pPr>
            <a:r>
              <a:rPr lang="de-CH" sz="2000" dirty="0">
                <a:latin typeface="Courier New" pitchFamily="49" charset="0"/>
                <a:cs typeface="Courier New" pitchFamily="49" charset="0"/>
              </a:rPr>
              <a:t>ps</a:t>
            </a:r>
            <a:r>
              <a:rPr lang="de-CH" sz="2000" i="1" dirty="0"/>
              <a:t> –a</a:t>
            </a:r>
            <a:r>
              <a:rPr lang="de-CH" sz="2000" dirty="0"/>
              <a:t>: List all containers (incl. stopped)</a:t>
            </a:r>
          </a:p>
          <a:p>
            <a:pPr lvl="1">
              <a:buNone/>
            </a:pPr>
            <a:r>
              <a:rPr lang="de-CH" sz="2000" dirty="0">
                <a:latin typeface="Courier New" pitchFamily="49" charset="0"/>
                <a:cs typeface="Courier New" pitchFamily="49" charset="0"/>
              </a:rPr>
              <a:t>top</a:t>
            </a:r>
            <a:r>
              <a:rPr lang="de-CH" sz="2000" dirty="0"/>
              <a:t>: Display processes of a container</a:t>
            </a:r>
          </a:p>
          <a:p>
            <a:pPr lvl="1">
              <a:buNone/>
            </a:pPr>
            <a:r>
              <a:rPr lang="de-CH" sz="2000" dirty="0">
                <a:latin typeface="Courier New" pitchFamily="49" charset="0"/>
                <a:cs typeface="Courier New" pitchFamily="49" charset="0"/>
              </a:rPr>
              <a:t>start</a:t>
            </a:r>
            <a:r>
              <a:rPr lang="de-CH" sz="2000" dirty="0"/>
              <a:t>: Start a stopped container</a:t>
            </a:r>
          </a:p>
          <a:p>
            <a:pPr lvl="1">
              <a:buNone/>
            </a:pPr>
            <a:r>
              <a:rPr lang="de-CH" sz="2000" dirty="0">
                <a:latin typeface="Courier New" pitchFamily="49" charset="0"/>
                <a:cs typeface="Courier New" pitchFamily="49" charset="0"/>
              </a:rPr>
              <a:t>stop</a:t>
            </a:r>
            <a:r>
              <a:rPr lang="de-CH" sz="2000" dirty="0"/>
              <a:t>: Stop a running container</a:t>
            </a:r>
          </a:p>
          <a:p>
            <a:pPr lvl="1">
              <a:buNone/>
            </a:pPr>
            <a:r>
              <a:rPr lang="de-CH" sz="2000" dirty="0">
                <a:latin typeface="Courier New" pitchFamily="49" charset="0"/>
                <a:cs typeface="Courier New" pitchFamily="49" charset="0"/>
              </a:rPr>
              <a:t>pause</a:t>
            </a:r>
            <a:r>
              <a:rPr lang="de-CH" sz="2000" dirty="0"/>
              <a:t>: Pause all processes within a container</a:t>
            </a:r>
          </a:p>
          <a:p>
            <a:pPr lvl="1">
              <a:buNone/>
            </a:pPr>
            <a:r>
              <a:rPr lang="de-CH" sz="2000" dirty="0">
                <a:latin typeface="Courier New" pitchFamily="49" charset="0"/>
                <a:cs typeface="Courier New" pitchFamily="49" charset="0"/>
              </a:rPr>
              <a:t>rm</a:t>
            </a:r>
            <a:r>
              <a:rPr lang="de-CH" sz="2000" dirty="0"/>
              <a:t>: Delete a container</a:t>
            </a:r>
          </a:p>
          <a:p>
            <a:pPr lvl="1">
              <a:buNone/>
            </a:pPr>
            <a:r>
              <a:rPr lang="de-CH" sz="2000" dirty="0">
                <a:latin typeface="Courier New" pitchFamily="49" charset="0"/>
                <a:cs typeface="Courier New" pitchFamily="49" charset="0"/>
              </a:rPr>
              <a:t>commit</a:t>
            </a:r>
            <a:r>
              <a:rPr lang="de-CH" sz="2000" dirty="0"/>
              <a:t>: Create an image from a container</a:t>
            </a:r>
          </a:p>
          <a:p>
            <a:endParaRPr lang="en-US" dirty="0"/>
          </a:p>
        </p:txBody>
      </p:sp>
      <p:sp>
        <p:nvSpPr>
          <p:cNvPr id="4" name="Slide Number Placeholder 3"/>
          <p:cNvSpPr>
            <a:spLocks noGrp="1"/>
          </p:cNvSpPr>
          <p:nvPr>
            <p:ph type="sldNum" sz="quarter" idx="12"/>
          </p:nvPr>
        </p:nvSpPr>
        <p:spPr/>
        <p:txBody>
          <a:bodyPr/>
          <a:lstStyle/>
          <a:p>
            <a:pPr marL="102870"/>
            <a:fld id="{81D60167-4931-47E6-BA6A-407CBD079E47}" type="slidenum">
              <a:rPr lang="en-US" smtClean="0">
                <a:latin typeface="Arial"/>
                <a:cs typeface="Arial"/>
              </a:rPr>
              <a:pPr marL="102870"/>
              <a:t>6</a:t>
            </a:fld>
            <a:endParaRPr lang="en-US" dirty="0">
              <a:latin typeface="Arial"/>
              <a:cs typeface="Arial"/>
            </a:endParaRPr>
          </a:p>
        </p:txBody>
      </p:sp>
    </p:spTree>
    <p:extLst>
      <p:ext uri="{BB962C8B-B14F-4D97-AF65-F5344CB8AC3E}">
        <p14:creationId xmlns:p14="http://schemas.microsoft.com/office/powerpoint/2010/main" val="88806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Daemon Container</a:t>
            </a:r>
          </a:p>
        </p:txBody>
      </p:sp>
      <p:sp>
        <p:nvSpPr>
          <p:cNvPr id="4" name="Slide Number Placeholder 3"/>
          <p:cNvSpPr>
            <a:spLocks noGrp="1"/>
          </p:cNvSpPr>
          <p:nvPr>
            <p:ph type="sldNum" sz="quarter" idx="12"/>
          </p:nvPr>
        </p:nvSpPr>
        <p:spPr/>
        <p:txBody>
          <a:bodyPr/>
          <a:lstStyle/>
          <a:p>
            <a:pPr marL="102870"/>
            <a:fld id="{81D60167-4931-47E6-BA6A-407CBD079E47}" type="slidenum">
              <a:rPr lang="en-US" smtClean="0">
                <a:latin typeface="Arial"/>
                <a:cs typeface="Arial"/>
              </a:rPr>
              <a:pPr marL="102870"/>
              <a:t>7</a:t>
            </a:fld>
            <a:endParaRPr lang="en-US" dirty="0">
              <a:latin typeface="Arial"/>
              <a:cs typeface="Arial"/>
            </a:endParaRPr>
          </a:p>
        </p:txBody>
      </p:sp>
      <p:sp>
        <p:nvSpPr>
          <p:cNvPr id="5" name="Text Placeholder 3"/>
          <p:cNvSpPr>
            <a:spLocks noGrp="1"/>
          </p:cNvSpPr>
          <p:nvPr>
            <p:ph idx="1"/>
          </p:nvPr>
        </p:nvSpPr>
        <p:spPr/>
        <p:txBody>
          <a:bodyPr>
            <a:normAutofit/>
          </a:bodyPr>
          <a:lstStyle/>
          <a:p>
            <a:r>
              <a:rPr lang="de-CH" sz="2000" dirty="0"/>
              <a:t>Open Terminal in container:</a:t>
            </a:r>
          </a:p>
          <a:p>
            <a:pPr lvl="1"/>
            <a:r>
              <a:rPr lang="de-CH" sz="2000" dirty="0">
                <a:latin typeface="Courier New" panose="02070309020205020404" pitchFamily="49" charset="0"/>
                <a:cs typeface="Courier New" panose="02070309020205020404" pitchFamily="49" charset="0"/>
              </a:rPr>
              <a:t>docker run –it ubuntu /bin/bash</a:t>
            </a:r>
          </a:p>
          <a:p>
            <a:r>
              <a:rPr lang="de-CH" sz="2000" dirty="0"/>
              <a:t>Make any modification</a:t>
            </a:r>
          </a:p>
          <a:p>
            <a:r>
              <a:rPr lang="de-CH" sz="2000" dirty="0"/>
              <a:t>We can create a new image with the modifications:</a:t>
            </a:r>
          </a:p>
          <a:p>
            <a:pPr lvl="1"/>
            <a:r>
              <a:rPr lang="de-CH" sz="2000" dirty="0"/>
              <a:t>Docker commit [containerId] [image]</a:t>
            </a:r>
          </a:p>
          <a:p>
            <a:pPr lvl="2"/>
            <a:r>
              <a:rPr lang="de-CH" sz="2000" dirty="0"/>
              <a:t>Image: e.g. mytest/test1:1.0</a:t>
            </a:r>
          </a:p>
          <a:p>
            <a:r>
              <a:rPr lang="de-CH" sz="2000" dirty="0"/>
              <a:t>Run as deamon: </a:t>
            </a:r>
            <a:r>
              <a:rPr lang="de-CH" sz="2000" dirty="0">
                <a:latin typeface="Courier New" panose="02070309020205020404" pitchFamily="49" charset="0"/>
                <a:cs typeface="Courier New" panose="02070309020205020404" pitchFamily="49" charset="0"/>
              </a:rPr>
              <a:t>docker run –d [image] command</a:t>
            </a:r>
          </a:p>
          <a:p>
            <a:pPr lvl="1"/>
            <a:r>
              <a:rPr lang="de-CH" sz="2000" dirty="0">
                <a:latin typeface="Courier New" panose="02070309020205020404" pitchFamily="49" charset="0"/>
                <a:cs typeface="Courier New" panose="02070309020205020404" pitchFamily="49" charset="0"/>
              </a:rPr>
              <a:t>docker logs [-f] [containerId]</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458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Dockerfile</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Docker</a:t>
            </a:r>
            <a:r>
              <a:rPr lang="en-US" dirty="0"/>
              <a:t> can build images automatically by reading the instructions from a </a:t>
            </a:r>
            <a:r>
              <a:rPr lang="en-US" dirty="0" err="1"/>
              <a:t>Dockerfile</a:t>
            </a:r>
            <a:r>
              <a:rPr lang="en-US" dirty="0"/>
              <a:t>. </a:t>
            </a:r>
          </a:p>
          <a:p>
            <a:pPr lvl="1"/>
            <a:r>
              <a:rPr lang="en-US" dirty="0"/>
              <a:t> </a:t>
            </a:r>
            <a:r>
              <a:rPr lang="en-US" dirty="0" err="1"/>
              <a:t>Dockerfile</a:t>
            </a:r>
            <a:r>
              <a:rPr lang="en-US" dirty="0"/>
              <a:t>: text document that contains all the commands a user could call on the command line to assemble an image.</a:t>
            </a:r>
          </a:p>
          <a:p>
            <a:pPr lvl="1"/>
            <a:r>
              <a:rPr lang="en-US" dirty="0"/>
              <a:t> Using </a:t>
            </a:r>
            <a:r>
              <a:rPr lang="en-US" i="1" dirty="0" err="1"/>
              <a:t>docker</a:t>
            </a:r>
            <a:r>
              <a:rPr lang="en-US" i="1" dirty="0"/>
              <a:t> build </a:t>
            </a:r>
            <a:r>
              <a:rPr lang="en-US" dirty="0"/>
              <a:t>a user can create an automated build that executes several command-line instructions in succession.</a:t>
            </a:r>
          </a:p>
          <a:p>
            <a:pPr lvl="1"/>
            <a:r>
              <a:rPr lang="en-US" dirty="0"/>
              <a:t>Command: </a:t>
            </a:r>
            <a:r>
              <a:rPr lang="en-US" dirty="0">
                <a:latin typeface="Courier New" pitchFamily="49" charset="0"/>
                <a:cs typeface="Courier New" pitchFamily="49" charset="0"/>
              </a:rPr>
              <a:t>$ </a:t>
            </a:r>
            <a:r>
              <a:rPr lang="en-US" dirty="0" err="1">
                <a:latin typeface="Courier New" pitchFamily="49" charset="0"/>
                <a:cs typeface="Courier New" pitchFamily="49" charset="0"/>
              </a:rPr>
              <a:t>docker</a:t>
            </a:r>
            <a:r>
              <a:rPr lang="en-US" dirty="0">
                <a:latin typeface="Courier New" pitchFamily="49" charset="0"/>
                <a:cs typeface="Courier New" pitchFamily="49" charset="0"/>
              </a:rPr>
              <a:t> build -f /path/to/a/</a:t>
            </a:r>
            <a:r>
              <a:rPr lang="en-US" dirty="0" err="1">
                <a:latin typeface="Courier New" pitchFamily="49" charset="0"/>
                <a:cs typeface="Courier New" pitchFamily="49" charset="0"/>
              </a:rPr>
              <a:t>Dockerfile</a:t>
            </a:r>
            <a:r>
              <a:rPr lang="en-US" dirty="0">
                <a:latin typeface="Courier New" pitchFamily="49" charset="0"/>
                <a:cs typeface="Courier New" pitchFamily="49" charset="0"/>
              </a:rPr>
              <a:t> . </a:t>
            </a:r>
          </a:p>
          <a:p>
            <a:r>
              <a:rPr lang="de-CH" dirty="0"/>
              <a:t>Can be versioned in a version control system like Git or SVN, along with all dependencies</a:t>
            </a:r>
          </a:p>
          <a:p>
            <a:r>
              <a:rPr lang="de-CH" dirty="0"/>
              <a:t>Docker Hub can automatically build images based on dockerfiles on Github</a:t>
            </a:r>
            <a:endParaRPr lang="en-US" dirty="0"/>
          </a:p>
          <a:p>
            <a:endParaRPr lang="en-US" dirty="0"/>
          </a:p>
        </p:txBody>
      </p:sp>
      <p:sp>
        <p:nvSpPr>
          <p:cNvPr id="4" name="Slide Number Placeholder 3"/>
          <p:cNvSpPr>
            <a:spLocks noGrp="1"/>
          </p:cNvSpPr>
          <p:nvPr>
            <p:ph type="sldNum" sz="quarter" idx="12"/>
          </p:nvPr>
        </p:nvSpPr>
        <p:spPr/>
        <p:txBody>
          <a:bodyPr/>
          <a:lstStyle/>
          <a:p>
            <a:pPr marL="102870"/>
            <a:fld id="{81D60167-4931-47E6-BA6A-407CBD079E47}" type="slidenum">
              <a:rPr lang="en-US" smtClean="0">
                <a:latin typeface="Arial"/>
                <a:cs typeface="Arial"/>
              </a:rPr>
              <a:pPr marL="102870"/>
              <a:t>8</a:t>
            </a:fld>
            <a:endParaRPr lang="en-US" dirty="0">
              <a:latin typeface="Arial"/>
              <a:cs typeface="Arial"/>
            </a:endParaRPr>
          </a:p>
        </p:txBody>
      </p:sp>
    </p:spTree>
    <p:extLst>
      <p:ext uri="{BB962C8B-B14F-4D97-AF65-F5344CB8AC3E}">
        <p14:creationId xmlns:p14="http://schemas.microsoft.com/office/powerpoint/2010/main" val="776694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Hub</a:t>
            </a:r>
          </a:p>
        </p:txBody>
      </p:sp>
      <p:sp>
        <p:nvSpPr>
          <p:cNvPr id="3" name="Content Placeholder 2"/>
          <p:cNvSpPr>
            <a:spLocks noGrp="1"/>
          </p:cNvSpPr>
          <p:nvPr>
            <p:ph idx="1"/>
          </p:nvPr>
        </p:nvSpPr>
        <p:spPr/>
        <p:txBody>
          <a:bodyPr/>
          <a:lstStyle/>
          <a:p>
            <a:r>
              <a:rPr lang="de-CH" sz="2000" dirty="0"/>
              <a:t>Public repository of Docker images</a:t>
            </a:r>
          </a:p>
          <a:p>
            <a:pPr lvl="1"/>
            <a:r>
              <a:rPr lang="en-US" sz="2000" dirty="0">
                <a:hlinkClick r:id="rId3"/>
              </a:rPr>
              <a:t>https://hub.docker.com/</a:t>
            </a:r>
            <a:endParaRPr lang="en-US" sz="2000" dirty="0"/>
          </a:p>
          <a:p>
            <a:pPr lvl="1"/>
            <a:r>
              <a:rPr lang="de-CH" sz="2000" dirty="0"/>
              <a:t>docker search [term]</a:t>
            </a:r>
          </a:p>
          <a:p>
            <a:r>
              <a:rPr lang="de-CH" sz="2000" dirty="0"/>
              <a:t>Automated: Has been automatically built from Dockerfile</a:t>
            </a:r>
          </a:p>
          <a:p>
            <a:pPr lvl="1"/>
            <a:r>
              <a:rPr lang="de-CH" sz="2000" dirty="0"/>
              <a:t>Source for build is available on GitHub</a:t>
            </a:r>
            <a:endParaRPr lang="en-US" sz="2000" dirty="0"/>
          </a:p>
          <a:p>
            <a:endParaRPr lang="en-US" dirty="0"/>
          </a:p>
        </p:txBody>
      </p:sp>
      <p:sp>
        <p:nvSpPr>
          <p:cNvPr id="4" name="Slide Number Placeholder 3"/>
          <p:cNvSpPr>
            <a:spLocks noGrp="1"/>
          </p:cNvSpPr>
          <p:nvPr>
            <p:ph type="sldNum" sz="quarter" idx="12"/>
          </p:nvPr>
        </p:nvSpPr>
        <p:spPr/>
        <p:txBody>
          <a:bodyPr/>
          <a:lstStyle/>
          <a:p>
            <a:pPr marL="102870"/>
            <a:fld id="{81D60167-4931-47E6-BA6A-407CBD079E47}" type="slidenum">
              <a:rPr lang="en-US" smtClean="0">
                <a:latin typeface="Arial"/>
                <a:cs typeface="Arial"/>
              </a:rPr>
              <a:pPr marL="102870"/>
              <a:t>9</a:t>
            </a:fld>
            <a:endParaRPr lang="en-US" dirty="0">
              <a:latin typeface="Arial"/>
              <a:cs typeface="Arial"/>
            </a:endParaRPr>
          </a:p>
        </p:txBody>
      </p:sp>
    </p:spTree>
    <p:extLst>
      <p:ext uri="{BB962C8B-B14F-4D97-AF65-F5344CB8AC3E}">
        <p14:creationId xmlns:p14="http://schemas.microsoft.com/office/powerpoint/2010/main" val="15021660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769</Words>
  <Application>Microsoft Macintosh PowerPoint</Application>
  <PresentationFormat>On-screen Show (4:3)</PresentationFormat>
  <Paragraphs>93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ECE 530 Cloud Computing</vt:lpstr>
      <vt:lpstr>Containers Pros</vt:lpstr>
      <vt:lpstr>Things to avoid in Docker containers</vt:lpstr>
      <vt:lpstr>Background Docker info</vt:lpstr>
      <vt:lpstr>Terminology - Image</vt:lpstr>
      <vt:lpstr>Terminology - Container</vt:lpstr>
      <vt:lpstr>Daemon Container</vt:lpstr>
      <vt:lpstr>Dockerfile</vt:lpstr>
      <vt:lpstr>Docker Hub</vt:lpstr>
      <vt:lpstr>References and 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530 Cloud Computing</dc:title>
  <dc:creator>Ioannis Papapanagiotou</dc:creator>
  <cp:lastModifiedBy>Ioannis Papapanagiotou</cp:lastModifiedBy>
  <cp:revision>2</cp:revision>
  <dcterms:created xsi:type="dcterms:W3CDTF">2020-04-05T15:03:49Z</dcterms:created>
  <dcterms:modified xsi:type="dcterms:W3CDTF">2020-04-05T15:25:47Z</dcterms:modified>
</cp:coreProperties>
</file>