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2" r:id="rId1"/>
  </p:sldMasterIdLst>
  <p:notesMasterIdLst>
    <p:notesMasterId r:id="rId51"/>
  </p:notesMasterIdLst>
  <p:handoutMasterIdLst>
    <p:handoutMasterId r:id="rId52"/>
  </p:handoutMasterIdLst>
  <p:sldIdLst>
    <p:sldId id="535" r:id="rId2"/>
    <p:sldId id="567" r:id="rId3"/>
    <p:sldId id="570" r:id="rId4"/>
    <p:sldId id="571" r:id="rId5"/>
    <p:sldId id="613" r:id="rId6"/>
    <p:sldId id="574" r:id="rId7"/>
    <p:sldId id="614" r:id="rId8"/>
    <p:sldId id="651" r:id="rId9"/>
    <p:sldId id="615" r:id="rId10"/>
    <p:sldId id="616" r:id="rId11"/>
    <p:sldId id="617" r:id="rId12"/>
    <p:sldId id="618" r:id="rId13"/>
    <p:sldId id="619" r:id="rId14"/>
    <p:sldId id="653" r:id="rId15"/>
    <p:sldId id="620" r:id="rId16"/>
    <p:sldId id="621" r:id="rId17"/>
    <p:sldId id="622" r:id="rId18"/>
    <p:sldId id="584" r:id="rId19"/>
    <p:sldId id="652" r:id="rId20"/>
    <p:sldId id="623" r:id="rId21"/>
    <p:sldId id="624" r:id="rId22"/>
    <p:sldId id="655" r:id="rId23"/>
    <p:sldId id="656" r:id="rId24"/>
    <p:sldId id="626" r:id="rId25"/>
    <p:sldId id="627" r:id="rId26"/>
    <p:sldId id="628" r:id="rId27"/>
    <p:sldId id="629" r:id="rId28"/>
    <p:sldId id="654" r:id="rId29"/>
    <p:sldId id="630" r:id="rId30"/>
    <p:sldId id="631" r:id="rId31"/>
    <p:sldId id="632" r:id="rId32"/>
    <p:sldId id="633" r:id="rId33"/>
    <p:sldId id="634" r:id="rId34"/>
    <p:sldId id="635" r:id="rId35"/>
    <p:sldId id="636" r:id="rId36"/>
    <p:sldId id="637" r:id="rId37"/>
    <p:sldId id="638" r:id="rId38"/>
    <p:sldId id="639" r:id="rId39"/>
    <p:sldId id="640" r:id="rId40"/>
    <p:sldId id="641" r:id="rId41"/>
    <p:sldId id="642" r:id="rId42"/>
    <p:sldId id="643" r:id="rId43"/>
    <p:sldId id="644" r:id="rId44"/>
    <p:sldId id="645" r:id="rId45"/>
    <p:sldId id="646" r:id="rId46"/>
    <p:sldId id="647" r:id="rId47"/>
    <p:sldId id="648" r:id="rId48"/>
    <p:sldId id="649" r:id="rId49"/>
    <p:sldId id="650" r:id="rId50"/>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D"/>
    <a:srgbClr val="FFFFCC"/>
    <a:srgbClr val="F0E1FF"/>
    <a:srgbClr val="E8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60"/>
  </p:normalViewPr>
  <p:slideViewPr>
    <p:cSldViewPr>
      <p:cViewPr varScale="1">
        <p:scale>
          <a:sx n="128" d="100"/>
          <a:sy n="128" d="100"/>
        </p:scale>
        <p:origin x="17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202" y="-77"/>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2.wmf"/><Relationship Id="rId1" Type="http://schemas.openxmlformats.org/officeDocument/2006/relationships/image" Target="../media/image63.w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5" Type="http://schemas.openxmlformats.org/officeDocument/2006/relationships/image" Target="../media/image97.wmf"/><Relationship Id="rId4" Type="http://schemas.openxmlformats.org/officeDocument/2006/relationships/image" Target="../media/image9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3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29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2318" tIns="46159" rIns="92318" bIns="46159" numCol="1" anchor="t" anchorCtr="0" compatLnSpc="1">
            <a:prstTxWarp prst="textNoShape">
              <a:avLst/>
            </a:prstTxWarp>
          </a:bodyPr>
          <a:lstStyle>
            <a:lvl1pPr defTabSz="923925" eaLnBrk="1" hangingPunct="1">
              <a:defRPr sz="1200">
                <a:latin typeface="Times New Roman" charset="0"/>
                <a:ea typeface="ＭＳ Ｐゴシック" charset="0"/>
                <a:cs typeface="+mn-cs"/>
              </a:defRPr>
            </a:lvl1pPr>
          </a:lstStyle>
          <a:p>
            <a:pPr>
              <a:defRPr/>
            </a:pPr>
            <a:endParaRPr lang="en-US" dirty="0"/>
          </a:p>
        </p:txBody>
      </p:sp>
      <p:sp>
        <p:nvSpPr>
          <p:cNvPr id="4099" name="Rectangle 3"/>
          <p:cNvSpPr>
            <a:spLocks noGrp="1" noChangeArrowheads="1"/>
          </p:cNvSpPr>
          <p:nvPr>
            <p:ph type="dt" sz="quarter" idx="1"/>
          </p:nvPr>
        </p:nvSpPr>
        <p:spPr bwMode="auto">
          <a:xfrm>
            <a:off x="3898900" y="0"/>
            <a:ext cx="29829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2318" tIns="46159" rIns="92318" bIns="46159" numCol="1" anchor="t" anchorCtr="0" compatLnSpc="1">
            <a:prstTxWarp prst="textNoShape">
              <a:avLst/>
            </a:prstTxWarp>
          </a:bodyPr>
          <a:lstStyle>
            <a:lvl1pPr algn="r" defTabSz="923925" eaLnBrk="1" hangingPunct="1">
              <a:defRPr sz="1200">
                <a:latin typeface="Times New Roman" charset="0"/>
                <a:ea typeface="ＭＳ Ｐゴシック" charset="0"/>
                <a:cs typeface="+mn-cs"/>
              </a:defRPr>
            </a:lvl1pPr>
          </a:lstStyle>
          <a:p>
            <a:pPr>
              <a:defRPr/>
            </a:pPr>
            <a:endParaRPr lang="en-US" dirty="0"/>
          </a:p>
        </p:txBody>
      </p:sp>
      <p:sp>
        <p:nvSpPr>
          <p:cNvPr id="4100" name="Rectangle 4"/>
          <p:cNvSpPr>
            <a:spLocks noGrp="1" noChangeArrowheads="1"/>
          </p:cNvSpPr>
          <p:nvPr>
            <p:ph type="ftr" sz="quarter" idx="2"/>
          </p:nvPr>
        </p:nvSpPr>
        <p:spPr bwMode="auto">
          <a:xfrm>
            <a:off x="0" y="8832850"/>
            <a:ext cx="29829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2318" tIns="46159" rIns="92318" bIns="46159" numCol="1" anchor="b" anchorCtr="0" compatLnSpc="1">
            <a:prstTxWarp prst="textNoShape">
              <a:avLst/>
            </a:prstTxWarp>
          </a:bodyPr>
          <a:lstStyle>
            <a:lvl1pPr defTabSz="923925" eaLnBrk="1" hangingPunct="1">
              <a:defRPr sz="1200">
                <a:latin typeface="Times New Roman" charset="0"/>
                <a:ea typeface="ＭＳ Ｐゴシック" charset="0"/>
                <a:cs typeface="+mn-cs"/>
              </a:defRPr>
            </a:lvl1pPr>
          </a:lstStyle>
          <a:p>
            <a:pPr>
              <a:defRPr/>
            </a:pPr>
            <a:endParaRPr lang="en-US" dirty="0"/>
          </a:p>
        </p:txBody>
      </p:sp>
      <p:sp>
        <p:nvSpPr>
          <p:cNvPr id="4101" name="Rectangle 5"/>
          <p:cNvSpPr>
            <a:spLocks noGrp="1" noChangeArrowheads="1"/>
          </p:cNvSpPr>
          <p:nvPr>
            <p:ph type="sldNum" sz="quarter" idx="3"/>
          </p:nvPr>
        </p:nvSpPr>
        <p:spPr bwMode="auto">
          <a:xfrm>
            <a:off x="3898900" y="8832850"/>
            <a:ext cx="29829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2318" tIns="46159" rIns="92318" bIns="46159" numCol="1" anchor="b" anchorCtr="0" compatLnSpc="1">
            <a:prstTxWarp prst="textNoShape">
              <a:avLst/>
            </a:prstTxWarp>
          </a:bodyPr>
          <a:lstStyle>
            <a:lvl1pPr algn="r" defTabSz="923925" eaLnBrk="1" hangingPunct="1">
              <a:defRPr sz="1200">
                <a:latin typeface="Times New Roman" pitchFamily="18" charset="0"/>
              </a:defRPr>
            </a:lvl1pPr>
          </a:lstStyle>
          <a:p>
            <a:pPr>
              <a:defRPr/>
            </a:pPr>
            <a:fld id="{99EF7C57-0432-4F09-BEC9-7936518AD2A9}" type="slidenum">
              <a:rPr lang="en-US" altLang="en-US"/>
              <a:pPr>
                <a:defRPr/>
              </a:pPr>
              <a:t>‹#›</a:t>
            </a:fld>
            <a:endParaRPr lang="en-US" altLang="en-US" dirty="0"/>
          </a:p>
        </p:txBody>
      </p:sp>
    </p:spTree>
    <p:extLst>
      <p:ext uri="{BB962C8B-B14F-4D97-AF65-F5344CB8AC3E}">
        <p14:creationId xmlns:p14="http://schemas.microsoft.com/office/powerpoint/2010/main" val="3842204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9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ＭＳ Ｐゴシック" charset="0"/>
                <a:cs typeface="+mn-cs"/>
              </a:defRPr>
            </a:lvl1pPr>
          </a:lstStyle>
          <a:p>
            <a:pPr>
              <a:defRPr/>
            </a:pPr>
            <a:endParaRPr lang="en-US" dirty="0"/>
          </a:p>
        </p:txBody>
      </p:sp>
      <p:sp>
        <p:nvSpPr>
          <p:cNvPr id="8195" name="Rectangle 3"/>
          <p:cNvSpPr>
            <a:spLocks noGrp="1" noChangeArrowheads="1"/>
          </p:cNvSpPr>
          <p:nvPr>
            <p:ph type="dt" idx="1"/>
          </p:nvPr>
        </p:nvSpPr>
        <p:spPr bwMode="auto">
          <a:xfrm>
            <a:off x="3930650" y="0"/>
            <a:ext cx="2949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ＭＳ Ｐゴシック" charset="0"/>
                <a:cs typeface="+mn-cs"/>
              </a:defRPr>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1136650" y="692150"/>
            <a:ext cx="4608513" cy="3457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08050" y="4379913"/>
            <a:ext cx="5064125" cy="42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836025"/>
            <a:ext cx="2949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ＭＳ Ｐゴシック" charset="0"/>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930650" y="8836025"/>
            <a:ext cx="2949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955FE8F4-C0F1-4DD4-95EA-68ACEB8DAB37}" type="slidenum">
              <a:rPr lang="en-US" altLang="en-US"/>
              <a:pPr>
                <a:defRPr/>
              </a:pPr>
              <a:t>‹#›</a:t>
            </a:fld>
            <a:endParaRPr lang="en-US" altLang="en-US" dirty="0"/>
          </a:p>
        </p:txBody>
      </p:sp>
    </p:spTree>
    <p:extLst>
      <p:ext uri="{BB962C8B-B14F-4D97-AF65-F5344CB8AC3E}">
        <p14:creationId xmlns:p14="http://schemas.microsoft.com/office/powerpoint/2010/main" val="7876111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354763"/>
            <a:ext cx="9144000" cy="460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5" name="Rectangle 4"/>
          <p:cNvSpPr/>
          <p:nvPr/>
        </p:nvSpPr>
        <p:spPr>
          <a:xfrm>
            <a:off x="0" y="6308725"/>
            <a:ext cx="9144000" cy="4603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 name="Title 1"/>
          <p:cNvSpPr>
            <a:spLocks noGrp="1"/>
          </p:cNvSpPr>
          <p:nvPr>
            <p:ph type="ctrTitle"/>
          </p:nvPr>
        </p:nvSpPr>
        <p:spPr>
          <a:xfrm>
            <a:off x="685800" y="2130425"/>
            <a:ext cx="7772400" cy="1470025"/>
          </a:xfrm>
        </p:spPr>
        <p:txBody>
          <a:bodyPr/>
          <a:lstStyle>
            <a:lvl1pPr>
              <a:defRPr>
                <a:solidFill>
                  <a:sysClr val="windowText" lastClr="000000"/>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Footer Placeholder 4"/>
          <p:cNvSpPr>
            <a:spLocks noGrp="1"/>
          </p:cNvSpPr>
          <p:nvPr>
            <p:ph type="ftr" sz="quarter" idx="10"/>
          </p:nvPr>
        </p:nvSpPr>
        <p:spPr>
          <a:xfrm>
            <a:off x="2971800" y="6416675"/>
            <a:ext cx="3200400" cy="365125"/>
          </a:xfrm>
        </p:spPr>
        <p:txBody>
          <a:bodyPr/>
          <a:lstStyle>
            <a:lvl1pPr>
              <a:defRPr>
                <a:solidFill>
                  <a:schemeClr val="bg1">
                    <a:lumMod val="50000"/>
                  </a:schemeClr>
                </a:solidFill>
              </a:defRPr>
            </a:lvl1pPr>
          </a:lstStyle>
          <a:p>
            <a:pPr>
              <a:defRPr/>
            </a:pPr>
            <a:endParaRPr lang="en-US" dirty="0"/>
          </a:p>
        </p:txBody>
      </p:sp>
      <p:sp>
        <p:nvSpPr>
          <p:cNvPr id="7" name="Slide Number Placeholder 5"/>
          <p:cNvSpPr>
            <a:spLocks noGrp="1"/>
          </p:cNvSpPr>
          <p:nvPr>
            <p:ph type="sldNum" sz="quarter" idx="11"/>
          </p:nvPr>
        </p:nvSpPr>
        <p:spPr>
          <a:xfrm>
            <a:off x="6553200" y="6416675"/>
            <a:ext cx="2133600" cy="365125"/>
          </a:xfrm>
        </p:spPr>
        <p:txBody>
          <a:bodyPr/>
          <a:lstStyle>
            <a:lvl1pPr>
              <a:defRPr>
                <a:solidFill>
                  <a:srgbClr val="7F7F7F"/>
                </a:solidFill>
              </a:defRPr>
            </a:lvl1pPr>
          </a:lstStyle>
          <a:p>
            <a:pPr>
              <a:defRPr/>
            </a:pPr>
            <a:fld id="{75A7BF64-D2B3-4655-8287-1C92207EA6BD}" type="slidenum">
              <a:rPr lang="en-US" altLang="en-US"/>
              <a:pPr>
                <a:defRPr/>
              </a:pPr>
              <a:t>‹#›</a:t>
            </a:fld>
            <a:endParaRPr lang="en-US" altLang="en-US" dirty="0"/>
          </a:p>
        </p:txBody>
      </p:sp>
    </p:spTree>
    <p:extLst>
      <p:ext uri="{BB962C8B-B14F-4D97-AF65-F5344CB8AC3E}">
        <p14:creationId xmlns:p14="http://schemas.microsoft.com/office/powerpoint/2010/main" val="72577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981B5B9-0AA6-48B7-AC55-43C5E4A9C43C}" type="slidenum">
              <a:rPr lang="en-US" altLang="en-US"/>
              <a:pPr>
                <a:defRPr/>
              </a:pPr>
              <a:t>‹#›</a:t>
            </a:fld>
            <a:endParaRPr lang="en-US" altLang="en-US" dirty="0"/>
          </a:p>
        </p:txBody>
      </p:sp>
    </p:spTree>
    <p:extLst>
      <p:ext uri="{BB962C8B-B14F-4D97-AF65-F5344CB8AC3E}">
        <p14:creationId xmlns:p14="http://schemas.microsoft.com/office/powerpoint/2010/main" val="2847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5D0B6D9-BD0B-4941-9049-99953DB2B6D1}" type="slidenum">
              <a:rPr lang="en-US" altLang="en-US"/>
              <a:pPr>
                <a:defRPr/>
              </a:pPr>
              <a:t>‹#›</a:t>
            </a:fld>
            <a:endParaRPr lang="en-US" altLang="en-US" dirty="0"/>
          </a:p>
        </p:txBody>
      </p:sp>
    </p:spTree>
    <p:extLst>
      <p:ext uri="{BB962C8B-B14F-4D97-AF65-F5344CB8AC3E}">
        <p14:creationId xmlns:p14="http://schemas.microsoft.com/office/powerpoint/2010/main" val="329111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799036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5922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83348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354763"/>
            <a:ext cx="9144000" cy="460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5" name="Rectangle 4"/>
          <p:cNvSpPr/>
          <p:nvPr/>
        </p:nvSpPr>
        <p:spPr>
          <a:xfrm>
            <a:off x="0" y="685800"/>
            <a:ext cx="9144000" cy="460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6" name="Rectangle 5"/>
          <p:cNvSpPr/>
          <p:nvPr/>
        </p:nvSpPr>
        <p:spPr>
          <a:xfrm>
            <a:off x="0" y="6308725"/>
            <a:ext cx="9144000" cy="4603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7" name="Rectangle 6"/>
          <p:cNvSpPr/>
          <p:nvPr/>
        </p:nvSpPr>
        <p:spPr>
          <a:xfrm>
            <a:off x="0" y="639763"/>
            <a:ext cx="9144000" cy="4603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8" name="Footer Placeholder 4"/>
          <p:cNvSpPr txBox="1">
            <a:spLocks/>
          </p:cNvSpPr>
          <p:nvPr/>
        </p:nvSpPr>
        <p:spPr>
          <a:xfrm>
            <a:off x="2971800" y="6416675"/>
            <a:ext cx="3200400" cy="3651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prstClr val="white">
                    <a:lumMod val="50000"/>
                  </a:prstClr>
                </a:solidFill>
              </a:rPr>
              <a:t>ECE 322L, Spring 2020, Lecture 23</a:t>
            </a:r>
          </a:p>
        </p:txBody>
      </p:sp>
      <p:sp>
        <p:nvSpPr>
          <p:cNvPr id="2" name="Title 1"/>
          <p:cNvSpPr>
            <a:spLocks noGrp="1"/>
          </p:cNvSpPr>
          <p:nvPr>
            <p:ph type="title"/>
          </p:nvPr>
        </p:nvSpPr>
        <p:spPr>
          <a:xfrm>
            <a:off x="0" y="0"/>
            <a:ext cx="9144000" cy="640081"/>
          </a:xfrm>
        </p:spPr>
        <p:txBody>
          <a:bodyPr/>
          <a:lstStyle>
            <a:lvl1pPr>
              <a:defRPr>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152400" y="990600"/>
            <a:ext cx="8839200" cy="5181600"/>
          </a:xfrm>
        </p:spPr>
        <p:txBody>
          <a:bodyPr/>
          <a:lstStyle>
            <a:lvl1pPr>
              <a:defRPr>
                <a:solidFill>
                  <a:sysClr val="windowText" lastClr="000000"/>
                </a:solidFill>
              </a:defRPr>
            </a:lvl1pPr>
            <a:lvl2pPr>
              <a:defRPr sz="2400">
                <a:solidFill>
                  <a:sysClr val="windowText" lastClr="000000"/>
                </a:solidFill>
              </a:defRPr>
            </a:lvl2pPr>
            <a:lvl3pPr>
              <a:defRPr sz="2000">
                <a:solidFill>
                  <a:sysClr val="windowText" lastClr="000000"/>
                </a:solidFill>
              </a:defRPr>
            </a:lvl3pPr>
            <a:lvl4pPr>
              <a:defRPr sz="1600">
                <a:solidFill>
                  <a:sysClr val="windowText" lastClr="000000"/>
                </a:solidFill>
              </a:defRPr>
            </a:lvl4pPr>
            <a:lvl5pPr>
              <a:defRPr sz="1600">
                <a:solidFill>
                  <a:sysClr val="windowText" lastClr="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p:cNvSpPr>
            <a:spLocks noGrp="1"/>
          </p:cNvSpPr>
          <p:nvPr>
            <p:ph type="sldNum" sz="quarter" idx="10"/>
          </p:nvPr>
        </p:nvSpPr>
        <p:spPr>
          <a:xfrm>
            <a:off x="6553200" y="6416675"/>
            <a:ext cx="2133600" cy="365125"/>
          </a:xfrm>
        </p:spPr>
        <p:txBody>
          <a:bodyPr/>
          <a:lstStyle>
            <a:lvl1pPr>
              <a:defRPr>
                <a:solidFill>
                  <a:srgbClr val="7F7F7F"/>
                </a:solidFill>
              </a:defRPr>
            </a:lvl1pPr>
          </a:lstStyle>
          <a:p>
            <a:pPr>
              <a:defRPr/>
            </a:pPr>
            <a:fld id="{677A0477-6640-49A4-B276-94B61A26FB85}" type="slidenum">
              <a:rPr lang="en-US" altLang="en-US"/>
              <a:pPr>
                <a:defRPr/>
              </a:pPr>
              <a:t>‹#›</a:t>
            </a:fld>
            <a:endParaRPr lang="en-US" altLang="en-US" dirty="0"/>
          </a:p>
        </p:txBody>
      </p:sp>
      <p:sp>
        <p:nvSpPr>
          <p:cNvPr id="10" name="Date Placeholder 3"/>
          <p:cNvSpPr>
            <a:spLocks noGrp="1"/>
          </p:cNvSpPr>
          <p:nvPr>
            <p:ph type="dt" sz="half" idx="11"/>
          </p:nvPr>
        </p:nvSpPr>
        <p:spPr/>
        <p:txBody>
          <a:bodyPr/>
          <a:lstStyle>
            <a:lvl1pPr>
              <a:defRPr/>
            </a:lvl1pPr>
          </a:lstStyle>
          <a:p>
            <a:pPr>
              <a:defRPr/>
            </a:pPr>
            <a:r>
              <a:rPr lang="en-US"/>
              <a:t>4/21/2020</a:t>
            </a:r>
            <a:endParaRPr lang="en-US" dirty="0"/>
          </a:p>
        </p:txBody>
      </p:sp>
    </p:spTree>
    <p:extLst>
      <p:ext uri="{BB962C8B-B14F-4D97-AF65-F5344CB8AC3E}">
        <p14:creationId xmlns:p14="http://schemas.microsoft.com/office/powerpoint/2010/main" val="6378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2434FC-4F8E-461D-83A5-FC7E4B041B40}" type="slidenum">
              <a:rPr lang="en-US" altLang="en-US"/>
              <a:pPr>
                <a:defRPr/>
              </a:pPr>
              <a:t>‹#›</a:t>
            </a:fld>
            <a:endParaRPr lang="en-US" altLang="en-US" dirty="0"/>
          </a:p>
        </p:txBody>
      </p:sp>
    </p:spTree>
    <p:extLst>
      <p:ext uri="{BB962C8B-B14F-4D97-AF65-F5344CB8AC3E}">
        <p14:creationId xmlns:p14="http://schemas.microsoft.com/office/powerpoint/2010/main" val="138898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02E8F2-FF0E-4F98-A0E6-055929966A26}" type="slidenum">
              <a:rPr lang="en-US" altLang="en-US"/>
              <a:pPr>
                <a:defRPr/>
              </a:pPr>
              <a:t>‹#›</a:t>
            </a:fld>
            <a:endParaRPr lang="en-US" altLang="en-US" dirty="0"/>
          </a:p>
        </p:txBody>
      </p:sp>
    </p:spTree>
    <p:extLst>
      <p:ext uri="{BB962C8B-B14F-4D97-AF65-F5344CB8AC3E}">
        <p14:creationId xmlns:p14="http://schemas.microsoft.com/office/powerpoint/2010/main" val="32732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235A0F6-7C54-46B8-B90D-5A82828E0E72}" type="slidenum">
              <a:rPr lang="en-US" altLang="en-US"/>
              <a:pPr>
                <a:defRPr/>
              </a:pPr>
              <a:t>‹#›</a:t>
            </a:fld>
            <a:endParaRPr lang="en-US" altLang="en-US" dirty="0"/>
          </a:p>
        </p:txBody>
      </p:sp>
    </p:spTree>
    <p:extLst>
      <p:ext uri="{BB962C8B-B14F-4D97-AF65-F5344CB8AC3E}">
        <p14:creationId xmlns:p14="http://schemas.microsoft.com/office/powerpoint/2010/main" val="267715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97B8AA0-C564-4961-9B42-3A8EF2E0C459}" type="slidenum">
              <a:rPr lang="en-US" altLang="en-US"/>
              <a:pPr>
                <a:defRPr/>
              </a:pPr>
              <a:t>‹#›</a:t>
            </a:fld>
            <a:endParaRPr lang="en-US" altLang="en-US" dirty="0"/>
          </a:p>
        </p:txBody>
      </p:sp>
    </p:spTree>
    <p:extLst>
      <p:ext uri="{BB962C8B-B14F-4D97-AF65-F5344CB8AC3E}">
        <p14:creationId xmlns:p14="http://schemas.microsoft.com/office/powerpoint/2010/main" val="30944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D3F708D-0477-4B32-A2E4-6DD235A477F7}" type="slidenum">
              <a:rPr lang="en-US" altLang="en-US"/>
              <a:pPr>
                <a:defRPr/>
              </a:pPr>
              <a:t>‹#›</a:t>
            </a:fld>
            <a:endParaRPr lang="en-US" altLang="en-US" dirty="0"/>
          </a:p>
        </p:txBody>
      </p:sp>
    </p:spTree>
    <p:extLst>
      <p:ext uri="{BB962C8B-B14F-4D97-AF65-F5344CB8AC3E}">
        <p14:creationId xmlns:p14="http://schemas.microsoft.com/office/powerpoint/2010/main" val="291794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9FD337-B931-4746-8157-3C5629FEA0F3}" type="slidenum">
              <a:rPr lang="en-US" altLang="en-US"/>
              <a:pPr>
                <a:defRPr/>
              </a:pPr>
              <a:t>‹#›</a:t>
            </a:fld>
            <a:endParaRPr lang="en-US" altLang="en-US" dirty="0"/>
          </a:p>
        </p:txBody>
      </p:sp>
    </p:spTree>
    <p:extLst>
      <p:ext uri="{BB962C8B-B14F-4D97-AF65-F5344CB8AC3E}">
        <p14:creationId xmlns:p14="http://schemas.microsoft.com/office/powerpoint/2010/main" val="246523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6E67B15-6DAB-46D9-A3C6-178613E29A81}" type="slidenum">
              <a:rPr lang="en-US" altLang="en-US"/>
              <a:pPr>
                <a:defRPr/>
              </a:pPr>
              <a:t>‹#›</a:t>
            </a:fld>
            <a:endParaRPr lang="en-US" altLang="en-US" dirty="0"/>
          </a:p>
        </p:txBody>
      </p:sp>
    </p:spTree>
    <p:extLst>
      <p:ext uri="{BB962C8B-B14F-4D97-AF65-F5344CB8AC3E}">
        <p14:creationId xmlns:p14="http://schemas.microsoft.com/office/powerpoint/2010/main" val="64787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cs typeface="+mn-cs"/>
              </a:defRPr>
            </a:lvl1pPr>
          </a:lstStyle>
          <a:p>
            <a:pPr>
              <a:defRPr/>
            </a:pPr>
            <a:r>
              <a:rPr lang="en-US"/>
              <a:t>4/21/2020</a:t>
            </a:r>
            <a:endParaRPr lang="en-US" dirty="0"/>
          </a:p>
        </p:txBody>
      </p:sp>
      <p:sp>
        <p:nvSpPr>
          <p:cNvPr id="5" name="Footer Placeholder 4"/>
          <p:cNvSpPr>
            <a:spLocks noGrp="1"/>
          </p:cNvSpPr>
          <p:nvPr>
            <p:ph type="ftr" sz="quarter" idx="3"/>
          </p:nvPr>
        </p:nvSpPr>
        <p:spPr>
          <a:xfrm>
            <a:off x="2971800" y="6356350"/>
            <a:ext cx="32004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C1C09662-0ED6-44C4-82E5-AC1E77C5CE8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480" r:id="rId1"/>
    <p:sldLayoutId id="2147484481"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 id="2147484482" r:id="rId12"/>
    <p:sldLayoutId id="2147484483" r:id="rId13"/>
    <p:sldLayoutId id="2147484484" r:id="rId14"/>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7.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0.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6.wmf"/><Relationship Id="rId3" Type="http://schemas.openxmlformats.org/officeDocument/2006/relationships/image" Target="../media/image25.png"/><Relationship Id="rId7" Type="http://schemas.openxmlformats.org/officeDocument/2006/relationships/image" Target="../media/image33.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34.wmf"/><Relationship Id="rId1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5.png"/><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40.wmf"/></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42.w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44.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50.wmf"/><Relationship Id="rId3" Type="http://schemas.openxmlformats.org/officeDocument/2006/relationships/image" Target="../media/image43.emf"/><Relationship Id="rId7" Type="http://schemas.openxmlformats.org/officeDocument/2006/relationships/image" Target="../media/image47.wmf"/><Relationship Id="rId12"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oleObject" Target="../embeddings/oleObject24.bin"/><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48.wmf"/><Relationship Id="rId14"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56.wmf"/><Relationship Id="rId3" Type="http://schemas.openxmlformats.org/officeDocument/2006/relationships/image" Target="../media/image43.emf"/><Relationship Id="rId7" Type="http://schemas.openxmlformats.org/officeDocument/2006/relationships/image" Target="../media/image53.wmf"/><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54.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43.emf"/><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56.wmf"/><Relationship Id="rId4" Type="http://schemas.openxmlformats.org/officeDocument/2006/relationships/oleObject" Target="../embeddings/oleObject30.bin"/><Relationship Id="rId9" Type="http://schemas.openxmlformats.org/officeDocument/2006/relationships/image" Target="../media/image58.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43.emf"/><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4.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61.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43.emf"/><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8.bin"/><Relationship Id="rId11" Type="http://schemas.openxmlformats.org/officeDocument/2006/relationships/image" Target="../media/image65.wmf"/><Relationship Id="rId5" Type="http://schemas.openxmlformats.org/officeDocument/2006/relationships/image" Target="../media/image63.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64.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70.wmf"/><Relationship Id="rId3" Type="http://schemas.openxmlformats.org/officeDocument/2006/relationships/image" Target="../media/image43.emf"/><Relationship Id="rId7" Type="http://schemas.openxmlformats.org/officeDocument/2006/relationships/image" Target="../media/image67.wmf"/><Relationship Id="rId12"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2.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6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75.wmf"/><Relationship Id="rId3" Type="http://schemas.openxmlformats.org/officeDocument/2006/relationships/image" Target="../media/image43.emf"/><Relationship Id="rId7" Type="http://schemas.openxmlformats.org/officeDocument/2006/relationships/image" Target="../media/image72.wmf"/><Relationship Id="rId12"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11" Type="http://schemas.openxmlformats.org/officeDocument/2006/relationships/image" Target="../media/image74.wmf"/><Relationship Id="rId5" Type="http://schemas.openxmlformats.org/officeDocument/2006/relationships/image" Target="../media/image71.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73.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80.wmf"/><Relationship Id="rId3" Type="http://schemas.openxmlformats.org/officeDocument/2006/relationships/image" Target="../media/image43.emf"/><Relationship Id="rId7" Type="http://schemas.openxmlformats.org/officeDocument/2006/relationships/image" Target="../media/image77.wmf"/><Relationship Id="rId12"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2.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78.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85.wmf"/><Relationship Id="rId3" Type="http://schemas.openxmlformats.org/officeDocument/2006/relationships/image" Target="../media/image43.emf"/><Relationship Id="rId7" Type="http://schemas.openxmlformats.org/officeDocument/2006/relationships/image" Target="../media/image82.wmf"/><Relationship Id="rId12"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7.bin"/><Relationship Id="rId11" Type="http://schemas.openxmlformats.org/officeDocument/2006/relationships/image" Target="../media/image84.wmf"/><Relationship Id="rId5" Type="http://schemas.openxmlformats.org/officeDocument/2006/relationships/image" Target="../media/image81.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83.wmf"/></Relationships>
</file>

<file path=ppt/slides/_rels/slide4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2.bin"/><Relationship Id="rId5" Type="http://schemas.openxmlformats.org/officeDocument/2006/relationships/image" Target="../media/image87.wmf"/><Relationship Id="rId4" Type="http://schemas.openxmlformats.org/officeDocument/2006/relationships/oleObject" Target="../embeddings/oleObject61.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86.png"/><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4.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91.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97.wmf"/><Relationship Id="rId3" Type="http://schemas.openxmlformats.org/officeDocument/2006/relationships/image" Target="../media/image86.png"/><Relationship Id="rId7" Type="http://schemas.openxmlformats.org/officeDocument/2006/relationships/image" Target="../media/image94.wmf"/><Relationship Id="rId12"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8.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95.wmf"/></Relationships>
</file>

<file path=ppt/slides/_rels/slide47.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9.wmf"/><Relationship Id="rId11" Type="http://schemas.openxmlformats.org/officeDocument/2006/relationships/image" Target="../media/image86.png"/><Relationship Id="rId5" Type="http://schemas.openxmlformats.org/officeDocument/2006/relationships/oleObject" Target="../embeddings/oleObject73.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75.bin"/></Relationships>
</file>

<file path=ppt/slides/_rels/slide48.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3.wmf"/><Relationship Id="rId5" Type="http://schemas.openxmlformats.org/officeDocument/2006/relationships/oleObject" Target="../embeddings/oleObject77.bin"/><Relationship Id="rId4" Type="http://schemas.openxmlformats.org/officeDocument/2006/relationships/image" Target="../media/image102.wmf"/><Relationship Id="rId9" Type="http://schemas.openxmlformats.org/officeDocument/2006/relationships/image" Target="../media/image86.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06.wmf"/><Relationship Id="rId5" Type="http://schemas.openxmlformats.org/officeDocument/2006/relationships/oleObject" Target="../embeddings/oleObject80.bin"/><Relationship Id="rId4" Type="http://schemas.openxmlformats.org/officeDocument/2006/relationships/image" Target="../media/image105.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pPr eaLnBrk="1" hangingPunct="1"/>
            <a:r>
              <a:rPr lang="en-US" altLang="en-US" dirty="0">
                <a:solidFill>
                  <a:srgbClr val="000000"/>
                </a:solidFill>
              </a:rPr>
              <a:t>ECE 322L</a:t>
            </a:r>
            <a:br>
              <a:rPr lang="en-US" altLang="en-US" dirty="0">
                <a:solidFill>
                  <a:srgbClr val="000000"/>
                </a:solidFill>
              </a:rPr>
            </a:br>
            <a:r>
              <a:rPr lang="en-US" altLang="en-US" dirty="0">
                <a:solidFill>
                  <a:srgbClr val="000000"/>
                </a:solidFill>
              </a:rPr>
              <a:t>Electronics 2</a:t>
            </a:r>
          </a:p>
        </p:txBody>
      </p:sp>
      <p:sp>
        <p:nvSpPr>
          <p:cNvPr id="7171" name="Subtitle 2"/>
          <p:cNvSpPr>
            <a:spLocks noGrp="1"/>
          </p:cNvSpPr>
          <p:nvPr>
            <p:ph type="subTitle" idx="1"/>
          </p:nvPr>
        </p:nvSpPr>
        <p:spPr>
          <a:xfrm>
            <a:off x="571500" y="3886200"/>
            <a:ext cx="8001000" cy="1752600"/>
          </a:xfrm>
        </p:spPr>
        <p:txBody>
          <a:bodyPr/>
          <a:lstStyle/>
          <a:p>
            <a:pPr eaLnBrk="1" hangingPunct="1"/>
            <a:r>
              <a:rPr lang="en-US" altLang="en-US" dirty="0">
                <a:solidFill>
                  <a:srgbClr val="000000"/>
                </a:solidFill>
              </a:rPr>
              <a:t>04/21/20 - Lecture 23</a:t>
            </a:r>
          </a:p>
          <a:p>
            <a:pPr eaLnBrk="1" hangingPunct="1"/>
            <a:r>
              <a:rPr lang="en-US" altLang="en-US" dirty="0">
                <a:solidFill>
                  <a:srgbClr val="000000"/>
                </a:solidFill>
              </a:rPr>
              <a:t>Class AB amplifiers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Circuit analysis &amp; VTC</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10</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15" y="4960084"/>
            <a:ext cx="9028685" cy="1364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839678" y="914400"/>
            <a:ext cx="5032606" cy="3867931"/>
            <a:chOff x="2590800" y="1108551"/>
            <a:chExt cx="4090086" cy="3208982"/>
          </a:xfrm>
        </p:grpSpPr>
        <p:pic>
          <p:nvPicPr>
            <p:cNvPr id="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7447" b="31127"/>
            <a:stretch/>
          </p:blipFill>
          <p:spPr bwMode="auto">
            <a:xfrm>
              <a:off x="2590800" y="1108551"/>
              <a:ext cx="4090086" cy="3208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4876800" y="1184751"/>
              <a:ext cx="152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99106" y="1601893"/>
              <a:ext cx="1484446" cy="1071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17"/>
          <p:cNvSpPr/>
          <p:nvPr/>
        </p:nvSpPr>
        <p:spPr>
          <a:xfrm>
            <a:off x="1849637" y="2025570"/>
            <a:ext cx="3614831" cy="1794865"/>
          </a:xfrm>
          <a:custGeom>
            <a:avLst/>
            <a:gdLst>
              <a:gd name="connsiteX0" fmla="*/ 60186 w 3614831"/>
              <a:gd name="connsiteY0" fmla="*/ 1678329 h 1794865"/>
              <a:gd name="connsiteX1" fmla="*/ 37036 w 3614831"/>
              <a:gd name="connsiteY1" fmla="*/ 1493134 h 1794865"/>
              <a:gd name="connsiteX2" fmla="*/ 25462 w 3614831"/>
              <a:gd name="connsiteY2" fmla="*/ 1458410 h 1794865"/>
              <a:gd name="connsiteX3" fmla="*/ 13887 w 3614831"/>
              <a:gd name="connsiteY3" fmla="*/ 1412111 h 1794865"/>
              <a:gd name="connsiteX4" fmla="*/ 13887 w 3614831"/>
              <a:gd name="connsiteY4" fmla="*/ 949124 h 1794865"/>
              <a:gd name="connsiteX5" fmla="*/ 60186 w 3614831"/>
              <a:gd name="connsiteY5" fmla="*/ 879676 h 1794865"/>
              <a:gd name="connsiteX6" fmla="*/ 152783 w 3614831"/>
              <a:gd name="connsiteY6" fmla="*/ 810227 h 1794865"/>
              <a:gd name="connsiteX7" fmla="*/ 187507 w 3614831"/>
              <a:gd name="connsiteY7" fmla="*/ 798653 h 1794865"/>
              <a:gd name="connsiteX8" fmla="*/ 210657 w 3614831"/>
              <a:gd name="connsiteY8" fmla="*/ 775503 h 1794865"/>
              <a:gd name="connsiteX9" fmla="*/ 557897 w 3614831"/>
              <a:gd name="connsiteY9" fmla="*/ 798653 h 1794865"/>
              <a:gd name="connsiteX10" fmla="*/ 824115 w 3614831"/>
              <a:gd name="connsiteY10" fmla="*/ 729205 h 1794865"/>
              <a:gd name="connsiteX11" fmla="*/ 847264 w 3614831"/>
              <a:gd name="connsiteY11" fmla="*/ 706055 h 1794865"/>
              <a:gd name="connsiteX12" fmla="*/ 858839 w 3614831"/>
              <a:gd name="connsiteY12" fmla="*/ 335665 h 1794865"/>
              <a:gd name="connsiteX13" fmla="*/ 916712 w 3614831"/>
              <a:gd name="connsiteY13" fmla="*/ 231493 h 1794865"/>
              <a:gd name="connsiteX14" fmla="*/ 963011 w 3614831"/>
              <a:gd name="connsiteY14" fmla="*/ 162045 h 1794865"/>
              <a:gd name="connsiteX15" fmla="*/ 1020885 w 3614831"/>
              <a:gd name="connsiteY15" fmla="*/ 104172 h 1794865"/>
              <a:gd name="connsiteX16" fmla="*/ 1044034 w 3614831"/>
              <a:gd name="connsiteY16" fmla="*/ 69448 h 1794865"/>
              <a:gd name="connsiteX17" fmla="*/ 1148206 w 3614831"/>
              <a:gd name="connsiteY17" fmla="*/ 23149 h 1794865"/>
              <a:gd name="connsiteX18" fmla="*/ 1182930 w 3614831"/>
              <a:gd name="connsiteY18" fmla="*/ 0 h 1794865"/>
              <a:gd name="connsiteX19" fmla="*/ 1368125 w 3614831"/>
              <a:gd name="connsiteY19" fmla="*/ 11574 h 1794865"/>
              <a:gd name="connsiteX20" fmla="*/ 1460722 w 3614831"/>
              <a:gd name="connsiteY20" fmla="*/ 46298 h 1794865"/>
              <a:gd name="connsiteX21" fmla="*/ 1495447 w 3614831"/>
              <a:gd name="connsiteY21" fmla="*/ 57873 h 1794865"/>
              <a:gd name="connsiteX22" fmla="*/ 1588044 w 3614831"/>
              <a:gd name="connsiteY22" fmla="*/ 104172 h 1794865"/>
              <a:gd name="connsiteX23" fmla="*/ 1622768 w 3614831"/>
              <a:gd name="connsiteY23" fmla="*/ 127321 h 1794865"/>
              <a:gd name="connsiteX24" fmla="*/ 1669067 w 3614831"/>
              <a:gd name="connsiteY24" fmla="*/ 150471 h 1794865"/>
              <a:gd name="connsiteX25" fmla="*/ 1703791 w 3614831"/>
              <a:gd name="connsiteY25" fmla="*/ 173620 h 1794865"/>
              <a:gd name="connsiteX26" fmla="*/ 1738515 w 3614831"/>
              <a:gd name="connsiteY26" fmla="*/ 185195 h 1794865"/>
              <a:gd name="connsiteX27" fmla="*/ 1807963 w 3614831"/>
              <a:gd name="connsiteY27" fmla="*/ 231493 h 1794865"/>
              <a:gd name="connsiteX28" fmla="*/ 1842687 w 3614831"/>
              <a:gd name="connsiteY28" fmla="*/ 243068 h 1794865"/>
              <a:gd name="connsiteX29" fmla="*/ 1912135 w 3614831"/>
              <a:gd name="connsiteY29" fmla="*/ 300941 h 1794865"/>
              <a:gd name="connsiteX30" fmla="*/ 1981583 w 3614831"/>
              <a:gd name="connsiteY30" fmla="*/ 335665 h 1794865"/>
              <a:gd name="connsiteX31" fmla="*/ 2039457 w 3614831"/>
              <a:gd name="connsiteY31" fmla="*/ 393539 h 1794865"/>
              <a:gd name="connsiteX32" fmla="*/ 2074181 w 3614831"/>
              <a:gd name="connsiteY32" fmla="*/ 451412 h 1794865"/>
              <a:gd name="connsiteX33" fmla="*/ 2085755 w 3614831"/>
              <a:gd name="connsiteY33" fmla="*/ 486136 h 1794865"/>
              <a:gd name="connsiteX34" fmla="*/ 2108905 w 3614831"/>
              <a:gd name="connsiteY34" fmla="*/ 544010 h 1794865"/>
              <a:gd name="connsiteX35" fmla="*/ 2155204 w 3614831"/>
              <a:gd name="connsiteY35" fmla="*/ 636607 h 1794865"/>
              <a:gd name="connsiteX36" fmla="*/ 2166778 w 3614831"/>
              <a:gd name="connsiteY36" fmla="*/ 682906 h 1794865"/>
              <a:gd name="connsiteX37" fmla="*/ 2213077 w 3614831"/>
              <a:gd name="connsiteY37" fmla="*/ 752354 h 1794865"/>
              <a:gd name="connsiteX38" fmla="*/ 2224652 w 3614831"/>
              <a:gd name="connsiteY38" fmla="*/ 787078 h 1794865"/>
              <a:gd name="connsiteX39" fmla="*/ 2282525 w 3614831"/>
              <a:gd name="connsiteY39" fmla="*/ 844952 h 1794865"/>
              <a:gd name="connsiteX40" fmla="*/ 2363548 w 3614831"/>
              <a:gd name="connsiteY40" fmla="*/ 937549 h 1794865"/>
              <a:gd name="connsiteX41" fmla="*/ 2409847 w 3614831"/>
              <a:gd name="connsiteY41" fmla="*/ 960698 h 1794865"/>
              <a:gd name="connsiteX42" fmla="*/ 2502444 w 3614831"/>
              <a:gd name="connsiteY42" fmla="*/ 983848 h 1794865"/>
              <a:gd name="connsiteX43" fmla="*/ 2583467 w 3614831"/>
              <a:gd name="connsiteY43" fmla="*/ 1018572 h 1794865"/>
              <a:gd name="connsiteX44" fmla="*/ 2733938 w 3614831"/>
              <a:gd name="connsiteY44" fmla="*/ 1053296 h 1794865"/>
              <a:gd name="connsiteX45" fmla="*/ 3196925 w 3614831"/>
              <a:gd name="connsiteY45" fmla="*/ 1053296 h 1794865"/>
              <a:gd name="connsiteX46" fmla="*/ 3266373 w 3614831"/>
              <a:gd name="connsiteY46" fmla="*/ 1076445 h 1794865"/>
              <a:gd name="connsiteX47" fmla="*/ 3324247 w 3614831"/>
              <a:gd name="connsiteY47" fmla="*/ 1088020 h 1794865"/>
              <a:gd name="connsiteX48" fmla="*/ 3358971 w 3614831"/>
              <a:gd name="connsiteY48" fmla="*/ 1111169 h 1794865"/>
              <a:gd name="connsiteX49" fmla="*/ 3405269 w 3614831"/>
              <a:gd name="connsiteY49" fmla="*/ 1122744 h 1794865"/>
              <a:gd name="connsiteX50" fmla="*/ 3474717 w 3614831"/>
              <a:gd name="connsiteY50" fmla="*/ 1203767 h 1794865"/>
              <a:gd name="connsiteX51" fmla="*/ 3521016 w 3614831"/>
              <a:gd name="connsiteY51" fmla="*/ 1261640 h 1794865"/>
              <a:gd name="connsiteX52" fmla="*/ 3555740 w 3614831"/>
              <a:gd name="connsiteY52" fmla="*/ 1365812 h 1794865"/>
              <a:gd name="connsiteX53" fmla="*/ 3578890 w 3614831"/>
              <a:gd name="connsiteY53" fmla="*/ 1435260 h 1794865"/>
              <a:gd name="connsiteX54" fmla="*/ 3567315 w 3614831"/>
              <a:gd name="connsiteY54" fmla="*/ 1736202 h 1794865"/>
              <a:gd name="connsiteX55" fmla="*/ 3578890 w 3614831"/>
              <a:gd name="connsiteY55" fmla="*/ 1747777 h 1794865"/>
              <a:gd name="connsiteX56" fmla="*/ 3590464 w 3614831"/>
              <a:gd name="connsiteY56" fmla="*/ 1713053 h 1794865"/>
              <a:gd name="connsiteX57" fmla="*/ 3578890 w 3614831"/>
              <a:gd name="connsiteY57" fmla="*/ 1701478 h 1794865"/>
              <a:gd name="connsiteX58" fmla="*/ 3521016 w 3614831"/>
              <a:gd name="connsiteY58" fmla="*/ 1770926 h 1794865"/>
              <a:gd name="connsiteX59" fmla="*/ 3486292 w 3614831"/>
              <a:gd name="connsiteY59" fmla="*/ 1701478 h 1794865"/>
              <a:gd name="connsiteX60" fmla="*/ 3451568 w 3614831"/>
              <a:gd name="connsiteY60" fmla="*/ 1689903 h 179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614831" h="1794865">
                <a:moveTo>
                  <a:pt x="60186" y="1678329"/>
                </a:moveTo>
                <a:cubicBezTo>
                  <a:pt x="56173" y="1642214"/>
                  <a:pt x="45294" y="1534427"/>
                  <a:pt x="37036" y="1493134"/>
                </a:cubicBezTo>
                <a:cubicBezTo>
                  <a:pt x="34643" y="1481170"/>
                  <a:pt x="28814" y="1470141"/>
                  <a:pt x="25462" y="1458410"/>
                </a:cubicBezTo>
                <a:cubicBezTo>
                  <a:pt x="21092" y="1443114"/>
                  <a:pt x="17745" y="1427544"/>
                  <a:pt x="13887" y="1412111"/>
                </a:cubicBezTo>
                <a:cubicBezTo>
                  <a:pt x="4257" y="1258039"/>
                  <a:pt x="-11840" y="1103485"/>
                  <a:pt x="13887" y="949124"/>
                </a:cubicBezTo>
                <a:cubicBezTo>
                  <a:pt x="18461" y="921680"/>
                  <a:pt x="40513" y="899350"/>
                  <a:pt x="60186" y="879676"/>
                </a:cubicBezTo>
                <a:cubicBezTo>
                  <a:pt x="87607" y="852253"/>
                  <a:pt x="113518" y="823315"/>
                  <a:pt x="152783" y="810227"/>
                </a:cubicBezTo>
                <a:lnTo>
                  <a:pt x="187507" y="798653"/>
                </a:lnTo>
                <a:cubicBezTo>
                  <a:pt x="195224" y="790936"/>
                  <a:pt x="199752" y="775922"/>
                  <a:pt x="210657" y="775503"/>
                </a:cubicBezTo>
                <a:cubicBezTo>
                  <a:pt x="394225" y="768442"/>
                  <a:pt x="426830" y="776808"/>
                  <a:pt x="557897" y="798653"/>
                </a:cubicBezTo>
                <a:cubicBezTo>
                  <a:pt x="974342" y="779723"/>
                  <a:pt x="762963" y="871893"/>
                  <a:pt x="824115" y="729205"/>
                </a:cubicBezTo>
                <a:cubicBezTo>
                  <a:pt x="828414" y="719175"/>
                  <a:pt x="839548" y="713772"/>
                  <a:pt x="847264" y="706055"/>
                </a:cubicBezTo>
                <a:cubicBezTo>
                  <a:pt x="851122" y="582592"/>
                  <a:pt x="851792" y="458987"/>
                  <a:pt x="858839" y="335665"/>
                </a:cubicBezTo>
                <a:cubicBezTo>
                  <a:pt x="861246" y="293539"/>
                  <a:pt x="904615" y="267783"/>
                  <a:pt x="916712" y="231493"/>
                </a:cubicBezTo>
                <a:cubicBezTo>
                  <a:pt x="937054" y="170469"/>
                  <a:pt x="914843" y="219848"/>
                  <a:pt x="963011" y="162045"/>
                </a:cubicBezTo>
                <a:cubicBezTo>
                  <a:pt x="1011238" y="104172"/>
                  <a:pt x="957223" y="146611"/>
                  <a:pt x="1020885" y="104172"/>
                </a:cubicBezTo>
                <a:cubicBezTo>
                  <a:pt x="1028601" y="92597"/>
                  <a:pt x="1034198" y="79285"/>
                  <a:pt x="1044034" y="69448"/>
                </a:cubicBezTo>
                <a:cubicBezTo>
                  <a:pt x="1091150" y="22331"/>
                  <a:pt x="1079438" y="68994"/>
                  <a:pt x="1148206" y="23149"/>
                </a:cubicBezTo>
                <a:lnTo>
                  <a:pt x="1182930" y="0"/>
                </a:lnTo>
                <a:cubicBezTo>
                  <a:pt x="1244662" y="3858"/>
                  <a:pt x="1306580" y="5420"/>
                  <a:pt x="1368125" y="11574"/>
                </a:cubicBezTo>
                <a:cubicBezTo>
                  <a:pt x="1414515" y="16213"/>
                  <a:pt x="1418252" y="28097"/>
                  <a:pt x="1460722" y="46298"/>
                </a:cubicBezTo>
                <a:cubicBezTo>
                  <a:pt x="1471937" y="51104"/>
                  <a:pt x="1483872" y="54015"/>
                  <a:pt x="1495447" y="57873"/>
                </a:cubicBezTo>
                <a:cubicBezTo>
                  <a:pt x="1561304" y="123730"/>
                  <a:pt x="1493422" y="68689"/>
                  <a:pt x="1588044" y="104172"/>
                </a:cubicBezTo>
                <a:cubicBezTo>
                  <a:pt x="1601069" y="109056"/>
                  <a:pt x="1610690" y="120419"/>
                  <a:pt x="1622768" y="127321"/>
                </a:cubicBezTo>
                <a:cubicBezTo>
                  <a:pt x="1637749" y="135882"/>
                  <a:pt x="1654086" y="141910"/>
                  <a:pt x="1669067" y="150471"/>
                </a:cubicBezTo>
                <a:cubicBezTo>
                  <a:pt x="1681145" y="157373"/>
                  <a:pt x="1691349" y="167399"/>
                  <a:pt x="1703791" y="173620"/>
                </a:cubicBezTo>
                <a:cubicBezTo>
                  <a:pt x="1714704" y="179076"/>
                  <a:pt x="1727850" y="179270"/>
                  <a:pt x="1738515" y="185195"/>
                </a:cubicBezTo>
                <a:cubicBezTo>
                  <a:pt x="1762836" y="198706"/>
                  <a:pt x="1781569" y="222695"/>
                  <a:pt x="1807963" y="231493"/>
                </a:cubicBezTo>
                <a:cubicBezTo>
                  <a:pt x="1819538" y="235351"/>
                  <a:pt x="1831774" y="237612"/>
                  <a:pt x="1842687" y="243068"/>
                </a:cubicBezTo>
                <a:cubicBezTo>
                  <a:pt x="1918426" y="280937"/>
                  <a:pt x="1835339" y="249743"/>
                  <a:pt x="1912135" y="300941"/>
                </a:cubicBezTo>
                <a:cubicBezTo>
                  <a:pt x="1997370" y="357765"/>
                  <a:pt x="1894163" y="259173"/>
                  <a:pt x="1981583" y="335665"/>
                </a:cubicBezTo>
                <a:cubicBezTo>
                  <a:pt x="2002115" y="353630"/>
                  <a:pt x="2039457" y="393539"/>
                  <a:pt x="2039457" y="393539"/>
                </a:cubicBezTo>
                <a:cubicBezTo>
                  <a:pt x="2072244" y="491906"/>
                  <a:pt x="2026516" y="371971"/>
                  <a:pt x="2074181" y="451412"/>
                </a:cubicBezTo>
                <a:cubicBezTo>
                  <a:pt x="2080458" y="461874"/>
                  <a:pt x="2081471" y="474712"/>
                  <a:pt x="2085755" y="486136"/>
                </a:cubicBezTo>
                <a:cubicBezTo>
                  <a:pt x="2093050" y="505591"/>
                  <a:pt x="2101804" y="524483"/>
                  <a:pt x="2108905" y="544010"/>
                </a:cubicBezTo>
                <a:cubicBezTo>
                  <a:pt x="2139306" y="627611"/>
                  <a:pt x="2113099" y="594504"/>
                  <a:pt x="2155204" y="636607"/>
                </a:cubicBezTo>
                <a:cubicBezTo>
                  <a:pt x="2159062" y="652040"/>
                  <a:pt x="2159664" y="668678"/>
                  <a:pt x="2166778" y="682906"/>
                </a:cubicBezTo>
                <a:cubicBezTo>
                  <a:pt x="2179220" y="707791"/>
                  <a:pt x="2204279" y="725960"/>
                  <a:pt x="2213077" y="752354"/>
                </a:cubicBezTo>
                <a:cubicBezTo>
                  <a:pt x="2216935" y="763929"/>
                  <a:pt x="2217332" y="777317"/>
                  <a:pt x="2224652" y="787078"/>
                </a:cubicBezTo>
                <a:cubicBezTo>
                  <a:pt x="2241021" y="808904"/>
                  <a:pt x="2267392" y="822252"/>
                  <a:pt x="2282525" y="844952"/>
                </a:cubicBezTo>
                <a:cubicBezTo>
                  <a:pt x="2303545" y="876483"/>
                  <a:pt x="2329691" y="920621"/>
                  <a:pt x="2363548" y="937549"/>
                </a:cubicBezTo>
                <a:cubicBezTo>
                  <a:pt x="2378981" y="945265"/>
                  <a:pt x="2393478" y="955242"/>
                  <a:pt x="2409847" y="960698"/>
                </a:cubicBezTo>
                <a:cubicBezTo>
                  <a:pt x="2440030" y="970759"/>
                  <a:pt x="2473987" y="969620"/>
                  <a:pt x="2502444" y="983848"/>
                </a:cubicBezTo>
                <a:cubicBezTo>
                  <a:pt x="2532126" y="998689"/>
                  <a:pt x="2551841" y="1011274"/>
                  <a:pt x="2583467" y="1018572"/>
                </a:cubicBezTo>
                <a:cubicBezTo>
                  <a:pt x="2749491" y="1056885"/>
                  <a:pt x="2650006" y="1025318"/>
                  <a:pt x="2733938" y="1053296"/>
                </a:cubicBezTo>
                <a:cubicBezTo>
                  <a:pt x="2931387" y="1040132"/>
                  <a:pt x="2970248" y="1031359"/>
                  <a:pt x="3196925" y="1053296"/>
                </a:cubicBezTo>
                <a:cubicBezTo>
                  <a:pt x="3221213" y="1055646"/>
                  <a:pt x="3242445" y="1071659"/>
                  <a:pt x="3266373" y="1076445"/>
                </a:cubicBezTo>
                <a:lnTo>
                  <a:pt x="3324247" y="1088020"/>
                </a:lnTo>
                <a:cubicBezTo>
                  <a:pt x="3335822" y="1095736"/>
                  <a:pt x="3346185" y="1105689"/>
                  <a:pt x="3358971" y="1111169"/>
                </a:cubicBezTo>
                <a:cubicBezTo>
                  <a:pt x="3373592" y="1117435"/>
                  <a:pt x="3391779" y="1114313"/>
                  <a:pt x="3405269" y="1122744"/>
                </a:cubicBezTo>
                <a:cubicBezTo>
                  <a:pt x="3449853" y="1150609"/>
                  <a:pt x="3446824" y="1168902"/>
                  <a:pt x="3474717" y="1203767"/>
                </a:cubicBezTo>
                <a:cubicBezTo>
                  <a:pt x="3503429" y="1239657"/>
                  <a:pt x="3497263" y="1214134"/>
                  <a:pt x="3521016" y="1261640"/>
                </a:cubicBezTo>
                <a:cubicBezTo>
                  <a:pt x="3550031" y="1319670"/>
                  <a:pt x="3539160" y="1310546"/>
                  <a:pt x="3555740" y="1365812"/>
                </a:cubicBezTo>
                <a:cubicBezTo>
                  <a:pt x="3562752" y="1389184"/>
                  <a:pt x="3578890" y="1435260"/>
                  <a:pt x="3578890" y="1435260"/>
                </a:cubicBezTo>
                <a:cubicBezTo>
                  <a:pt x="3575032" y="1535574"/>
                  <a:pt x="3574222" y="1636052"/>
                  <a:pt x="3567315" y="1736202"/>
                </a:cubicBezTo>
                <a:cubicBezTo>
                  <a:pt x="3565089" y="1768479"/>
                  <a:pt x="3535664" y="1791001"/>
                  <a:pt x="3578890" y="1747777"/>
                </a:cubicBezTo>
                <a:cubicBezTo>
                  <a:pt x="3582748" y="1736202"/>
                  <a:pt x="3584187" y="1723515"/>
                  <a:pt x="3590464" y="1713053"/>
                </a:cubicBezTo>
                <a:cubicBezTo>
                  <a:pt x="3606352" y="1686572"/>
                  <a:pt x="3641731" y="1680530"/>
                  <a:pt x="3578890" y="1701478"/>
                </a:cubicBezTo>
                <a:cubicBezTo>
                  <a:pt x="3552366" y="1807572"/>
                  <a:pt x="3582212" y="1811725"/>
                  <a:pt x="3521016" y="1770926"/>
                </a:cubicBezTo>
                <a:cubicBezTo>
                  <a:pt x="3513391" y="1748052"/>
                  <a:pt x="3506689" y="1717796"/>
                  <a:pt x="3486292" y="1701478"/>
                </a:cubicBezTo>
                <a:cubicBezTo>
                  <a:pt x="3476765" y="1693856"/>
                  <a:pt x="3451568" y="1689903"/>
                  <a:pt x="3451568" y="1689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a:extLst>
              <a:ext uri="{FF2B5EF4-FFF2-40B4-BE49-F238E27FC236}">
                <a16:creationId xmlns:a16="http://schemas.microsoft.com/office/drawing/2014/main" id="{433A2149-7338-4D31-8C8C-3C22003EEA71}"/>
              </a:ext>
            </a:extLst>
          </p:cNvPr>
          <p:cNvSpPr txBox="1">
            <a:spLocks noChangeArrowheads="1"/>
          </p:cNvSpPr>
          <p:nvPr/>
        </p:nvSpPr>
        <p:spPr>
          <a:xfrm>
            <a:off x="-3086099" y="465022"/>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AC analysis</a:t>
            </a:r>
          </a:p>
        </p:txBody>
      </p:sp>
      <p:sp>
        <p:nvSpPr>
          <p:cNvPr id="13" name="Rectangle 12">
            <a:extLst>
              <a:ext uri="{FF2B5EF4-FFF2-40B4-BE49-F238E27FC236}">
                <a16:creationId xmlns:a16="http://schemas.microsoft.com/office/drawing/2014/main" id="{A0D836DB-790A-4095-8CE4-2B0CE95F2ED7}"/>
              </a:ext>
            </a:extLst>
          </p:cNvPr>
          <p:cNvSpPr/>
          <p:nvPr/>
        </p:nvSpPr>
        <p:spPr>
          <a:xfrm>
            <a:off x="4742121" y="1354310"/>
            <a:ext cx="233075" cy="1291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7345DC-D45E-45AE-AF83-5E778876E713}"/>
              </a:ext>
            </a:extLst>
          </p:cNvPr>
          <p:cNvSpPr/>
          <p:nvPr/>
        </p:nvSpPr>
        <p:spPr>
          <a:xfrm>
            <a:off x="4648094" y="1289772"/>
            <a:ext cx="233075" cy="1291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61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0081"/>
          </a:xfrm>
        </p:spPr>
        <p:txBody>
          <a:bodyPr/>
          <a:lstStyle/>
          <a:p>
            <a:br>
              <a:rPr lang="en-US" altLang="en-US" sz="4000" dirty="0"/>
            </a:br>
            <a:r>
              <a:rPr lang="en-US" altLang="en-US" sz="4000" dirty="0"/>
              <a:t>Circuit analysis &amp; VTC</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11</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7447" b="31127"/>
          <a:stretch/>
        </p:blipFill>
        <p:spPr bwMode="auto">
          <a:xfrm>
            <a:off x="-76200" y="1304082"/>
            <a:ext cx="5816288" cy="4563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3124200" y="838201"/>
            <a:ext cx="2133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12042" y="838201"/>
            <a:ext cx="393358"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
            <a:extLst>
              <a:ext uri="{FF2B5EF4-FFF2-40B4-BE49-F238E27FC236}">
                <a16:creationId xmlns:a16="http://schemas.microsoft.com/office/drawing/2014/main" id="{FF008EE1-7761-4B52-8814-495E44DD9045}"/>
              </a:ext>
            </a:extLst>
          </p:cNvPr>
          <p:cNvSpPr txBox="1">
            <a:spLocks noChangeArrowheads="1"/>
          </p:cNvSpPr>
          <p:nvPr/>
        </p:nvSpPr>
        <p:spPr>
          <a:xfrm>
            <a:off x="-3086099" y="465022"/>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AC analysis</a:t>
            </a: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249" t="58403" r="31487" b="611"/>
          <a:stretch/>
        </p:blipFill>
        <p:spPr bwMode="auto">
          <a:xfrm>
            <a:off x="5328630" y="2743200"/>
            <a:ext cx="3815370" cy="1860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reeform: Shape 2">
            <a:extLst>
              <a:ext uri="{FF2B5EF4-FFF2-40B4-BE49-F238E27FC236}">
                <a16:creationId xmlns:a16="http://schemas.microsoft.com/office/drawing/2014/main" id="{AE1E2210-43B0-4010-8B01-B04C32F9D9FB}"/>
              </a:ext>
            </a:extLst>
          </p:cNvPr>
          <p:cNvSpPr/>
          <p:nvPr/>
        </p:nvSpPr>
        <p:spPr>
          <a:xfrm>
            <a:off x="1719338" y="3083579"/>
            <a:ext cx="947662" cy="1179871"/>
          </a:xfrm>
          <a:custGeom>
            <a:avLst/>
            <a:gdLst>
              <a:gd name="connsiteX0" fmla="*/ 947662 w 947662"/>
              <a:gd name="connsiteY0" fmla="*/ 255639 h 1179871"/>
              <a:gd name="connsiteX1" fmla="*/ 927998 w 947662"/>
              <a:gd name="connsiteY1" fmla="*/ 206478 h 1179871"/>
              <a:gd name="connsiteX2" fmla="*/ 898501 w 947662"/>
              <a:gd name="connsiteY2" fmla="*/ 137652 h 1179871"/>
              <a:gd name="connsiteX3" fmla="*/ 819843 w 947662"/>
              <a:gd name="connsiteY3" fmla="*/ 88491 h 1179871"/>
              <a:gd name="connsiteX4" fmla="*/ 780514 w 947662"/>
              <a:gd name="connsiteY4" fmla="*/ 68826 h 1179871"/>
              <a:gd name="connsiteX5" fmla="*/ 751017 w 947662"/>
              <a:gd name="connsiteY5" fmla="*/ 49162 h 1179871"/>
              <a:gd name="connsiteX6" fmla="*/ 701856 w 947662"/>
              <a:gd name="connsiteY6" fmla="*/ 39329 h 1179871"/>
              <a:gd name="connsiteX7" fmla="*/ 662527 w 947662"/>
              <a:gd name="connsiteY7" fmla="*/ 29497 h 1179871"/>
              <a:gd name="connsiteX8" fmla="*/ 534708 w 947662"/>
              <a:gd name="connsiteY8" fmla="*/ 0 h 1179871"/>
              <a:gd name="connsiteX9" fmla="*/ 239740 w 947662"/>
              <a:gd name="connsiteY9" fmla="*/ 9833 h 1179871"/>
              <a:gd name="connsiteX10" fmla="*/ 210243 w 947662"/>
              <a:gd name="connsiteY10" fmla="*/ 29497 h 1179871"/>
              <a:gd name="connsiteX11" fmla="*/ 180746 w 947662"/>
              <a:gd name="connsiteY11" fmla="*/ 58994 h 1179871"/>
              <a:gd name="connsiteX12" fmla="*/ 121753 w 947662"/>
              <a:gd name="connsiteY12" fmla="*/ 108155 h 1179871"/>
              <a:gd name="connsiteX13" fmla="*/ 102088 w 947662"/>
              <a:gd name="connsiteY13" fmla="*/ 167149 h 1179871"/>
              <a:gd name="connsiteX14" fmla="*/ 82424 w 947662"/>
              <a:gd name="connsiteY14" fmla="*/ 196646 h 1179871"/>
              <a:gd name="connsiteX15" fmla="*/ 52927 w 947662"/>
              <a:gd name="connsiteY15" fmla="*/ 265471 h 1179871"/>
              <a:gd name="connsiteX16" fmla="*/ 33262 w 947662"/>
              <a:gd name="connsiteY16" fmla="*/ 363794 h 1179871"/>
              <a:gd name="connsiteX17" fmla="*/ 23430 w 947662"/>
              <a:gd name="connsiteY17" fmla="*/ 442452 h 1179871"/>
              <a:gd name="connsiteX18" fmla="*/ 13598 w 947662"/>
              <a:gd name="connsiteY18" fmla="*/ 481781 h 1179871"/>
              <a:gd name="connsiteX19" fmla="*/ 13598 w 947662"/>
              <a:gd name="connsiteY19" fmla="*/ 884904 h 1179871"/>
              <a:gd name="connsiteX20" fmla="*/ 33262 w 947662"/>
              <a:gd name="connsiteY20" fmla="*/ 953729 h 1179871"/>
              <a:gd name="connsiteX21" fmla="*/ 92256 w 947662"/>
              <a:gd name="connsiteY21" fmla="*/ 1032388 h 1179871"/>
              <a:gd name="connsiteX22" fmla="*/ 111920 w 947662"/>
              <a:gd name="connsiteY22" fmla="*/ 1061884 h 1179871"/>
              <a:gd name="connsiteX23" fmla="*/ 151249 w 947662"/>
              <a:gd name="connsiteY23" fmla="*/ 1101213 h 1179871"/>
              <a:gd name="connsiteX24" fmla="*/ 190579 w 947662"/>
              <a:gd name="connsiteY24" fmla="*/ 1160207 h 1179871"/>
              <a:gd name="connsiteX25" fmla="*/ 249572 w 947662"/>
              <a:gd name="connsiteY25" fmla="*/ 1179871 h 1179871"/>
              <a:gd name="connsiteX26" fmla="*/ 544540 w 947662"/>
              <a:gd name="connsiteY26" fmla="*/ 1160207 h 1179871"/>
              <a:gd name="connsiteX27" fmla="*/ 593701 w 947662"/>
              <a:gd name="connsiteY27" fmla="*/ 1150375 h 1179871"/>
              <a:gd name="connsiteX28" fmla="*/ 623198 w 947662"/>
              <a:gd name="connsiteY28" fmla="*/ 1130710 h 1179871"/>
              <a:gd name="connsiteX29" fmla="*/ 662527 w 947662"/>
              <a:gd name="connsiteY29" fmla="*/ 1071717 h 1179871"/>
              <a:gd name="connsiteX30" fmla="*/ 701856 w 947662"/>
              <a:gd name="connsiteY30" fmla="*/ 993059 h 1179871"/>
              <a:gd name="connsiteX31" fmla="*/ 731353 w 947662"/>
              <a:gd name="connsiteY31" fmla="*/ 934065 h 1179871"/>
              <a:gd name="connsiteX32" fmla="*/ 741185 w 947662"/>
              <a:gd name="connsiteY32" fmla="*/ 904568 h 1179871"/>
              <a:gd name="connsiteX33" fmla="*/ 760849 w 947662"/>
              <a:gd name="connsiteY33" fmla="*/ 875071 h 1179871"/>
              <a:gd name="connsiteX34" fmla="*/ 770682 w 947662"/>
              <a:gd name="connsiteY34" fmla="*/ 786581 h 1179871"/>
              <a:gd name="connsiteX35" fmla="*/ 790346 w 947662"/>
              <a:gd name="connsiteY35" fmla="*/ 737420 h 1179871"/>
              <a:gd name="connsiteX36" fmla="*/ 810011 w 947662"/>
              <a:gd name="connsiteY36" fmla="*/ 698091 h 1179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7662" h="1179871">
                <a:moveTo>
                  <a:pt x="947662" y="255639"/>
                </a:moveTo>
                <a:cubicBezTo>
                  <a:pt x="941107" y="239252"/>
                  <a:pt x="934195" y="223004"/>
                  <a:pt x="927998" y="206478"/>
                </a:cubicBezTo>
                <a:cubicBezTo>
                  <a:pt x="920031" y="185231"/>
                  <a:pt x="913609" y="154919"/>
                  <a:pt x="898501" y="137652"/>
                </a:cubicBezTo>
                <a:cubicBezTo>
                  <a:pt x="855388" y="88380"/>
                  <a:pt x="862265" y="106672"/>
                  <a:pt x="819843" y="88491"/>
                </a:cubicBezTo>
                <a:cubicBezTo>
                  <a:pt x="806371" y="82717"/>
                  <a:pt x="793240" y="76098"/>
                  <a:pt x="780514" y="68826"/>
                </a:cubicBezTo>
                <a:cubicBezTo>
                  <a:pt x="770254" y="62963"/>
                  <a:pt x="762081" y="53311"/>
                  <a:pt x="751017" y="49162"/>
                </a:cubicBezTo>
                <a:cubicBezTo>
                  <a:pt x="735369" y="43294"/>
                  <a:pt x="718170" y="42954"/>
                  <a:pt x="701856" y="39329"/>
                </a:cubicBezTo>
                <a:cubicBezTo>
                  <a:pt x="688665" y="36398"/>
                  <a:pt x="675470" y="33380"/>
                  <a:pt x="662527" y="29497"/>
                </a:cubicBezTo>
                <a:cubicBezTo>
                  <a:pt x="564369" y="50"/>
                  <a:pt x="643259" y="15509"/>
                  <a:pt x="534708" y="0"/>
                </a:cubicBezTo>
                <a:cubicBezTo>
                  <a:pt x="436385" y="3278"/>
                  <a:pt x="337713" y="926"/>
                  <a:pt x="239740" y="9833"/>
                </a:cubicBezTo>
                <a:cubicBezTo>
                  <a:pt x="227972" y="10903"/>
                  <a:pt x="219321" y="21932"/>
                  <a:pt x="210243" y="29497"/>
                </a:cubicBezTo>
                <a:cubicBezTo>
                  <a:pt x="199561" y="38399"/>
                  <a:pt x="191428" y="50092"/>
                  <a:pt x="180746" y="58994"/>
                </a:cubicBezTo>
                <a:cubicBezTo>
                  <a:pt x="98614" y="127438"/>
                  <a:pt x="207926" y="21982"/>
                  <a:pt x="121753" y="108155"/>
                </a:cubicBezTo>
                <a:cubicBezTo>
                  <a:pt x="115198" y="127820"/>
                  <a:pt x="113586" y="149902"/>
                  <a:pt x="102088" y="167149"/>
                </a:cubicBezTo>
                <a:cubicBezTo>
                  <a:pt x="95533" y="176981"/>
                  <a:pt x="88287" y="186386"/>
                  <a:pt x="82424" y="196646"/>
                </a:cubicBezTo>
                <a:cubicBezTo>
                  <a:pt x="67441" y="222867"/>
                  <a:pt x="60806" y="237893"/>
                  <a:pt x="52927" y="265471"/>
                </a:cubicBezTo>
                <a:cubicBezTo>
                  <a:pt x="42691" y="301298"/>
                  <a:pt x="38780" y="325171"/>
                  <a:pt x="33262" y="363794"/>
                </a:cubicBezTo>
                <a:cubicBezTo>
                  <a:pt x="29525" y="389952"/>
                  <a:pt x="27774" y="416388"/>
                  <a:pt x="23430" y="442452"/>
                </a:cubicBezTo>
                <a:cubicBezTo>
                  <a:pt x="21209" y="455781"/>
                  <a:pt x="16875" y="468671"/>
                  <a:pt x="13598" y="481781"/>
                </a:cubicBezTo>
                <a:cubicBezTo>
                  <a:pt x="-6243" y="660357"/>
                  <a:pt x="-2740" y="590817"/>
                  <a:pt x="13598" y="884904"/>
                </a:cubicBezTo>
                <a:cubicBezTo>
                  <a:pt x="13824" y="888969"/>
                  <a:pt x="28452" y="946170"/>
                  <a:pt x="33262" y="953729"/>
                </a:cubicBezTo>
                <a:cubicBezTo>
                  <a:pt x="50858" y="981380"/>
                  <a:pt x="74076" y="1005118"/>
                  <a:pt x="92256" y="1032388"/>
                </a:cubicBezTo>
                <a:cubicBezTo>
                  <a:pt x="98811" y="1042220"/>
                  <a:pt x="104230" y="1052912"/>
                  <a:pt x="111920" y="1061884"/>
                </a:cubicBezTo>
                <a:cubicBezTo>
                  <a:pt x="123986" y="1075961"/>
                  <a:pt x="138139" y="1088103"/>
                  <a:pt x="151249" y="1101213"/>
                </a:cubicBezTo>
                <a:cubicBezTo>
                  <a:pt x="160488" y="1128929"/>
                  <a:pt x="160450" y="1143468"/>
                  <a:pt x="190579" y="1160207"/>
                </a:cubicBezTo>
                <a:cubicBezTo>
                  <a:pt x="208699" y="1170273"/>
                  <a:pt x="249572" y="1179871"/>
                  <a:pt x="249572" y="1179871"/>
                </a:cubicBezTo>
                <a:lnTo>
                  <a:pt x="544540" y="1160207"/>
                </a:lnTo>
                <a:cubicBezTo>
                  <a:pt x="561190" y="1158780"/>
                  <a:pt x="578054" y="1156243"/>
                  <a:pt x="593701" y="1150375"/>
                </a:cubicBezTo>
                <a:cubicBezTo>
                  <a:pt x="604766" y="1146226"/>
                  <a:pt x="613366" y="1137265"/>
                  <a:pt x="623198" y="1130710"/>
                </a:cubicBezTo>
                <a:cubicBezTo>
                  <a:pt x="636308" y="1111046"/>
                  <a:pt x="651958" y="1092856"/>
                  <a:pt x="662527" y="1071717"/>
                </a:cubicBezTo>
                <a:cubicBezTo>
                  <a:pt x="675637" y="1045498"/>
                  <a:pt x="692586" y="1020869"/>
                  <a:pt x="701856" y="993059"/>
                </a:cubicBezTo>
                <a:cubicBezTo>
                  <a:pt x="715425" y="952351"/>
                  <a:pt x="705939" y="972185"/>
                  <a:pt x="731353" y="934065"/>
                </a:cubicBezTo>
                <a:cubicBezTo>
                  <a:pt x="734630" y="924233"/>
                  <a:pt x="736550" y="913838"/>
                  <a:pt x="741185" y="904568"/>
                </a:cubicBezTo>
                <a:cubicBezTo>
                  <a:pt x="746470" y="893999"/>
                  <a:pt x="757983" y="886535"/>
                  <a:pt x="760849" y="875071"/>
                </a:cubicBezTo>
                <a:cubicBezTo>
                  <a:pt x="768047" y="846279"/>
                  <a:pt x="764463" y="815600"/>
                  <a:pt x="770682" y="786581"/>
                </a:cubicBezTo>
                <a:cubicBezTo>
                  <a:pt x="774380" y="769323"/>
                  <a:pt x="784149" y="753946"/>
                  <a:pt x="790346" y="737420"/>
                </a:cubicBezTo>
                <a:cubicBezTo>
                  <a:pt x="803903" y="701267"/>
                  <a:pt x="791840" y="716262"/>
                  <a:pt x="810011" y="698091"/>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ECB87D-594B-494D-B0FC-42C2595A8671}"/>
              </a:ext>
            </a:extLst>
          </p:cNvPr>
          <p:cNvSpPr txBox="1"/>
          <p:nvPr/>
        </p:nvSpPr>
        <p:spPr bwMode="auto">
          <a:xfrm>
            <a:off x="1924718" y="3473459"/>
            <a:ext cx="327334" cy="400110"/>
          </a:xfrm>
          <a:prstGeom prst="rect">
            <a:avLst/>
          </a:prstGeom>
          <a:solidFill>
            <a:schemeClr val="bg1"/>
          </a:solidFill>
          <a:ln>
            <a:noFill/>
          </a:ln>
        </p:spPr>
        <p:txBody>
          <a:bodyPr wrap="none" rtlCol="0">
            <a:spAutoFit/>
          </a:bodyPr>
          <a:lstStyle/>
          <a:p>
            <a:pPr eaLnBrk="1" hangingPunct="1">
              <a:spcBef>
                <a:spcPct val="0"/>
              </a:spcBef>
              <a:buFontTx/>
              <a:buNone/>
            </a:pPr>
            <a:r>
              <a:rPr lang="en-US" sz="2000" i="1" dirty="0">
                <a:solidFill>
                  <a:srgbClr val="FF0000"/>
                </a:solidFill>
                <a:latin typeface="Arial" charset="0"/>
                <a:cs typeface="Arial" charset="0"/>
              </a:rPr>
              <a:t>L</a:t>
            </a:r>
          </a:p>
        </p:txBody>
      </p:sp>
      <p:sp>
        <p:nvSpPr>
          <p:cNvPr id="7" name="TextBox 6">
            <a:extLst>
              <a:ext uri="{FF2B5EF4-FFF2-40B4-BE49-F238E27FC236}">
                <a16:creationId xmlns:a16="http://schemas.microsoft.com/office/drawing/2014/main" id="{6C1725A2-EB64-4582-BF5B-64DFD8E2D401}"/>
              </a:ext>
            </a:extLst>
          </p:cNvPr>
          <p:cNvSpPr txBox="1"/>
          <p:nvPr/>
        </p:nvSpPr>
        <p:spPr bwMode="auto">
          <a:xfrm>
            <a:off x="6400800" y="2573923"/>
            <a:ext cx="1412053" cy="338554"/>
          </a:xfrm>
          <a:prstGeom prst="rect">
            <a:avLst/>
          </a:prstGeom>
          <a:solidFill>
            <a:schemeClr val="bg1"/>
          </a:solidFill>
          <a:ln>
            <a:noFill/>
          </a:ln>
        </p:spPr>
        <p:txBody>
          <a:bodyPr wrap="none" rtlCol="0">
            <a:spAutoFit/>
          </a:bodyPr>
          <a:lstStyle/>
          <a:p>
            <a:pPr eaLnBrk="1" hangingPunct="1">
              <a:spcBef>
                <a:spcPct val="0"/>
              </a:spcBef>
              <a:buFontTx/>
              <a:buNone/>
            </a:pPr>
            <a:r>
              <a:rPr lang="en-US" sz="1600" i="1" dirty="0">
                <a:latin typeface="Arial" charset="0"/>
                <a:cs typeface="Arial" charset="0"/>
              </a:rPr>
              <a:t>KVL at loop L</a:t>
            </a:r>
          </a:p>
        </p:txBody>
      </p:sp>
      <p:sp>
        <p:nvSpPr>
          <p:cNvPr id="14" name="TextBox 13">
            <a:extLst>
              <a:ext uri="{FF2B5EF4-FFF2-40B4-BE49-F238E27FC236}">
                <a16:creationId xmlns:a16="http://schemas.microsoft.com/office/drawing/2014/main" id="{6A2171F3-485C-4DCF-A524-82DDD3B52713}"/>
              </a:ext>
            </a:extLst>
          </p:cNvPr>
          <p:cNvSpPr txBox="1"/>
          <p:nvPr/>
        </p:nvSpPr>
        <p:spPr bwMode="auto">
          <a:xfrm>
            <a:off x="5421778" y="3989119"/>
            <a:ext cx="1346844" cy="830997"/>
          </a:xfrm>
          <a:prstGeom prst="rect">
            <a:avLst/>
          </a:prstGeom>
          <a:solidFill>
            <a:schemeClr val="bg1"/>
          </a:solidFill>
          <a:ln>
            <a:noFill/>
          </a:ln>
        </p:spPr>
        <p:txBody>
          <a:bodyPr wrap="none" rtlCol="0">
            <a:spAutoFit/>
          </a:bodyPr>
          <a:lstStyle/>
          <a:p>
            <a:pPr eaLnBrk="1" hangingPunct="1">
              <a:spcBef>
                <a:spcPct val="0"/>
              </a:spcBef>
              <a:buFontTx/>
              <a:buNone/>
            </a:pPr>
            <a:r>
              <a:rPr lang="en-US" sz="1600" i="1" dirty="0">
                <a:latin typeface="Arial" charset="0"/>
                <a:cs typeface="Arial" charset="0"/>
              </a:rPr>
              <a:t>Constant </a:t>
            </a:r>
          </a:p>
          <a:p>
            <a:pPr eaLnBrk="1" hangingPunct="1">
              <a:spcBef>
                <a:spcPct val="0"/>
              </a:spcBef>
              <a:buFontTx/>
              <a:buNone/>
            </a:pPr>
            <a:r>
              <a:rPr lang="en-US" sz="1600" i="1" dirty="0">
                <a:latin typeface="Arial" charset="0"/>
                <a:cs typeface="Arial" charset="0"/>
              </a:rPr>
              <a:t>base voltage</a:t>
            </a:r>
          </a:p>
          <a:p>
            <a:pPr eaLnBrk="1" hangingPunct="1">
              <a:spcBef>
                <a:spcPct val="0"/>
              </a:spcBef>
              <a:buFontTx/>
              <a:buNone/>
            </a:pPr>
            <a:r>
              <a:rPr lang="en-US" sz="1600" i="1" dirty="0">
                <a:latin typeface="Arial" charset="0"/>
                <a:cs typeface="Arial" charset="0"/>
              </a:rPr>
              <a:t>condition</a:t>
            </a:r>
          </a:p>
        </p:txBody>
      </p:sp>
    </p:spTree>
    <p:extLst>
      <p:ext uri="{BB962C8B-B14F-4D97-AF65-F5344CB8AC3E}">
        <p14:creationId xmlns:p14="http://schemas.microsoft.com/office/powerpoint/2010/main" val="1714640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dirty="0"/>
            </a:br>
            <a:r>
              <a:rPr lang="en-US" altLang="en-US" dirty="0"/>
              <a:t>Circuit analysis &amp; VTC</a:t>
            </a:r>
            <a:br>
              <a:rPr lang="en-US" altLang="en-US" dirty="0"/>
            </a:b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12</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6700"/>
            <a:ext cx="9151031" cy="4416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18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Signal voltages and currents</a:t>
            </a: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13</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7616" t="52095" r="6697" b="11894"/>
          <a:stretch/>
        </p:blipFill>
        <p:spPr bwMode="auto">
          <a:xfrm>
            <a:off x="5620694" y="2286000"/>
            <a:ext cx="2747802" cy="159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856263"/>
            <a:ext cx="3048000" cy="434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8097" r="6293" b="58817"/>
          <a:stretch/>
        </p:blipFill>
        <p:spPr bwMode="auto">
          <a:xfrm>
            <a:off x="76200" y="2057400"/>
            <a:ext cx="2743200" cy="1820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649" t="52095" r="54918" b="23953"/>
          <a:stretch/>
        </p:blipFill>
        <p:spPr bwMode="auto">
          <a:xfrm>
            <a:off x="2663886" y="5198076"/>
            <a:ext cx="3051114" cy="1058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866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Voltage-transfer characteristic</a:t>
            </a: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14</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3584046"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descr="nea2362X_0825"/>
          <p:cNvPicPr>
            <a:picLocks noGrp="1" noChangeAspect="1" noChangeArrowheads="1"/>
          </p:cNvPicPr>
          <p:nvPr>
            <p:ph idx="1"/>
          </p:nvPr>
        </p:nvPicPr>
        <p:blipFill rotWithShape="1">
          <a:blip r:embed="rId3">
            <a:lum bright="-20000" contrast="40000"/>
            <a:extLst>
              <a:ext uri="{28A0092B-C50C-407E-A947-70E740481C1C}">
                <a14:useLocalDpi xmlns:a14="http://schemas.microsoft.com/office/drawing/2010/main" val="0"/>
              </a:ext>
            </a:extLst>
          </a:blip>
          <a:srcRect t="7324" r="50661" b="56052"/>
          <a:stretch/>
        </p:blipFill>
        <p:spPr>
          <a:xfrm>
            <a:off x="3924535" y="1905000"/>
            <a:ext cx="4888549" cy="31102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705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0081"/>
          </a:xfrm>
        </p:spPr>
        <p:txBody>
          <a:bodyPr/>
          <a:lstStyle/>
          <a:p>
            <a:r>
              <a:rPr lang="en-US" altLang="en-US" dirty="0"/>
              <a:t>Output resistance</a:t>
            </a: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6290"/>
          <a:stretch/>
        </p:blipFill>
        <p:spPr bwMode="auto">
          <a:xfrm>
            <a:off x="1066800" y="990600"/>
            <a:ext cx="6966030" cy="4664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2"/>
          <p:cNvSpPr txBox="1">
            <a:spLocks noChangeArrowheads="1"/>
          </p:cNvSpPr>
          <p:nvPr/>
        </p:nvSpPr>
        <p:spPr>
          <a:xfrm>
            <a:off x="152401" y="5381626"/>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The output resistance is low. Great!</a:t>
            </a:r>
          </a:p>
        </p:txBody>
      </p:sp>
      <p:sp>
        <p:nvSpPr>
          <p:cNvPr id="3" name="Rectangle 2"/>
          <p:cNvSpPr/>
          <p:nvPr/>
        </p:nvSpPr>
        <p:spPr>
          <a:xfrm>
            <a:off x="6172200" y="990600"/>
            <a:ext cx="2895600" cy="396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948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Output resistance</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16</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1" r="1915" b="12854"/>
          <a:stretch/>
        </p:blipFill>
        <p:spPr bwMode="auto">
          <a:xfrm>
            <a:off x="0" y="1650999"/>
            <a:ext cx="9144000" cy="3736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0761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Efficiency</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502"/>
          <a:stretch/>
        </p:blipFill>
        <p:spPr bwMode="auto">
          <a:xfrm>
            <a:off x="679720" y="800850"/>
            <a:ext cx="1991671" cy="2709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936" b="6676"/>
          <a:stretch/>
        </p:blipFill>
        <p:spPr bwMode="auto">
          <a:xfrm>
            <a:off x="152399" y="3541969"/>
            <a:ext cx="4301619" cy="2782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a:extLst>
              <a:ext uri="{FF2B5EF4-FFF2-40B4-BE49-F238E27FC236}">
                <a16:creationId xmlns:a16="http://schemas.microsoft.com/office/drawing/2014/main" id="{88F74666-E52D-495E-BA32-E84E96AA99BF}"/>
              </a:ext>
            </a:extLst>
          </p:cNvPr>
          <p:cNvGrpSpPr/>
          <p:nvPr/>
        </p:nvGrpSpPr>
        <p:grpSpPr>
          <a:xfrm>
            <a:off x="4343400" y="1066800"/>
            <a:ext cx="4763580" cy="4216993"/>
            <a:chOff x="3355919" y="1066800"/>
            <a:chExt cx="5951399" cy="4726570"/>
          </a:xfrm>
        </p:grpSpPr>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387" t="9729" r="74913" b="81370"/>
            <a:stretch/>
          </p:blipFill>
          <p:spPr bwMode="auto">
            <a:xfrm>
              <a:off x="3802516" y="2040466"/>
              <a:ext cx="1648597" cy="45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015" y="1066800"/>
              <a:ext cx="3252248" cy="973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 name="TextBox 9"/>
                <p:cNvSpPr txBox="1"/>
                <p:nvPr/>
              </p:nvSpPr>
              <p:spPr>
                <a:xfrm>
                  <a:off x="3537114" y="2389164"/>
                  <a:ext cx="4333026" cy="8226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srgbClr val="FF66CC"/>
                                </a:solidFill>
                                <a:latin typeface="Cambria Math" panose="02040503050406030204" pitchFamily="18" charset="0"/>
                              </a:rPr>
                            </m:ctrlPr>
                          </m:accPr>
                          <m:e>
                            <m:sSub>
                              <m:sSubPr>
                                <m:ctrlPr>
                                  <a:rPr lang="en-US" sz="2000" i="1" smtClean="0">
                                    <a:solidFill>
                                      <a:srgbClr val="FF66CC"/>
                                    </a:solidFill>
                                    <a:latin typeface="Cambria Math" panose="02040503050406030204" pitchFamily="18" charset="0"/>
                                  </a:rPr>
                                </m:ctrlPr>
                              </m:sSubPr>
                              <m:e>
                                <m:r>
                                  <a:rPr lang="en-US" sz="2000" b="0" i="1" smtClean="0">
                                    <a:solidFill>
                                      <a:srgbClr val="FF66CC"/>
                                    </a:solidFill>
                                    <a:latin typeface="Cambria Math"/>
                                  </a:rPr>
                                  <m:t>𝑃</m:t>
                                </m:r>
                              </m:e>
                              <m:sub>
                                <m:r>
                                  <a:rPr lang="en-US" sz="2000" b="0" i="1" smtClean="0">
                                    <a:solidFill>
                                      <a:srgbClr val="FF66CC"/>
                                    </a:solidFill>
                                    <a:latin typeface="Cambria Math"/>
                                  </a:rPr>
                                  <m:t>𝐿</m:t>
                                </m:r>
                              </m:sub>
                            </m:sSub>
                          </m:e>
                        </m:acc>
                        <m:r>
                          <a:rPr lang="en-US" sz="2000" b="0" i="1" smtClean="0">
                            <a:solidFill>
                              <a:srgbClr val="FF66CC"/>
                            </a:solidFill>
                            <a:latin typeface="Cambria Math"/>
                          </a:rPr>
                          <m:t>=</m:t>
                        </m:r>
                        <m:sSub>
                          <m:sSubPr>
                            <m:ctrlPr>
                              <a:rPr lang="en-US" sz="2000" b="0" i="1" smtClean="0">
                                <a:solidFill>
                                  <a:srgbClr val="FF66CC"/>
                                </a:solidFill>
                                <a:latin typeface="Cambria Math" panose="02040503050406030204" pitchFamily="18" charset="0"/>
                              </a:rPr>
                            </m:ctrlPr>
                          </m:sSubPr>
                          <m:e>
                            <m:r>
                              <a:rPr lang="en-US" sz="2000" b="0" i="1" smtClean="0">
                                <a:solidFill>
                                  <a:srgbClr val="FF66CC"/>
                                </a:solidFill>
                                <a:latin typeface="Cambria Math"/>
                              </a:rPr>
                              <m:t>𝑉</m:t>
                            </m:r>
                          </m:e>
                          <m:sub>
                            <m:r>
                              <a:rPr lang="en-US" sz="2000" b="0" i="1" smtClean="0">
                                <a:solidFill>
                                  <a:srgbClr val="FF66CC"/>
                                </a:solidFill>
                                <a:latin typeface="Cambria Math"/>
                              </a:rPr>
                              <m:t>𝑜</m:t>
                            </m:r>
                            <m:r>
                              <a:rPr lang="en-US" sz="2000" b="0" i="1" smtClean="0">
                                <a:solidFill>
                                  <a:srgbClr val="FF66CC"/>
                                </a:solidFill>
                                <a:latin typeface="Cambria Math"/>
                              </a:rPr>
                              <m:t>,</m:t>
                            </m:r>
                            <m:r>
                              <a:rPr lang="en-US" sz="2000" b="0" i="1" smtClean="0">
                                <a:solidFill>
                                  <a:srgbClr val="FF66CC"/>
                                </a:solidFill>
                                <a:latin typeface="Cambria Math"/>
                              </a:rPr>
                              <m:t>𝑟𝑚𝑠</m:t>
                            </m:r>
                          </m:sub>
                        </m:sSub>
                        <m:sSub>
                          <m:sSubPr>
                            <m:ctrlPr>
                              <a:rPr lang="en-US" sz="2000" i="1">
                                <a:solidFill>
                                  <a:srgbClr val="FF66CC"/>
                                </a:solidFill>
                                <a:latin typeface="Cambria Math" panose="02040503050406030204" pitchFamily="18" charset="0"/>
                              </a:rPr>
                            </m:ctrlPr>
                          </m:sSubPr>
                          <m:e>
                            <m:r>
                              <a:rPr lang="en-US" sz="2000" b="0" i="1" smtClean="0">
                                <a:solidFill>
                                  <a:srgbClr val="FF66CC"/>
                                </a:solidFill>
                                <a:latin typeface="Cambria Math"/>
                              </a:rPr>
                              <m:t>𝐼</m:t>
                            </m:r>
                          </m:e>
                          <m:sub>
                            <m:r>
                              <a:rPr lang="en-US" sz="2000" i="1">
                                <a:solidFill>
                                  <a:srgbClr val="FF66CC"/>
                                </a:solidFill>
                                <a:latin typeface="Cambria Math"/>
                              </a:rPr>
                              <m:t>𝑜</m:t>
                            </m:r>
                            <m:r>
                              <a:rPr lang="en-US" sz="2000" i="1">
                                <a:solidFill>
                                  <a:srgbClr val="FF66CC"/>
                                </a:solidFill>
                                <a:latin typeface="Cambria Math"/>
                              </a:rPr>
                              <m:t>,</m:t>
                            </m:r>
                            <m:r>
                              <a:rPr lang="en-US" sz="2000" i="1">
                                <a:solidFill>
                                  <a:srgbClr val="FF66CC"/>
                                </a:solidFill>
                                <a:latin typeface="Cambria Math"/>
                              </a:rPr>
                              <m:t>𝑟𝑚𝑠</m:t>
                            </m:r>
                          </m:sub>
                        </m:sSub>
                        <m:r>
                          <a:rPr lang="en-US" sz="2000" dirty="0">
                            <a:solidFill>
                              <a:srgbClr val="FF66CC"/>
                            </a:solidFill>
                            <a:latin typeface="Cambria Math"/>
                            <a:ea typeface="Cambria Math"/>
                          </a:rPr>
                          <m:t>=</m:t>
                        </m:r>
                        <m:f>
                          <m:fPr>
                            <m:ctrlPr>
                              <a:rPr lang="en-US" sz="2000" i="1" dirty="0" smtClean="0">
                                <a:solidFill>
                                  <a:srgbClr val="FF66CC"/>
                                </a:solidFill>
                                <a:latin typeface="Cambria Math" panose="02040503050406030204" pitchFamily="18" charset="0"/>
                                <a:ea typeface="Cambria Math"/>
                              </a:rPr>
                            </m:ctrlPr>
                          </m:fPr>
                          <m:num>
                            <m:sSub>
                              <m:sSubPr>
                                <m:ctrlPr>
                                  <a:rPr lang="en-US" sz="2000" i="1" dirty="0" smtClean="0">
                                    <a:solidFill>
                                      <a:srgbClr val="FF66CC"/>
                                    </a:solidFill>
                                    <a:latin typeface="Cambria Math" panose="02040503050406030204" pitchFamily="18" charset="0"/>
                                    <a:ea typeface="Cambria Math"/>
                                  </a:rPr>
                                </m:ctrlPr>
                              </m:sSubPr>
                              <m:e>
                                <m:r>
                                  <a:rPr lang="en-US" sz="2000" b="0" i="1" dirty="0" smtClean="0">
                                    <a:solidFill>
                                      <a:srgbClr val="FF66CC"/>
                                    </a:solidFill>
                                    <a:latin typeface="Cambria Math"/>
                                    <a:ea typeface="Cambria Math"/>
                                  </a:rPr>
                                  <m:t>𝑉</m:t>
                                </m:r>
                              </m:e>
                              <m:sub>
                                <m:r>
                                  <a:rPr lang="en-US" sz="2000" b="0" i="1" dirty="0" smtClean="0">
                                    <a:solidFill>
                                      <a:srgbClr val="FF66CC"/>
                                    </a:solidFill>
                                    <a:latin typeface="Cambria Math"/>
                                    <a:ea typeface="Cambria Math"/>
                                  </a:rPr>
                                  <m:t>𝑜</m:t>
                                </m:r>
                                <m:r>
                                  <a:rPr lang="en-US" sz="2000" b="0" i="1" dirty="0" smtClean="0">
                                    <a:solidFill>
                                      <a:srgbClr val="FF66CC"/>
                                    </a:solidFill>
                                    <a:latin typeface="Cambria Math"/>
                                    <a:ea typeface="Cambria Math"/>
                                  </a:rPr>
                                  <m:t>,</m:t>
                                </m:r>
                                <m:r>
                                  <a:rPr lang="en-US" sz="2000" b="0" i="1" dirty="0" smtClean="0">
                                    <a:solidFill>
                                      <a:srgbClr val="FF66CC"/>
                                    </a:solidFill>
                                    <a:latin typeface="Cambria Math"/>
                                    <a:ea typeface="Cambria Math"/>
                                  </a:rPr>
                                  <m:t>𝑝</m:t>
                                </m:r>
                              </m:sub>
                            </m:sSub>
                          </m:num>
                          <m:den>
                            <m:rad>
                              <m:radPr>
                                <m:degHide m:val="on"/>
                                <m:ctrlPr>
                                  <a:rPr lang="en-US" sz="2000" i="1" dirty="0" smtClean="0">
                                    <a:solidFill>
                                      <a:srgbClr val="FF66CC"/>
                                    </a:solidFill>
                                    <a:latin typeface="Cambria Math" panose="02040503050406030204" pitchFamily="18" charset="0"/>
                                    <a:ea typeface="Cambria Math"/>
                                  </a:rPr>
                                </m:ctrlPr>
                              </m:radPr>
                              <m:deg/>
                              <m:e>
                                <m:r>
                                  <a:rPr lang="en-US" sz="2000" b="0" i="1" dirty="0" smtClean="0">
                                    <a:solidFill>
                                      <a:srgbClr val="FF66CC"/>
                                    </a:solidFill>
                                    <a:latin typeface="Cambria Math"/>
                                    <a:ea typeface="Cambria Math"/>
                                  </a:rPr>
                                  <m:t>2</m:t>
                                </m:r>
                              </m:e>
                            </m:rad>
                          </m:den>
                        </m:f>
                        <m:f>
                          <m:fPr>
                            <m:ctrlPr>
                              <a:rPr lang="en-US" sz="2000" i="1" dirty="0">
                                <a:solidFill>
                                  <a:srgbClr val="FF66CC"/>
                                </a:solidFill>
                                <a:latin typeface="Cambria Math" panose="02040503050406030204" pitchFamily="18" charset="0"/>
                                <a:ea typeface="Cambria Math"/>
                              </a:rPr>
                            </m:ctrlPr>
                          </m:fPr>
                          <m:num>
                            <m:sSub>
                              <m:sSubPr>
                                <m:ctrlPr>
                                  <a:rPr lang="en-US" sz="2000" i="1" dirty="0">
                                    <a:solidFill>
                                      <a:srgbClr val="FF66CC"/>
                                    </a:solidFill>
                                    <a:latin typeface="Cambria Math" panose="02040503050406030204" pitchFamily="18" charset="0"/>
                                    <a:ea typeface="Cambria Math"/>
                                  </a:rPr>
                                </m:ctrlPr>
                              </m:sSubPr>
                              <m:e>
                                <m:r>
                                  <a:rPr lang="en-US" sz="2000" b="0" i="1" dirty="0" smtClean="0">
                                    <a:solidFill>
                                      <a:srgbClr val="FF66CC"/>
                                    </a:solidFill>
                                    <a:latin typeface="Cambria Math"/>
                                    <a:ea typeface="Cambria Math"/>
                                  </a:rPr>
                                  <m:t>𝐼</m:t>
                                </m:r>
                              </m:e>
                              <m:sub>
                                <m:r>
                                  <a:rPr lang="en-US" sz="2000" b="0" i="1" dirty="0" smtClean="0">
                                    <a:solidFill>
                                      <a:srgbClr val="FF66CC"/>
                                    </a:solidFill>
                                    <a:latin typeface="Cambria Math"/>
                                    <a:ea typeface="Cambria Math"/>
                                  </a:rPr>
                                  <m:t>𝑜</m:t>
                                </m:r>
                                <m:r>
                                  <a:rPr lang="en-US" sz="2000" b="0" i="1" dirty="0" smtClean="0">
                                    <a:solidFill>
                                      <a:srgbClr val="FF66CC"/>
                                    </a:solidFill>
                                    <a:latin typeface="Cambria Math"/>
                                    <a:ea typeface="Cambria Math"/>
                                  </a:rPr>
                                  <m:t>,</m:t>
                                </m:r>
                                <m:r>
                                  <a:rPr lang="en-US" sz="2000" i="1" dirty="0">
                                    <a:solidFill>
                                      <a:srgbClr val="FF66CC"/>
                                    </a:solidFill>
                                    <a:latin typeface="Cambria Math"/>
                                    <a:ea typeface="Cambria Math"/>
                                  </a:rPr>
                                  <m:t>𝑝</m:t>
                                </m:r>
                              </m:sub>
                            </m:sSub>
                          </m:num>
                          <m:den>
                            <m:rad>
                              <m:radPr>
                                <m:degHide m:val="on"/>
                                <m:ctrlPr>
                                  <a:rPr lang="en-US" sz="2000" i="1" dirty="0">
                                    <a:solidFill>
                                      <a:srgbClr val="FF66CC"/>
                                    </a:solidFill>
                                    <a:latin typeface="Cambria Math" panose="02040503050406030204" pitchFamily="18" charset="0"/>
                                    <a:ea typeface="Cambria Math"/>
                                  </a:rPr>
                                </m:ctrlPr>
                              </m:radPr>
                              <m:deg/>
                              <m:e>
                                <m:r>
                                  <a:rPr lang="en-US" sz="2000" i="1" dirty="0">
                                    <a:solidFill>
                                      <a:srgbClr val="FF66CC"/>
                                    </a:solidFill>
                                    <a:latin typeface="Cambria Math"/>
                                    <a:ea typeface="Cambria Math"/>
                                  </a:rPr>
                                  <m:t>2</m:t>
                                </m:r>
                              </m:e>
                            </m:rad>
                          </m:den>
                        </m:f>
                      </m:oMath>
                    </m:oMathPara>
                  </a14:m>
                  <a:endParaRPr lang="en-US" sz="2200" dirty="0">
                    <a:solidFill>
                      <a:srgbClr val="FF66CC"/>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37114" y="2389164"/>
                  <a:ext cx="4333026" cy="8226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588348" y="4219609"/>
                  <a:ext cx="2337993" cy="4792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srgbClr val="FF66CC"/>
                                </a:solidFill>
                                <a:latin typeface="Cambria Math" panose="02040503050406030204" pitchFamily="18" charset="0"/>
                              </a:rPr>
                            </m:ctrlPr>
                          </m:accPr>
                          <m:e>
                            <m:sSub>
                              <m:sSubPr>
                                <m:ctrlPr>
                                  <a:rPr lang="en-US" sz="2000" i="1" smtClean="0">
                                    <a:solidFill>
                                      <a:srgbClr val="FF66CC"/>
                                    </a:solidFill>
                                    <a:latin typeface="Cambria Math" panose="02040503050406030204" pitchFamily="18" charset="0"/>
                                  </a:rPr>
                                </m:ctrlPr>
                              </m:sSubPr>
                              <m:e>
                                <m:r>
                                  <a:rPr lang="en-US" sz="2000" b="0" i="1" smtClean="0">
                                    <a:solidFill>
                                      <a:srgbClr val="FF66CC"/>
                                    </a:solidFill>
                                    <a:latin typeface="Cambria Math"/>
                                  </a:rPr>
                                  <m:t>𝑃</m:t>
                                </m:r>
                              </m:e>
                              <m:sub>
                                <m:r>
                                  <a:rPr lang="en-US" sz="2000" b="0" i="1" smtClean="0">
                                    <a:solidFill>
                                      <a:srgbClr val="FF66CC"/>
                                    </a:solidFill>
                                    <a:latin typeface="Cambria Math"/>
                                  </a:rPr>
                                  <m:t>𝑆</m:t>
                                </m:r>
                              </m:sub>
                            </m:sSub>
                          </m:e>
                        </m:acc>
                        <m:r>
                          <a:rPr lang="en-US" sz="2000" b="0" i="1" smtClean="0">
                            <a:solidFill>
                              <a:srgbClr val="FF66CC"/>
                            </a:solidFill>
                            <a:latin typeface="Cambria Math"/>
                          </a:rPr>
                          <m:t>=</m:t>
                        </m:r>
                        <m:sSub>
                          <m:sSubPr>
                            <m:ctrlPr>
                              <a:rPr lang="en-US" sz="2000" i="1">
                                <a:solidFill>
                                  <a:srgbClr val="FF66CC"/>
                                </a:solidFill>
                                <a:latin typeface="Cambria Math" panose="02040503050406030204" pitchFamily="18" charset="0"/>
                              </a:rPr>
                            </m:ctrlPr>
                          </m:sSubPr>
                          <m:e>
                            <m:r>
                              <a:rPr lang="en-US" sz="2000" b="0" i="1" smtClean="0">
                                <a:solidFill>
                                  <a:srgbClr val="FF66CC"/>
                                </a:solidFill>
                                <a:latin typeface="Cambria Math"/>
                              </a:rPr>
                              <m:t>2</m:t>
                            </m:r>
                            <m:r>
                              <a:rPr lang="en-US" sz="2000" b="0" i="1" smtClean="0">
                                <a:solidFill>
                                  <a:srgbClr val="FF66CC"/>
                                </a:solidFill>
                                <a:latin typeface="Cambria Math"/>
                              </a:rPr>
                              <m:t>𝑉</m:t>
                            </m:r>
                          </m:e>
                          <m:sub>
                            <m:r>
                              <a:rPr lang="en-US" sz="2000" i="1">
                                <a:solidFill>
                                  <a:srgbClr val="FF66CC"/>
                                </a:solidFill>
                                <a:latin typeface="Cambria Math"/>
                              </a:rPr>
                              <m:t>𝐶𝐶</m:t>
                            </m:r>
                          </m:sub>
                        </m:sSub>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𝐼</m:t>
                            </m:r>
                          </m:e>
                          <m:sub>
                            <m:r>
                              <a:rPr lang="en-US" sz="2000" b="0" i="1" smtClean="0">
                                <a:solidFill>
                                  <a:srgbClr val="FF66CC"/>
                                </a:solidFill>
                                <a:latin typeface="Cambria Math"/>
                              </a:rPr>
                              <m:t>𝐶𝑄</m:t>
                            </m:r>
                          </m:sub>
                        </m:sSub>
                      </m:oMath>
                    </m:oMathPara>
                  </a14:m>
                  <a:endParaRPr lang="en-US" sz="2000" dirty="0">
                    <a:solidFill>
                      <a:srgbClr val="FF66CC"/>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588348" y="4219609"/>
                  <a:ext cx="2337993" cy="479291"/>
                </a:xfrm>
                <a:prstGeom prst="rect">
                  <a:avLst/>
                </a:prstGeom>
                <a:blipFill>
                  <a:blip r:embed="rId7"/>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987542" y="1066800"/>
                  <a:ext cx="2319776" cy="862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66CC"/>
                                </a:solidFill>
                                <a:latin typeface="Cambria Math" panose="02040503050406030204" pitchFamily="18" charset="0"/>
                                <a:ea typeface="Cambria Math"/>
                              </a:rPr>
                            </m:ctrlPr>
                          </m:sSubPr>
                          <m:e>
                            <m:r>
                              <a:rPr lang="en-US" sz="2000" i="1">
                                <a:solidFill>
                                  <a:srgbClr val="FF66CC"/>
                                </a:solidFill>
                                <a:latin typeface="Cambria Math"/>
                                <a:ea typeface="Cambria Math"/>
                              </a:rPr>
                              <m:t>𝜂</m:t>
                            </m:r>
                          </m:e>
                          <m:sub>
                            <m:r>
                              <a:rPr lang="en-US" sz="2000" b="0" i="1" smtClean="0">
                                <a:solidFill>
                                  <a:srgbClr val="FF66CC"/>
                                </a:solidFill>
                                <a:latin typeface="Cambria Math"/>
                                <a:ea typeface="Cambria Math"/>
                              </a:rPr>
                              <m:t>𝑚𝑎𝑥</m:t>
                            </m:r>
                          </m:sub>
                        </m:sSub>
                        <m:r>
                          <a:rPr lang="en-US" sz="2000" b="0" i="1" smtClean="0">
                            <a:solidFill>
                              <a:srgbClr val="FF66CC"/>
                            </a:solidFill>
                            <a:latin typeface="Cambria Math"/>
                            <a:ea typeface="Cambria Math"/>
                          </a:rPr>
                          <m:t>=</m:t>
                        </m:r>
                        <m:f>
                          <m:fPr>
                            <m:ctrlPr>
                              <a:rPr lang="en-US" sz="2000" i="1" smtClean="0">
                                <a:solidFill>
                                  <a:srgbClr val="FF66CC"/>
                                </a:solidFill>
                                <a:latin typeface="Cambria Math" panose="02040503050406030204" pitchFamily="18" charset="0"/>
                              </a:rPr>
                            </m:ctrlPr>
                          </m:fPr>
                          <m:num>
                            <m:acc>
                              <m:accPr>
                                <m:chr m:val="̅"/>
                                <m:ctrlPr>
                                  <a:rPr lang="en-US" sz="2000" i="1">
                                    <a:solidFill>
                                      <a:srgbClr val="FF66CC"/>
                                    </a:solidFill>
                                    <a:latin typeface="Cambria Math" panose="02040503050406030204" pitchFamily="18" charset="0"/>
                                  </a:rPr>
                                </m:ctrlPr>
                              </m:accPr>
                              <m:e>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𝑃</m:t>
                                    </m:r>
                                  </m:e>
                                  <m:sub>
                                    <m:r>
                                      <a:rPr lang="en-US" sz="2000" i="1">
                                        <a:solidFill>
                                          <a:srgbClr val="FF66CC"/>
                                        </a:solidFill>
                                        <a:latin typeface="Cambria Math"/>
                                      </a:rPr>
                                      <m:t>𝐿</m:t>
                                    </m:r>
                                    <m:r>
                                      <a:rPr lang="en-US" sz="2000" b="0" i="1" smtClean="0">
                                        <a:solidFill>
                                          <a:srgbClr val="FF66CC"/>
                                        </a:solidFill>
                                        <a:latin typeface="Cambria Math"/>
                                      </a:rPr>
                                      <m:t>,</m:t>
                                    </m:r>
                                    <m:r>
                                      <a:rPr lang="en-US" sz="2000" b="0" i="1" smtClean="0">
                                        <a:solidFill>
                                          <a:srgbClr val="FF66CC"/>
                                        </a:solidFill>
                                        <a:latin typeface="Cambria Math"/>
                                      </a:rPr>
                                      <m:t>𝑚𝑎𝑥</m:t>
                                    </m:r>
                                  </m:sub>
                                </m:sSub>
                              </m:e>
                            </m:acc>
                          </m:num>
                          <m:den>
                            <m:acc>
                              <m:accPr>
                                <m:chr m:val="̅"/>
                                <m:ctrlPr>
                                  <a:rPr lang="en-US" sz="2000" i="1" smtClean="0">
                                    <a:solidFill>
                                      <a:srgbClr val="FF66CC"/>
                                    </a:solidFill>
                                    <a:latin typeface="Cambria Math" panose="02040503050406030204" pitchFamily="18" charset="0"/>
                                  </a:rPr>
                                </m:ctrlPr>
                              </m:accPr>
                              <m:e>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𝑃</m:t>
                                    </m:r>
                                  </m:e>
                                  <m:sub>
                                    <m:r>
                                      <a:rPr lang="en-US" sz="2000" b="0" i="1" smtClean="0">
                                        <a:solidFill>
                                          <a:srgbClr val="FF66CC"/>
                                        </a:solidFill>
                                        <a:latin typeface="Cambria Math"/>
                                      </a:rPr>
                                      <m:t>𝑆</m:t>
                                    </m:r>
                                  </m:sub>
                                </m:sSub>
                              </m:e>
                            </m:acc>
                          </m:den>
                        </m:f>
                      </m:oMath>
                    </m:oMathPara>
                  </a14:m>
                  <a:endParaRPr lang="en-US" sz="2000" dirty="0">
                    <a:solidFill>
                      <a:srgbClr val="FF66CC"/>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987542" y="1066800"/>
                  <a:ext cx="2319776" cy="86285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55919" y="3284378"/>
                  <a:ext cx="5830369" cy="8226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srgbClr val="FF66CC"/>
                                </a:solidFill>
                                <a:latin typeface="Cambria Math" panose="02040503050406030204" pitchFamily="18" charset="0"/>
                              </a:rPr>
                            </m:ctrlPr>
                          </m:accPr>
                          <m:e>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𝑃</m:t>
                                </m:r>
                              </m:e>
                              <m:sub>
                                <m:r>
                                  <a:rPr lang="en-US" sz="2000" i="1">
                                    <a:solidFill>
                                      <a:srgbClr val="FF66CC"/>
                                    </a:solidFill>
                                    <a:latin typeface="Cambria Math"/>
                                  </a:rPr>
                                  <m:t>𝐿</m:t>
                                </m:r>
                              </m:sub>
                            </m:sSub>
                          </m:e>
                        </m:acc>
                        <m:r>
                          <a:rPr lang="en-US" sz="2000" dirty="0">
                            <a:solidFill>
                              <a:srgbClr val="FF66CC"/>
                            </a:solidFill>
                            <a:latin typeface="Cambria Math"/>
                            <a:ea typeface="Cambria Math"/>
                          </a:rPr>
                          <m:t>=</m:t>
                        </m:r>
                        <m:f>
                          <m:fPr>
                            <m:ctrlPr>
                              <a:rPr lang="en-US" sz="2000" i="1" dirty="0">
                                <a:solidFill>
                                  <a:srgbClr val="FF66CC"/>
                                </a:solidFill>
                                <a:latin typeface="Cambria Math" panose="02040503050406030204" pitchFamily="18" charset="0"/>
                                <a:ea typeface="Cambria Math"/>
                              </a:rPr>
                            </m:ctrlPr>
                          </m:fPr>
                          <m:num>
                            <m:sSub>
                              <m:sSubPr>
                                <m:ctrlPr>
                                  <a:rPr lang="en-US" sz="2000" i="1" dirty="0">
                                    <a:solidFill>
                                      <a:srgbClr val="FF66CC"/>
                                    </a:solidFill>
                                    <a:latin typeface="Cambria Math" panose="02040503050406030204" pitchFamily="18" charset="0"/>
                                    <a:ea typeface="Cambria Math"/>
                                  </a:rPr>
                                </m:ctrlPr>
                              </m:sSubPr>
                              <m:e>
                                <m:r>
                                  <a:rPr lang="en-US" sz="2000" i="1" dirty="0">
                                    <a:solidFill>
                                      <a:srgbClr val="FF66CC"/>
                                    </a:solidFill>
                                    <a:latin typeface="Cambria Math"/>
                                    <a:ea typeface="Cambria Math"/>
                                  </a:rPr>
                                  <m:t>𝑉</m:t>
                                </m:r>
                              </m:e>
                              <m:sub>
                                <m:r>
                                  <a:rPr lang="en-US" sz="2000" i="1" dirty="0">
                                    <a:solidFill>
                                      <a:srgbClr val="FF66CC"/>
                                    </a:solidFill>
                                    <a:latin typeface="Cambria Math"/>
                                    <a:ea typeface="Cambria Math"/>
                                  </a:rPr>
                                  <m:t>𝑜</m:t>
                                </m:r>
                                <m:r>
                                  <a:rPr lang="en-US" sz="2000" i="1" dirty="0">
                                    <a:solidFill>
                                      <a:srgbClr val="FF66CC"/>
                                    </a:solidFill>
                                    <a:latin typeface="Cambria Math"/>
                                    <a:ea typeface="Cambria Math"/>
                                  </a:rPr>
                                  <m:t>,</m:t>
                                </m:r>
                                <m:r>
                                  <a:rPr lang="en-US" sz="2000" i="1" dirty="0">
                                    <a:solidFill>
                                      <a:srgbClr val="FF66CC"/>
                                    </a:solidFill>
                                    <a:latin typeface="Cambria Math"/>
                                    <a:ea typeface="Cambria Math"/>
                                  </a:rPr>
                                  <m:t>𝑝</m:t>
                                </m:r>
                                <m:r>
                                  <a:rPr lang="en-US" sz="2000" b="0" i="1" dirty="0" smtClean="0">
                                    <a:solidFill>
                                      <a:srgbClr val="FF66CC"/>
                                    </a:solidFill>
                                    <a:latin typeface="Cambria Math"/>
                                    <a:ea typeface="Cambria Math"/>
                                  </a:rPr>
                                  <m:t>,</m:t>
                                </m:r>
                                <m:r>
                                  <a:rPr lang="en-US" sz="2000" b="0" i="1" dirty="0" smtClean="0">
                                    <a:solidFill>
                                      <a:srgbClr val="FF66CC"/>
                                    </a:solidFill>
                                    <a:latin typeface="Cambria Math"/>
                                    <a:ea typeface="Cambria Math"/>
                                  </a:rPr>
                                  <m:t>𝑚𝑎𝑥</m:t>
                                </m:r>
                              </m:sub>
                            </m:sSub>
                          </m:num>
                          <m:den>
                            <m:rad>
                              <m:radPr>
                                <m:degHide m:val="on"/>
                                <m:ctrlPr>
                                  <a:rPr lang="en-US" sz="2000" i="1" dirty="0">
                                    <a:solidFill>
                                      <a:srgbClr val="FF66CC"/>
                                    </a:solidFill>
                                    <a:latin typeface="Cambria Math" panose="02040503050406030204" pitchFamily="18" charset="0"/>
                                    <a:ea typeface="Cambria Math"/>
                                  </a:rPr>
                                </m:ctrlPr>
                              </m:radPr>
                              <m:deg/>
                              <m:e>
                                <m:r>
                                  <a:rPr lang="en-US" sz="2000" i="1" dirty="0">
                                    <a:solidFill>
                                      <a:srgbClr val="FF66CC"/>
                                    </a:solidFill>
                                    <a:latin typeface="Cambria Math"/>
                                    <a:ea typeface="Cambria Math"/>
                                  </a:rPr>
                                  <m:t>2</m:t>
                                </m:r>
                              </m:e>
                            </m:rad>
                          </m:den>
                        </m:f>
                        <m:f>
                          <m:fPr>
                            <m:ctrlPr>
                              <a:rPr lang="en-US" sz="2000" i="1" dirty="0">
                                <a:solidFill>
                                  <a:srgbClr val="FF66CC"/>
                                </a:solidFill>
                                <a:latin typeface="Cambria Math" panose="02040503050406030204" pitchFamily="18" charset="0"/>
                                <a:ea typeface="Cambria Math"/>
                              </a:rPr>
                            </m:ctrlPr>
                          </m:fPr>
                          <m:num>
                            <m:sSub>
                              <m:sSubPr>
                                <m:ctrlPr>
                                  <a:rPr lang="en-US" sz="2000" i="1" dirty="0">
                                    <a:solidFill>
                                      <a:srgbClr val="FF66CC"/>
                                    </a:solidFill>
                                    <a:latin typeface="Cambria Math" panose="02040503050406030204" pitchFamily="18" charset="0"/>
                                    <a:ea typeface="Cambria Math"/>
                                  </a:rPr>
                                </m:ctrlPr>
                              </m:sSubPr>
                              <m:e>
                                <m:r>
                                  <a:rPr lang="en-US" sz="2000" i="1" dirty="0">
                                    <a:solidFill>
                                      <a:srgbClr val="FF66CC"/>
                                    </a:solidFill>
                                    <a:latin typeface="Cambria Math"/>
                                    <a:ea typeface="Cambria Math"/>
                                  </a:rPr>
                                  <m:t>𝐼</m:t>
                                </m:r>
                              </m:e>
                              <m:sub>
                                <m:r>
                                  <a:rPr lang="en-US" sz="2000" i="1" dirty="0">
                                    <a:solidFill>
                                      <a:srgbClr val="FF66CC"/>
                                    </a:solidFill>
                                    <a:latin typeface="Cambria Math"/>
                                    <a:ea typeface="Cambria Math"/>
                                  </a:rPr>
                                  <m:t>𝑜</m:t>
                                </m:r>
                                <m:r>
                                  <a:rPr lang="en-US" sz="2000" i="1" dirty="0">
                                    <a:solidFill>
                                      <a:srgbClr val="FF66CC"/>
                                    </a:solidFill>
                                    <a:latin typeface="Cambria Math"/>
                                    <a:ea typeface="Cambria Math"/>
                                  </a:rPr>
                                  <m:t>,</m:t>
                                </m:r>
                                <m:r>
                                  <a:rPr lang="en-US" sz="2000" i="1" dirty="0">
                                    <a:solidFill>
                                      <a:srgbClr val="FF66CC"/>
                                    </a:solidFill>
                                    <a:latin typeface="Cambria Math"/>
                                    <a:ea typeface="Cambria Math"/>
                                  </a:rPr>
                                  <m:t>𝑝</m:t>
                                </m:r>
                                <m:r>
                                  <a:rPr lang="en-US" sz="2000" b="0" i="1" dirty="0" smtClean="0">
                                    <a:solidFill>
                                      <a:srgbClr val="FF66CC"/>
                                    </a:solidFill>
                                    <a:latin typeface="Cambria Math"/>
                                    <a:ea typeface="Cambria Math"/>
                                  </a:rPr>
                                  <m:t>,</m:t>
                                </m:r>
                                <m:r>
                                  <a:rPr lang="en-US" sz="2000" b="0" i="1" dirty="0" smtClean="0">
                                    <a:solidFill>
                                      <a:srgbClr val="FF66CC"/>
                                    </a:solidFill>
                                    <a:latin typeface="Cambria Math"/>
                                    <a:ea typeface="Cambria Math"/>
                                  </a:rPr>
                                  <m:t>𝑚𝑎𝑥</m:t>
                                </m:r>
                              </m:sub>
                            </m:sSub>
                          </m:num>
                          <m:den>
                            <m:rad>
                              <m:radPr>
                                <m:degHide m:val="on"/>
                                <m:ctrlPr>
                                  <a:rPr lang="en-US" sz="2000" i="1" dirty="0">
                                    <a:solidFill>
                                      <a:srgbClr val="FF66CC"/>
                                    </a:solidFill>
                                    <a:latin typeface="Cambria Math" panose="02040503050406030204" pitchFamily="18" charset="0"/>
                                    <a:ea typeface="Cambria Math"/>
                                  </a:rPr>
                                </m:ctrlPr>
                              </m:radPr>
                              <m:deg/>
                              <m:e>
                                <m:r>
                                  <a:rPr lang="en-US" sz="2000" i="1" dirty="0">
                                    <a:solidFill>
                                      <a:srgbClr val="FF66CC"/>
                                    </a:solidFill>
                                    <a:latin typeface="Cambria Math"/>
                                    <a:ea typeface="Cambria Math"/>
                                  </a:rPr>
                                  <m:t>2</m:t>
                                </m:r>
                              </m:e>
                            </m:rad>
                          </m:den>
                        </m:f>
                        <m:r>
                          <a:rPr lang="en-US" sz="2000" i="1" dirty="0" smtClean="0">
                            <a:solidFill>
                              <a:srgbClr val="FF66CC"/>
                            </a:solidFill>
                            <a:latin typeface="Cambria Math"/>
                            <a:ea typeface="Cambria Math"/>
                          </a:rPr>
                          <m:t>~</m:t>
                        </m:r>
                        <m:f>
                          <m:fPr>
                            <m:ctrlPr>
                              <a:rPr lang="en-US" sz="2000" i="1" dirty="0" smtClean="0">
                                <a:solidFill>
                                  <a:srgbClr val="FF66CC"/>
                                </a:solidFill>
                                <a:latin typeface="Cambria Math" panose="02040503050406030204" pitchFamily="18" charset="0"/>
                                <a:ea typeface="Cambria Math"/>
                              </a:rPr>
                            </m:ctrlPr>
                          </m:fPr>
                          <m:num>
                            <m:r>
                              <a:rPr lang="en-US" sz="2000" b="0" i="1" dirty="0" smtClean="0">
                                <a:solidFill>
                                  <a:srgbClr val="FF66CC"/>
                                </a:solidFill>
                                <a:latin typeface="Cambria Math"/>
                                <a:ea typeface="Cambria Math"/>
                              </a:rPr>
                              <m:t>1</m:t>
                            </m:r>
                          </m:num>
                          <m:den>
                            <m:r>
                              <a:rPr lang="en-US" sz="2000" b="0" i="1" dirty="0" smtClean="0">
                                <a:solidFill>
                                  <a:srgbClr val="FF66CC"/>
                                </a:solidFill>
                                <a:latin typeface="Cambria Math"/>
                                <a:ea typeface="Cambria Math"/>
                              </a:rPr>
                              <m:t>2</m:t>
                            </m:r>
                          </m:den>
                        </m:f>
                        <m:sSub>
                          <m:sSubPr>
                            <m:ctrlPr>
                              <a:rPr lang="en-US" sz="2000" i="1" dirty="0">
                                <a:solidFill>
                                  <a:srgbClr val="FF66CC"/>
                                </a:solidFill>
                                <a:latin typeface="Cambria Math" panose="02040503050406030204" pitchFamily="18" charset="0"/>
                                <a:ea typeface="Cambria Math"/>
                              </a:rPr>
                            </m:ctrlPr>
                          </m:sSubPr>
                          <m:e>
                            <m:r>
                              <a:rPr lang="en-US" sz="2000" i="1" dirty="0">
                                <a:solidFill>
                                  <a:srgbClr val="FF66CC"/>
                                </a:solidFill>
                                <a:latin typeface="Cambria Math"/>
                                <a:ea typeface="Cambria Math"/>
                              </a:rPr>
                              <m:t>𝑉</m:t>
                            </m:r>
                          </m:e>
                          <m:sub>
                            <m:r>
                              <a:rPr lang="en-US" sz="2000" i="1" dirty="0">
                                <a:solidFill>
                                  <a:srgbClr val="FF66CC"/>
                                </a:solidFill>
                                <a:latin typeface="Cambria Math"/>
                                <a:ea typeface="Cambria Math"/>
                              </a:rPr>
                              <m:t>𝐶</m:t>
                            </m:r>
                            <m:r>
                              <a:rPr lang="en-US" sz="2000" b="0" i="1" dirty="0" smtClean="0">
                                <a:solidFill>
                                  <a:srgbClr val="FF66CC"/>
                                </a:solidFill>
                                <a:latin typeface="Cambria Math"/>
                                <a:ea typeface="Cambria Math"/>
                              </a:rPr>
                              <m:t>𝐸𝑄</m:t>
                            </m:r>
                          </m:sub>
                        </m:sSub>
                        <m:sSub>
                          <m:sSubPr>
                            <m:ctrlPr>
                              <a:rPr lang="en-US" sz="2000" i="1" dirty="0" smtClean="0">
                                <a:solidFill>
                                  <a:srgbClr val="FF66CC"/>
                                </a:solidFill>
                                <a:latin typeface="Cambria Math" panose="02040503050406030204" pitchFamily="18" charset="0"/>
                                <a:ea typeface="Cambria Math"/>
                              </a:rPr>
                            </m:ctrlPr>
                          </m:sSubPr>
                          <m:e>
                            <m:r>
                              <a:rPr lang="en-US" sz="2000" b="0" i="1" dirty="0" smtClean="0">
                                <a:solidFill>
                                  <a:srgbClr val="FF66CC"/>
                                </a:solidFill>
                                <a:latin typeface="Cambria Math"/>
                                <a:ea typeface="Cambria Math"/>
                              </a:rPr>
                              <m:t>𝐼</m:t>
                            </m:r>
                          </m:e>
                          <m:sub>
                            <m:r>
                              <a:rPr lang="en-US" sz="2000" b="0" i="1" dirty="0" smtClean="0">
                                <a:solidFill>
                                  <a:srgbClr val="FF66CC"/>
                                </a:solidFill>
                                <a:latin typeface="Cambria Math"/>
                                <a:ea typeface="Cambria Math"/>
                              </a:rPr>
                              <m:t>𝐶</m:t>
                            </m:r>
                            <m:r>
                              <a:rPr lang="en-US" sz="2000" b="0" i="1" dirty="0" smtClean="0">
                                <a:solidFill>
                                  <a:srgbClr val="FF66CC"/>
                                </a:solidFill>
                                <a:latin typeface="Cambria Math"/>
                                <a:ea typeface="Cambria Math"/>
                              </a:rPr>
                              <m:t>(</m:t>
                            </m:r>
                            <m:r>
                              <a:rPr lang="en-US" sz="2000" b="0" i="1" dirty="0" smtClean="0">
                                <a:solidFill>
                                  <a:srgbClr val="FF66CC"/>
                                </a:solidFill>
                                <a:latin typeface="Cambria Math"/>
                                <a:ea typeface="Cambria Math"/>
                              </a:rPr>
                              <m:t>𝑠𝑎𝑡</m:t>
                            </m:r>
                            <m:r>
                              <a:rPr lang="en-US" sz="2000" b="0" i="1" dirty="0" smtClean="0">
                                <a:solidFill>
                                  <a:srgbClr val="FF66CC"/>
                                </a:solidFill>
                                <a:latin typeface="Cambria Math"/>
                                <a:ea typeface="Cambria Math"/>
                              </a:rPr>
                              <m:t>)</m:t>
                            </m:r>
                          </m:sub>
                        </m:sSub>
                      </m:oMath>
                    </m:oMathPara>
                  </a14:m>
                  <a:endParaRPr lang="en-US" sz="2000" dirty="0">
                    <a:solidFill>
                      <a:srgbClr val="FF66CC"/>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355919" y="3284378"/>
                  <a:ext cx="5830369" cy="8226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752968" y="4724400"/>
                  <a:ext cx="4850905" cy="10689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66CC"/>
                                </a:solidFill>
                                <a:latin typeface="Cambria Math" panose="02040503050406030204" pitchFamily="18" charset="0"/>
                                <a:ea typeface="Cambria Math"/>
                              </a:rPr>
                            </m:ctrlPr>
                          </m:sSubPr>
                          <m:e>
                            <m:r>
                              <a:rPr lang="en-US" sz="2000" i="1">
                                <a:solidFill>
                                  <a:srgbClr val="FF66CC"/>
                                </a:solidFill>
                                <a:latin typeface="Cambria Math"/>
                                <a:ea typeface="Cambria Math"/>
                              </a:rPr>
                              <m:t>𝜂</m:t>
                            </m:r>
                          </m:e>
                          <m:sub>
                            <m:r>
                              <a:rPr lang="en-US" sz="2000" b="0" i="1" smtClean="0">
                                <a:solidFill>
                                  <a:srgbClr val="FF66CC"/>
                                </a:solidFill>
                                <a:latin typeface="Cambria Math"/>
                                <a:ea typeface="Cambria Math"/>
                              </a:rPr>
                              <m:t>𝑚𝑎𝑥</m:t>
                            </m:r>
                          </m:sub>
                        </m:sSub>
                        <m:r>
                          <a:rPr lang="en-US" sz="2000" b="0" i="1" smtClean="0">
                            <a:solidFill>
                              <a:srgbClr val="FF66CC"/>
                            </a:solidFill>
                            <a:latin typeface="Cambria Math"/>
                            <a:ea typeface="Cambria Math"/>
                          </a:rPr>
                          <m:t>~</m:t>
                        </m:r>
                        <m:f>
                          <m:fPr>
                            <m:ctrlPr>
                              <a:rPr lang="en-US" sz="2000" i="1" smtClean="0">
                                <a:solidFill>
                                  <a:srgbClr val="FF66CC"/>
                                </a:solidFill>
                                <a:latin typeface="Cambria Math" panose="02040503050406030204" pitchFamily="18" charset="0"/>
                              </a:rPr>
                            </m:ctrlPr>
                          </m:fPr>
                          <m:num>
                            <m:f>
                              <m:fPr>
                                <m:ctrlPr>
                                  <a:rPr lang="en-US" sz="2000" i="1" smtClean="0">
                                    <a:solidFill>
                                      <a:srgbClr val="FF66CC"/>
                                    </a:solidFill>
                                    <a:latin typeface="Cambria Math" panose="02040503050406030204" pitchFamily="18" charset="0"/>
                                  </a:rPr>
                                </m:ctrlPr>
                              </m:fPr>
                              <m:num>
                                <m:r>
                                  <a:rPr lang="en-US" sz="2000" b="0" i="1" smtClean="0">
                                    <a:solidFill>
                                      <a:srgbClr val="FF66CC"/>
                                    </a:solidFill>
                                    <a:latin typeface="Cambria Math"/>
                                  </a:rPr>
                                  <m:t>1</m:t>
                                </m:r>
                              </m:num>
                              <m:den>
                                <m:r>
                                  <a:rPr lang="en-US" sz="2000" b="0" i="1" smtClean="0">
                                    <a:solidFill>
                                      <a:srgbClr val="FF66CC"/>
                                    </a:solidFill>
                                    <a:latin typeface="Cambria Math"/>
                                  </a:rPr>
                                  <m:t>2</m:t>
                                </m:r>
                              </m:den>
                            </m:f>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𝑉</m:t>
                                </m:r>
                              </m:e>
                              <m:sub>
                                <m:r>
                                  <a:rPr lang="en-US" sz="2000" i="1">
                                    <a:solidFill>
                                      <a:srgbClr val="FF66CC"/>
                                    </a:solidFill>
                                    <a:latin typeface="Cambria Math"/>
                                  </a:rPr>
                                  <m:t>𝐶𝐸𝑄</m:t>
                                </m:r>
                              </m:sub>
                            </m:sSub>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𝐼</m:t>
                                </m:r>
                              </m:e>
                              <m:sub>
                                <m:r>
                                  <a:rPr lang="en-US" sz="2000" i="1">
                                    <a:solidFill>
                                      <a:srgbClr val="FF66CC"/>
                                    </a:solidFill>
                                    <a:latin typeface="Cambria Math"/>
                                  </a:rPr>
                                  <m:t>𝐶</m:t>
                                </m:r>
                                <m:r>
                                  <a:rPr lang="en-US" sz="2000" b="0" i="1" smtClean="0">
                                    <a:solidFill>
                                      <a:srgbClr val="FF66CC"/>
                                    </a:solidFill>
                                    <a:latin typeface="Cambria Math"/>
                                  </a:rPr>
                                  <m:t>(</m:t>
                                </m:r>
                                <m:r>
                                  <a:rPr lang="en-US" sz="2000" b="0" i="1" smtClean="0">
                                    <a:solidFill>
                                      <a:srgbClr val="FF66CC"/>
                                    </a:solidFill>
                                    <a:latin typeface="Cambria Math"/>
                                  </a:rPr>
                                  <m:t>𝑠𝑎𝑡</m:t>
                                </m:r>
                                <m:r>
                                  <a:rPr lang="en-US" sz="2000" b="0" i="1" smtClean="0">
                                    <a:solidFill>
                                      <a:srgbClr val="FF66CC"/>
                                    </a:solidFill>
                                    <a:latin typeface="Cambria Math"/>
                                  </a:rPr>
                                  <m:t>)</m:t>
                                </m:r>
                              </m:sub>
                            </m:sSub>
                          </m:num>
                          <m:den>
                            <m:r>
                              <a:rPr lang="en-US" sz="2000" b="0" i="1" smtClean="0">
                                <a:solidFill>
                                  <a:srgbClr val="FF66CC"/>
                                </a:solidFill>
                                <a:latin typeface="Cambria Math"/>
                              </a:rPr>
                              <m:t>2</m:t>
                            </m:r>
                            <m:sSub>
                              <m:sSubPr>
                                <m:ctrlPr>
                                  <a:rPr lang="en-US" sz="2000" b="0" i="1" smtClean="0">
                                    <a:solidFill>
                                      <a:srgbClr val="FF66CC"/>
                                    </a:solidFill>
                                    <a:latin typeface="Cambria Math" panose="02040503050406030204" pitchFamily="18" charset="0"/>
                                  </a:rPr>
                                </m:ctrlPr>
                              </m:sSubPr>
                              <m:e>
                                <m:r>
                                  <a:rPr lang="en-US" sz="2000" b="0" i="1" smtClean="0">
                                    <a:solidFill>
                                      <a:srgbClr val="FF66CC"/>
                                    </a:solidFill>
                                    <a:latin typeface="Cambria Math"/>
                                  </a:rPr>
                                  <m:t>𝑉</m:t>
                                </m:r>
                              </m:e>
                              <m:sub>
                                <m:r>
                                  <a:rPr lang="en-US" sz="2000" b="0" i="1" smtClean="0">
                                    <a:solidFill>
                                      <a:srgbClr val="FF66CC"/>
                                    </a:solidFill>
                                    <a:latin typeface="Cambria Math"/>
                                  </a:rPr>
                                  <m:t>𝐶𝐶</m:t>
                                </m:r>
                              </m:sub>
                            </m:sSub>
                            <m:sSub>
                              <m:sSubPr>
                                <m:ctrlPr>
                                  <a:rPr lang="en-US" sz="2000" b="0" i="1" smtClean="0">
                                    <a:solidFill>
                                      <a:srgbClr val="FF66CC"/>
                                    </a:solidFill>
                                    <a:latin typeface="Cambria Math" panose="02040503050406030204" pitchFamily="18" charset="0"/>
                                  </a:rPr>
                                </m:ctrlPr>
                              </m:sSubPr>
                              <m:e>
                                <m:r>
                                  <a:rPr lang="en-US" sz="2000" b="0" i="1" smtClean="0">
                                    <a:solidFill>
                                      <a:srgbClr val="FF66CC"/>
                                    </a:solidFill>
                                    <a:latin typeface="Cambria Math"/>
                                  </a:rPr>
                                  <m:t>𝐼</m:t>
                                </m:r>
                              </m:e>
                              <m:sub>
                                <m:r>
                                  <a:rPr lang="en-US" sz="2000" b="0" i="1" smtClean="0">
                                    <a:solidFill>
                                      <a:srgbClr val="FF66CC"/>
                                    </a:solidFill>
                                    <a:latin typeface="Cambria Math"/>
                                  </a:rPr>
                                  <m:t>𝐶𝑄</m:t>
                                </m:r>
                              </m:sub>
                            </m:sSub>
                          </m:den>
                        </m:f>
                        <m:r>
                          <a:rPr lang="en-US" sz="2000" b="0" i="0" dirty="0" smtClean="0">
                            <a:solidFill>
                              <a:srgbClr val="FF66CC"/>
                            </a:solidFill>
                            <a:latin typeface="Cambria Math"/>
                            <a:ea typeface="Cambria Math"/>
                          </a:rPr>
                          <m:t>~0.40−0.65</m:t>
                        </m:r>
                      </m:oMath>
                    </m:oMathPara>
                  </a14:m>
                  <a:endParaRPr lang="en-US" sz="2000" dirty="0">
                    <a:solidFill>
                      <a:srgbClr val="FF66CC"/>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752968" y="4724400"/>
                  <a:ext cx="4850905" cy="1068970"/>
                </a:xfrm>
                <a:prstGeom prst="rect">
                  <a:avLst/>
                </a:prstGeom>
                <a:blipFill>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1882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Autofit/>
          </a:bodyPr>
          <a:lstStyle/>
          <a:p>
            <a:pPr eaLnBrk="1" hangingPunct="1"/>
            <a:r>
              <a:rPr lang="en-GB" altLang="en-US" sz="4000" dirty="0"/>
              <a:t>Class AB amplifiers </a:t>
            </a:r>
          </a:p>
        </p:txBody>
      </p:sp>
      <p:sp>
        <p:nvSpPr>
          <p:cNvPr id="57347" name="Rectangle 3"/>
          <p:cNvSpPr>
            <a:spLocks noGrp="1" noChangeArrowheads="1"/>
          </p:cNvSpPr>
          <p:nvPr>
            <p:ph type="body" idx="1"/>
          </p:nvPr>
        </p:nvSpPr>
        <p:spPr>
          <a:xfrm>
            <a:off x="457200" y="1112837"/>
            <a:ext cx="8229600" cy="4525963"/>
          </a:xfrm>
        </p:spPr>
        <p:txBody>
          <a:bodyPr/>
          <a:lstStyle/>
          <a:p>
            <a:pPr eaLnBrk="1" hangingPunct="1">
              <a:buFont typeface="Wingdings" panose="05000000000000000000" pitchFamily="2" charset="2"/>
              <a:buChar char="Ø"/>
            </a:pPr>
            <a:r>
              <a:rPr lang="en-GB" altLang="en-US" dirty="0"/>
              <a:t>A class AB output stage can be far more efficient than a class A stage (~40-65% maximum efficiency compared with 25 %) but less efficient than a class B stage (~40-65 % maximum efficiency compared with 78.5 %).</a:t>
            </a:r>
          </a:p>
          <a:p>
            <a:pPr eaLnBrk="1" hangingPunct="1">
              <a:buFont typeface="Wingdings" panose="05000000000000000000" pitchFamily="2" charset="2"/>
              <a:buChar char="Ø"/>
            </a:pPr>
            <a:r>
              <a:rPr lang="en-GB" altLang="en-US" dirty="0"/>
              <a:t>No cross-over distortion</a:t>
            </a:r>
          </a:p>
          <a:p>
            <a:pPr eaLnBrk="1" hangingPunct="1">
              <a:buFont typeface="Wingdings" panose="05000000000000000000" pitchFamily="2" charset="2"/>
              <a:buChar char="Ø"/>
            </a:pPr>
            <a:r>
              <a:rPr lang="en-GB" altLang="en-US" dirty="0"/>
              <a:t>Suitable for large signals</a:t>
            </a:r>
          </a:p>
          <a:p>
            <a:pPr eaLnBrk="1" hangingPunct="1">
              <a:buFont typeface="Wingdings" panose="05000000000000000000" pitchFamily="2" charset="2"/>
              <a:buChar char="Ø"/>
            </a:pPr>
            <a:r>
              <a:rPr lang="en-GB" altLang="en-US" dirty="0"/>
              <a:t>Intermediate characteristics between class A and B.</a:t>
            </a:r>
          </a:p>
        </p:txBody>
      </p:sp>
      <p:sp>
        <p:nvSpPr>
          <p:cNvPr id="2" name="Date Placeholder 1">
            <a:extLst>
              <a:ext uri="{FF2B5EF4-FFF2-40B4-BE49-F238E27FC236}">
                <a16:creationId xmlns:a16="http://schemas.microsoft.com/office/drawing/2014/main" id="{6C7C5585-D503-43E3-A216-F390578FBFE0}"/>
              </a:ext>
            </a:extLst>
          </p:cNvPr>
          <p:cNvSpPr>
            <a:spLocks noGrp="1"/>
          </p:cNvSpPr>
          <p:nvPr>
            <p:ph type="dt" sz="half" idx="11"/>
          </p:nvPr>
        </p:nvSpPr>
        <p:spPr/>
        <p:txBody>
          <a:bodyPr/>
          <a:lstStyle/>
          <a:p>
            <a:pPr>
              <a:defRPr/>
            </a:pPr>
            <a:r>
              <a:rPr lang="en-US"/>
              <a:t>4/21/2020</a:t>
            </a:r>
            <a:endParaRPr lang="en-US" dirty="0"/>
          </a:p>
        </p:txBody>
      </p:sp>
      <p:sp>
        <p:nvSpPr>
          <p:cNvPr id="3" name="Slide Number Placeholder 2">
            <a:extLst>
              <a:ext uri="{FF2B5EF4-FFF2-40B4-BE49-F238E27FC236}">
                <a16:creationId xmlns:a16="http://schemas.microsoft.com/office/drawing/2014/main" id="{9FAD1994-053C-4F31-9DC3-0E79DE8E3D55}"/>
              </a:ext>
            </a:extLst>
          </p:cNvPr>
          <p:cNvSpPr>
            <a:spLocks noGrp="1"/>
          </p:cNvSpPr>
          <p:nvPr>
            <p:ph type="sldNum" sz="quarter" idx="10"/>
          </p:nvPr>
        </p:nvSpPr>
        <p:spPr/>
        <p:txBody>
          <a:bodyPr/>
          <a:lstStyle/>
          <a:p>
            <a:pPr>
              <a:defRPr/>
            </a:pPr>
            <a:fld id="{677A0477-6640-49A4-B276-94B61A26FB85}" type="slidenum">
              <a:rPr lang="en-US" altLang="en-US" smtClean="0"/>
              <a:pPr>
                <a:defRPr/>
              </a:pPr>
              <a:t>18</a:t>
            </a:fld>
            <a:endParaRPr lang="en-US" altLang="en-US" dirty="0"/>
          </a:p>
        </p:txBody>
      </p:sp>
    </p:spTree>
    <p:extLst>
      <p:ext uri="{BB962C8B-B14F-4D97-AF65-F5344CB8AC3E}">
        <p14:creationId xmlns:p14="http://schemas.microsoft.com/office/powerpoint/2010/main" val="1190490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AB amplifier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grpSp>
        <p:nvGrpSpPr>
          <p:cNvPr id="9" name="Group 8"/>
          <p:cNvGrpSpPr/>
          <p:nvPr/>
        </p:nvGrpSpPr>
        <p:grpSpPr>
          <a:xfrm>
            <a:off x="1953695" y="756213"/>
            <a:ext cx="5410200" cy="5568387"/>
            <a:chOff x="4201297" y="970242"/>
            <a:chExt cx="4028303" cy="3975008"/>
          </a:xfrm>
        </p:grpSpPr>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15" t="3763" r="56621" b="22427"/>
            <a:stretch/>
          </p:blipFill>
          <p:spPr bwMode="auto">
            <a:xfrm>
              <a:off x="4201297" y="1606630"/>
              <a:ext cx="4028303" cy="333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flipH="1">
              <a:off x="6629399" y="970242"/>
              <a:ext cx="16002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H="1">
              <a:off x="6705598" y="4346899"/>
              <a:ext cx="1524001" cy="598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2"/>
          <p:cNvSpPr txBox="1">
            <a:spLocks noChangeArrowheads="1"/>
          </p:cNvSpPr>
          <p:nvPr/>
        </p:nvSpPr>
        <p:spPr>
          <a:xfrm>
            <a:off x="152401" y="762000"/>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How can one practically realize the DC voltage V</a:t>
            </a:r>
            <a:r>
              <a:rPr lang="en-US" altLang="en-US" sz="2800" b="1" baseline="-25000" dirty="0"/>
              <a:t>BB</a:t>
            </a:r>
            <a:r>
              <a:rPr lang="en-US" altLang="en-US" sz="2800" b="1" dirty="0"/>
              <a:t>?</a:t>
            </a:r>
          </a:p>
        </p:txBody>
      </p:sp>
      <p:sp>
        <p:nvSpPr>
          <p:cNvPr id="14" name="Rectangle 13"/>
          <p:cNvSpPr/>
          <p:nvPr/>
        </p:nvSpPr>
        <p:spPr>
          <a:xfrm flipH="1">
            <a:off x="5469489" y="1828800"/>
            <a:ext cx="2046805"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08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1"/>
            <a:ext cx="8686800" cy="3581400"/>
          </a:xfrm>
        </p:spPr>
        <p:txBody>
          <a:bodyPr/>
          <a:lstStyle/>
          <a:p>
            <a:pPr marL="0" indent="0">
              <a:buNone/>
            </a:pPr>
            <a:r>
              <a:rPr lang="en-US" dirty="0"/>
              <a:t>Class AB amplifiers </a:t>
            </a:r>
          </a:p>
          <a:p>
            <a:pPr lvl="1"/>
            <a:r>
              <a:rPr lang="en-US" dirty="0"/>
              <a:t>Definition and general architecture</a:t>
            </a:r>
          </a:p>
          <a:p>
            <a:pPr lvl="1"/>
            <a:r>
              <a:rPr lang="en-US" dirty="0"/>
              <a:t>Voltage-transfer characteristic (VTC)</a:t>
            </a:r>
          </a:p>
          <a:p>
            <a:pPr lvl="1"/>
            <a:r>
              <a:rPr lang="en-US" dirty="0"/>
              <a:t>Output resistance</a:t>
            </a:r>
          </a:p>
          <a:p>
            <a:pPr lvl="1"/>
            <a:r>
              <a:rPr lang="en-US" dirty="0"/>
              <a:t>Biasing configurations</a:t>
            </a:r>
          </a:p>
          <a:p>
            <a:pPr marL="1588" indent="0">
              <a:buNone/>
            </a:pPr>
            <a:r>
              <a:rPr lang="en-US" dirty="0"/>
              <a:t>(</a:t>
            </a:r>
            <a:r>
              <a:rPr lang="en-US" dirty="0" err="1"/>
              <a:t>Neamen</a:t>
            </a:r>
            <a:r>
              <a:rPr lang="en-US" dirty="0"/>
              <a:t> 8.3.3 and from 8.5.1 to 8.5.4-S&amp;S, 6</a:t>
            </a:r>
            <a:r>
              <a:rPr lang="en-US" baseline="30000" dirty="0"/>
              <a:t>th</a:t>
            </a:r>
            <a:r>
              <a:rPr lang="en-US" dirty="0"/>
              <a:t> edition, 11.5)</a:t>
            </a:r>
          </a:p>
        </p:txBody>
      </p:sp>
      <p:sp>
        <p:nvSpPr>
          <p:cNvPr id="4" name="Rectangle 2"/>
          <p:cNvSpPr txBox="1">
            <a:spLocks noChangeArrowheads="1"/>
          </p:cNvSpPr>
          <p:nvPr/>
        </p:nvSpPr>
        <p:spPr>
          <a:xfrm>
            <a:off x="685800" y="-2286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a:solidFill>
                  <a:srgbClr val="FF0000"/>
                </a:solidFill>
              </a:rPr>
              <a:t>Overview</a:t>
            </a:r>
          </a:p>
        </p:txBody>
      </p:sp>
      <p:sp>
        <p:nvSpPr>
          <p:cNvPr id="2" name="Date Placeholder 1"/>
          <p:cNvSpPr>
            <a:spLocks noGrp="1"/>
          </p:cNvSpPr>
          <p:nvPr>
            <p:ph type="dt" sz="half" idx="11"/>
          </p:nvPr>
        </p:nvSpPr>
        <p:spPr/>
        <p:txBody>
          <a:bodyPr/>
          <a:lstStyle/>
          <a:p>
            <a:pPr>
              <a:defRPr/>
            </a:pPr>
            <a:r>
              <a:rPr lang="en-US"/>
              <a:t>4/21/2020</a:t>
            </a:r>
            <a:endParaRPr lang="en-US" dirty="0"/>
          </a:p>
        </p:txBody>
      </p:sp>
      <p:sp>
        <p:nvSpPr>
          <p:cNvPr id="5" name="Slide Number Placeholder 4"/>
          <p:cNvSpPr>
            <a:spLocks noGrp="1"/>
          </p:cNvSpPr>
          <p:nvPr>
            <p:ph type="sldNum" sz="quarter" idx="10"/>
          </p:nvPr>
        </p:nvSpPr>
        <p:spPr/>
        <p:txBody>
          <a:bodyPr/>
          <a:lstStyle/>
          <a:p>
            <a:pPr>
              <a:defRPr/>
            </a:pPr>
            <a:fld id="{677A0477-6640-49A4-B276-94B61A26FB85}" type="slidenum">
              <a:rPr lang="en-US" altLang="en-US" smtClean="0"/>
              <a:pPr>
                <a:defRPr/>
              </a:pPr>
              <a:t>2</a:t>
            </a:fld>
            <a:endParaRPr lang="en-US" altLang="en-US" dirty="0"/>
          </a:p>
        </p:txBody>
      </p:sp>
    </p:spTree>
    <p:extLst>
      <p:ext uri="{BB962C8B-B14F-4D97-AF65-F5344CB8AC3E}">
        <p14:creationId xmlns:p14="http://schemas.microsoft.com/office/powerpoint/2010/main" val="3487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3600" dirty="0"/>
            </a:br>
            <a:r>
              <a:rPr lang="en-US" altLang="en-US" sz="3600" dirty="0"/>
              <a:t>Biasing of class AB amplifiers (push-pull  AB)</a:t>
            </a:r>
            <a:br>
              <a:rPr lang="en-US" altLang="en-US" sz="3600" dirty="0"/>
            </a:br>
            <a:endParaRPr lang="en-US" sz="36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20</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Rectangle 2"/>
          <p:cNvSpPr txBox="1">
            <a:spLocks noChangeArrowheads="1"/>
          </p:cNvSpPr>
          <p:nvPr/>
        </p:nvSpPr>
        <p:spPr>
          <a:xfrm>
            <a:off x="152401" y="990600"/>
            <a:ext cx="8915399"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anose="05000000000000000000" pitchFamily="2" charset="2"/>
              <a:buChar char="Ø"/>
            </a:pPr>
            <a:r>
              <a:rPr lang="en-US" altLang="en-US" sz="2800" b="1" dirty="0"/>
              <a:t>Diode biasing</a:t>
            </a:r>
          </a:p>
          <a:p>
            <a:pPr marL="457200" indent="-457200" algn="l">
              <a:buFont typeface="Wingdings" panose="05000000000000000000" pitchFamily="2" charset="2"/>
              <a:buChar char="Ø"/>
            </a:pPr>
            <a:r>
              <a:rPr lang="en-US" altLang="en-US" sz="2800" b="1" dirty="0"/>
              <a:t>Biasing with V</a:t>
            </a:r>
            <a:r>
              <a:rPr lang="en-US" altLang="en-US" sz="2800" b="1" baseline="-25000" dirty="0"/>
              <a:t>BE</a:t>
            </a:r>
            <a:r>
              <a:rPr lang="en-US" altLang="en-US" sz="2800" b="1" dirty="0"/>
              <a:t> multiplier</a:t>
            </a:r>
          </a:p>
          <a:p>
            <a:pPr marL="457200" indent="-457200" algn="l">
              <a:buFont typeface="Wingdings" panose="05000000000000000000" pitchFamily="2" charset="2"/>
              <a:buChar char="Ø"/>
            </a:pPr>
            <a:r>
              <a:rPr lang="en-US" altLang="en-US" sz="2800" b="1" dirty="0"/>
              <a:t>Biasing with input buffer transistor</a:t>
            </a:r>
          </a:p>
          <a:p>
            <a:pPr marL="457200" indent="-457200" algn="l">
              <a:buFont typeface="Wingdings" panose="05000000000000000000" pitchFamily="2" charset="2"/>
              <a:buChar char="Ø"/>
            </a:pPr>
            <a:endParaRPr lang="en-US" altLang="en-US" sz="2800" b="1"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7381" y="2442840"/>
            <a:ext cx="2761827" cy="326218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914" y="1937951"/>
            <a:ext cx="2592686"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descr="nea2362X_0831"/>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52401" y="2133600"/>
            <a:ext cx="3178318" cy="38072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2514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Diode biasing</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21</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3" name="Picture 5" descr="nea2362X_083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95"/>
          <a:stretch/>
        </p:blipFill>
        <p:spPr>
          <a:xfrm>
            <a:off x="2286000" y="1508275"/>
            <a:ext cx="4376676" cy="4802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Text Box 13"/>
          <p:cNvSpPr txBox="1">
            <a:spLocks noChangeArrowheads="1"/>
          </p:cNvSpPr>
          <p:nvPr/>
        </p:nvSpPr>
        <p:spPr bwMode="auto">
          <a:xfrm>
            <a:off x="163011" y="838200"/>
            <a:ext cx="88883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altLang="en-US" sz="2000" dirty="0">
                <a:cs typeface="Arial" charset="0"/>
              </a:rPr>
              <a:t>The biasing circuit comprising </a:t>
            </a:r>
            <a:r>
              <a:rPr lang="en-US" altLang="en-US" sz="2000" i="1" dirty="0">
                <a:latin typeface="Times New Roman" pitchFamily="18" charset="0"/>
                <a:cs typeface="Arial" charset="0"/>
              </a:rPr>
              <a:t>D</a:t>
            </a:r>
            <a:r>
              <a:rPr lang="en-US" altLang="en-US" sz="2000" baseline="-25000" dirty="0">
                <a:latin typeface="Times New Roman" pitchFamily="18" charset="0"/>
                <a:cs typeface="Arial" charset="0"/>
              </a:rPr>
              <a:t>1</a:t>
            </a:r>
            <a:r>
              <a:rPr lang="en-US" altLang="en-US" sz="2000" dirty="0">
                <a:cs typeface="Arial" charset="0"/>
              </a:rPr>
              <a:t>, </a:t>
            </a:r>
            <a:r>
              <a:rPr lang="en-US" altLang="en-US" sz="2000" i="1" dirty="0">
                <a:latin typeface="Times New Roman" pitchFamily="18" charset="0"/>
                <a:cs typeface="Arial" charset="0"/>
              </a:rPr>
              <a:t>D</a:t>
            </a:r>
            <a:r>
              <a:rPr lang="en-US" altLang="en-US" sz="2000" baseline="-25000" dirty="0">
                <a:latin typeface="Times New Roman" pitchFamily="18" charset="0"/>
                <a:cs typeface="Arial" charset="0"/>
              </a:rPr>
              <a:t>2</a:t>
            </a:r>
            <a:r>
              <a:rPr lang="en-US" altLang="en-US" sz="2000" dirty="0">
                <a:cs typeface="Arial" charset="0"/>
              </a:rPr>
              <a:t>, </a:t>
            </a:r>
            <a:r>
              <a:rPr lang="en-US" altLang="en-US" sz="2000" i="1" dirty="0" err="1">
                <a:cs typeface="Arial" charset="0"/>
              </a:rPr>
              <a:t>I</a:t>
            </a:r>
            <a:r>
              <a:rPr lang="en-US" altLang="en-US" sz="2000" i="1" baseline="-25000" dirty="0" err="1">
                <a:cs typeface="Arial" charset="0"/>
              </a:rPr>
              <a:t>Bias</a:t>
            </a:r>
            <a:r>
              <a:rPr lang="en-US" altLang="en-US" sz="2000" i="1" dirty="0">
                <a:cs typeface="Arial" charset="0"/>
              </a:rPr>
              <a:t>, and V</a:t>
            </a:r>
            <a:r>
              <a:rPr lang="en-US" altLang="en-US" sz="2000" i="1" baseline="30000" dirty="0">
                <a:cs typeface="Arial" charset="0"/>
              </a:rPr>
              <a:t>+</a:t>
            </a:r>
            <a:r>
              <a:rPr lang="en-US" altLang="en-US" sz="2000" dirty="0">
                <a:cs typeface="Arial" charset="0"/>
              </a:rPr>
              <a:t> provides the biasing voltage </a:t>
            </a:r>
            <a:r>
              <a:rPr lang="en-US" altLang="en-US" sz="2000" i="1" dirty="0">
                <a:latin typeface="Times New Roman" pitchFamily="18" charset="0"/>
                <a:cs typeface="Arial" charset="0"/>
              </a:rPr>
              <a:t>V</a:t>
            </a:r>
            <a:r>
              <a:rPr lang="en-US" altLang="en-US" sz="2000" i="1" baseline="-25000" dirty="0">
                <a:latin typeface="Times New Roman" pitchFamily="18" charset="0"/>
                <a:cs typeface="Arial" charset="0"/>
              </a:rPr>
              <a:t>BB</a:t>
            </a:r>
            <a:r>
              <a:rPr lang="en-US" altLang="en-US" sz="2000" dirty="0">
                <a:cs typeface="Arial" charset="0"/>
              </a:rPr>
              <a:t>.</a:t>
            </a:r>
            <a:endParaRPr lang="en-US" altLang="en-US" sz="2000" baseline="-25000" dirty="0">
              <a:cs typeface="Arial" charset="0"/>
            </a:endParaRPr>
          </a:p>
        </p:txBody>
      </p:sp>
      <p:sp>
        <p:nvSpPr>
          <p:cNvPr id="16" name="Rectangle 15"/>
          <p:cNvSpPr/>
          <p:nvPr/>
        </p:nvSpPr>
        <p:spPr>
          <a:xfrm>
            <a:off x="1123709" y="1981200"/>
            <a:ext cx="1848091" cy="400110"/>
          </a:xfrm>
          <a:prstGeom prst="rect">
            <a:avLst/>
          </a:prstGeom>
        </p:spPr>
        <p:txBody>
          <a:bodyPr wrap="square">
            <a:spAutoFit/>
          </a:bodyPr>
          <a:lstStyle/>
          <a:p>
            <a:r>
              <a:rPr lang="en-US" sz="2000" dirty="0"/>
              <a:t>Current mirror</a:t>
            </a:r>
          </a:p>
        </p:txBody>
      </p:sp>
      <p:cxnSp>
        <p:nvCxnSpPr>
          <p:cNvPr id="18" name="Straight Arrow Connector 17"/>
          <p:cNvCxnSpPr>
            <a:stCxn id="16" idx="2"/>
          </p:cNvCxnSpPr>
          <p:nvPr/>
        </p:nvCxnSpPr>
        <p:spPr>
          <a:xfrm>
            <a:off x="2047755" y="2381310"/>
            <a:ext cx="980954" cy="2330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277074" y="3352800"/>
            <a:ext cx="1848091" cy="1015663"/>
          </a:xfrm>
          <a:prstGeom prst="rect">
            <a:avLst/>
          </a:prstGeom>
        </p:spPr>
        <p:txBody>
          <a:bodyPr wrap="square">
            <a:spAutoFit/>
          </a:bodyPr>
          <a:lstStyle/>
          <a:p>
            <a:r>
              <a:rPr lang="en-US" sz="2000" dirty="0"/>
              <a:t>Diode connected transistors</a:t>
            </a:r>
          </a:p>
        </p:txBody>
      </p:sp>
    </p:spTree>
    <p:extLst>
      <p:ext uri="{BB962C8B-B14F-4D97-AF65-F5344CB8AC3E}">
        <p14:creationId xmlns:p14="http://schemas.microsoft.com/office/powerpoint/2010/main" val="317433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40CD-282A-449D-87E5-12880D154D5F}"/>
              </a:ext>
            </a:extLst>
          </p:cNvPr>
          <p:cNvSpPr>
            <a:spLocks noGrp="1"/>
          </p:cNvSpPr>
          <p:nvPr>
            <p:ph type="title"/>
          </p:nvPr>
        </p:nvSpPr>
        <p:spPr/>
        <p:txBody>
          <a:bodyPr/>
          <a:lstStyle/>
          <a:p>
            <a:r>
              <a:rPr lang="en-US" dirty="0"/>
              <a:t>Diode biasing</a:t>
            </a:r>
          </a:p>
        </p:txBody>
      </p:sp>
      <p:sp>
        <p:nvSpPr>
          <p:cNvPr id="3" name="Content Placeholder 2">
            <a:extLst>
              <a:ext uri="{FF2B5EF4-FFF2-40B4-BE49-F238E27FC236}">
                <a16:creationId xmlns:a16="http://schemas.microsoft.com/office/drawing/2014/main" id="{7A9A5DF6-A385-45AF-86F0-7A2A9C77ABDB}"/>
              </a:ext>
            </a:extLst>
          </p:cNvPr>
          <p:cNvSpPr>
            <a:spLocks noGrp="1"/>
          </p:cNvSpPr>
          <p:nvPr>
            <p:ph idx="1"/>
          </p:nvPr>
        </p:nvSpPr>
        <p:spPr>
          <a:xfrm>
            <a:off x="173862" y="4343400"/>
            <a:ext cx="8839200" cy="2438400"/>
          </a:xfrm>
        </p:spPr>
        <p:txBody>
          <a:bodyPr/>
          <a:lstStyle/>
          <a:p>
            <a:pPr marL="0" indent="0">
              <a:buNone/>
            </a:pPr>
            <a:r>
              <a:rPr lang="en-US" sz="2400" dirty="0"/>
              <a:t>As the input voltage increases, the output voltage increases, causing an increase in </a:t>
            </a:r>
            <a:r>
              <a:rPr lang="en-US" sz="2400" i="1" dirty="0" err="1"/>
              <a:t>i</a:t>
            </a:r>
            <a:r>
              <a:rPr lang="en-US" sz="2400" i="1" baseline="-25000" dirty="0" err="1"/>
              <a:t>Cn</a:t>
            </a:r>
            <a:r>
              <a:rPr lang="en-US" sz="2400" dirty="0"/>
              <a:t>. This in turn produces an increase in the base current </a:t>
            </a:r>
            <a:r>
              <a:rPr lang="en-US" sz="2400" i="1" dirty="0" err="1"/>
              <a:t>i</a:t>
            </a:r>
            <a:r>
              <a:rPr lang="en-US" sz="2400" i="1" baseline="-25000" dirty="0" err="1"/>
              <a:t>Bn</a:t>
            </a:r>
            <a:r>
              <a:rPr lang="en-US" sz="2400" dirty="0"/>
              <a:t>. Since the increase in base current is supplied by </a:t>
            </a:r>
            <a:r>
              <a:rPr lang="en-US" sz="2400" i="1" dirty="0" err="1"/>
              <a:t>I</a:t>
            </a:r>
            <a:r>
              <a:rPr lang="en-US" sz="2400" baseline="-25000" dirty="0" err="1"/>
              <a:t>Bias</a:t>
            </a:r>
            <a:r>
              <a:rPr lang="en-US" sz="2400" dirty="0"/>
              <a:t>, the current through </a:t>
            </a:r>
            <a:r>
              <a:rPr lang="en-US" sz="2400" i="1" dirty="0"/>
              <a:t>D</a:t>
            </a:r>
            <a:r>
              <a:rPr lang="en-US" sz="2400" baseline="-25000" dirty="0"/>
              <a:t>1</a:t>
            </a:r>
            <a:r>
              <a:rPr lang="en-US" sz="2400" dirty="0"/>
              <a:t> and </a:t>
            </a:r>
            <a:r>
              <a:rPr lang="en-US" sz="2400" i="1" dirty="0"/>
              <a:t>D</a:t>
            </a:r>
            <a:r>
              <a:rPr lang="en-US" sz="2400" baseline="-25000" dirty="0"/>
              <a:t>2</a:t>
            </a:r>
            <a:r>
              <a:rPr lang="en-US" sz="2400" dirty="0"/>
              <a:t>, and hence the voltage </a:t>
            </a:r>
            <a:r>
              <a:rPr lang="en-US" sz="2400" i="1" dirty="0"/>
              <a:t>V</a:t>
            </a:r>
            <a:r>
              <a:rPr lang="en-US" sz="2400" i="1" baseline="-25000" dirty="0"/>
              <a:t>BB</a:t>
            </a:r>
            <a:r>
              <a:rPr lang="en-US" sz="2400" dirty="0"/>
              <a:t>, decreases slightly.</a:t>
            </a:r>
          </a:p>
        </p:txBody>
      </p:sp>
      <p:sp>
        <p:nvSpPr>
          <p:cNvPr id="4" name="Slide Number Placeholder 3">
            <a:extLst>
              <a:ext uri="{FF2B5EF4-FFF2-40B4-BE49-F238E27FC236}">
                <a16:creationId xmlns:a16="http://schemas.microsoft.com/office/drawing/2014/main" id="{65104BD3-8662-4633-AB16-B8ECF4CEFDBF}"/>
              </a:ext>
            </a:extLst>
          </p:cNvPr>
          <p:cNvSpPr>
            <a:spLocks noGrp="1"/>
          </p:cNvSpPr>
          <p:nvPr>
            <p:ph type="sldNum" sz="quarter" idx="10"/>
          </p:nvPr>
        </p:nvSpPr>
        <p:spPr/>
        <p:txBody>
          <a:bodyPr/>
          <a:lstStyle/>
          <a:p>
            <a:pPr>
              <a:defRPr/>
            </a:pPr>
            <a:fld id="{677A0477-6640-49A4-B276-94B61A26FB85}" type="slidenum">
              <a:rPr lang="en-US" altLang="en-US" smtClean="0"/>
              <a:pPr>
                <a:defRPr/>
              </a:pPr>
              <a:t>22</a:t>
            </a:fld>
            <a:endParaRPr lang="en-US" altLang="en-US" dirty="0"/>
          </a:p>
        </p:txBody>
      </p:sp>
      <p:sp>
        <p:nvSpPr>
          <p:cNvPr id="5" name="Date Placeholder 4">
            <a:extLst>
              <a:ext uri="{FF2B5EF4-FFF2-40B4-BE49-F238E27FC236}">
                <a16:creationId xmlns:a16="http://schemas.microsoft.com/office/drawing/2014/main" id="{63E7D9D0-4079-4129-9F26-7E8B0C42D5A5}"/>
              </a:ext>
            </a:extLst>
          </p:cNvPr>
          <p:cNvSpPr>
            <a:spLocks noGrp="1"/>
          </p:cNvSpPr>
          <p:nvPr>
            <p:ph type="dt" sz="half" idx="11"/>
          </p:nvPr>
        </p:nvSpPr>
        <p:spPr/>
        <p:txBody>
          <a:bodyPr/>
          <a:lstStyle/>
          <a:p>
            <a:pPr>
              <a:defRPr/>
            </a:pPr>
            <a:r>
              <a:rPr lang="en-US"/>
              <a:t>4/21/2020</a:t>
            </a:r>
            <a:endParaRPr lang="en-US" dirty="0"/>
          </a:p>
        </p:txBody>
      </p:sp>
      <p:pic>
        <p:nvPicPr>
          <p:cNvPr id="6" name="Picture 5" descr="nea2362X_0831">
            <a:extLst>
              <a:ext uri="{FF2B5EF4-FFF2-40B4-BE49-F238E27FC236}">
                <a16:creationId xmlns:a16="http://schemas.microsoft.com/office/drawing/2014/main" id="{F8F872D7-18E2-410A-B7E9-4C2992A8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96" b="7700"/>
          <a:stretch/>
        </p:blipFill>
        <p:spPr bwMode="auto">
          <a:xfrm>
            <a:off x="2895600" y="762000"/>
            <a:ext cx="3581400" cy="359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a:extLst>
              <a:ext uri="{FF2B5EF4-FFF2-40B4-BE49-F238E27FC236}">
                <a16:creationId xmlns:a16="http://schemas.microsoft.com/office/drawing/2014/main" id="{C260D7DD-BF61-40B7-9533-DC383E2C5895}"/>
              </a:ext>
            </a:extLst>
          </p:cNvPr>
          <p:cNvSpPr/>
          <p:nvPr/>
        </p:nvSpPr>
        <p:spPr>
          <a:xfrm>
            <a:off x="6429966" y="1066800"/>
            <a:ext cx="2590800" cy="1323439"/>
          </a:xfrm>
          <a:prstGeom prst="rect">
            <a:avLst/>
          </a:prstGeom>
        </p:spPr>
        <p:txBody>
          <a:bodyPr wrap="square">
            <a:spAutoFit/>
          </a:bodyPr>
          <a:lstStyle/>
          <a:p>
            <a:r>
              <a:rPr lang="en-US" sz="2000" dirty="0"/>
              <a:t>Disadvantage:</a:t>
            </a:r>
          </a:p>
          <a:p>
            <a:r>
              <a:rPr lang="en-US" sz="2000" dirty="0"/>
              <a:t>V</a:t>
            </a:r>
            <a:r>
              <a:rPr lang="en-US" sz="2000" baseline="-25000" dirty="0"/>
              <a:t>BB</a:t>
            </a:r>
            <a:r>
              <a:rPr lang="en-US" sz="2000" dirty="0"/>
              <a:t> is not stable against variations of the output voltage.</a:t>
            </a:r>
          </a:p>
        </p:txBody>
      </p:sp>
    </p:spTree>
    <p:extLst>
      <p:ext uri="{BB962C8B-B14F-4D97-AF65-F5344CB8AC3E}">
        <p14:creationId xmlns:p14="http://schemas.microsoft.com/office/powerpoint/2010/main" val="362377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40CD-282A-449D-87E5-12880D154D5F}"/>
              </a:ext>
            </a:extLst>
          </p:cNvPr>
          <p:cNvSpPr>
            <a:spLocks noGrp="1"/>
          </p:cNvSpPr>
          <p:nvPr>
            <p:ph type="title"/>
          </p:nvPr>
        </p:nvSpPr>
        <p:spPr/>
        <p:txBody>
          <a:bodyPr/>
          <a:lstStyle/>
          <a:p>
            <a:r>
              <a:rPr lang="en-US" dirty="0"/>
              <a:t>Diode biasing</a:t>
            </a:r>
          </a:p>
        </p:txBody>
      </p:sp>
      <p:sp>
        <p:nvSpPr>
          <p:cNvPr id="3" name="Content Placeholder 2">
            <a:extLst>
              <a:ext uri="{FF2B5EF4-FFF2-40B4-BE49-F238E27FC236}">
                <a16:creationId xmlns:a16="http://schemas.microsoft.com/office/drawing/2014/main" id="{7A9A5DF6-A385-45AF-86F0-7A2A9C77ABDB}"/>
              </a:ext>
            </a:extLst>
          </p:cNvPr>
          <p:cNvSpPr>
            <a:spLocks noGrp="1"/>
          </p:cNvSpPr>
          <p:nvPr>
            <p:ph idx="1"/>
          </p:nvPr>
        </p:nvSpPr>
        <p:spPr>
          <a:xfrm>
            <a:off x="173862" y="4343400"/>
            <a:ext cx="8839200" cy="2438400"/>
          </a:xfrm>
        </p:spPr>
        <p:txBody>
          <a:bodyPr/>
          <a:lstStyle/>
          <a:p>
            <a:pPr marL="0" indent="0">
              <a:buNone/>
            </a:pPr>
            <a:r>
              <a:rPr lang="en-US" sz="2200" dirty="0"/>
              <a:t>As the temperature of the B-E junctions of the output devices increases, the biasing diodes that are in thermal contact with the emitter junctions will see an increase in temperature. As result the diode currents are going to increase and the base currents of the transistors are going to decrease, which leads to a decrease of the </a:t>
            </a:r>
            <a:r>
              <a:rPr lang="en-US" sz="2200" dirty="0" err="1"/>
              <a:t>V</a:t>
            </a:r>
            <a:r>
              <a:rPr lang="en-US" sz="2200" baseline="-25000" dirty="0" err="1"/>
              <a:t>BEn</a:t>
            </a:r>
            <a:r>
              <a:rPr lang="en-US" sz="2200" dirty="0"/>
              <a:t> (</a:t>
            </a:r>
            <a:r>
              <a:rPr lang="en-US" sz="2200" dirty="0" err="1"/>
              <a:t>V</a:t>
            </a:r>
            <a:r>
              <a:rPr lang="en-US" sz="2200" baseline="-25000" dirty="0" err="1"/>
              <a:t>EBp</a:t>
            </a:r>
            <a:r>
              <a:rPr lang="en-US" sz="2200" dirty="0"/>
              <a:t>) and of the </a:t>
            </a:r>
            <a:r>
              <a:rPr lang="en-US" sz="2200" dirty="0" err="1"/>
              <a:t>i</a:t>
            </a:r>
            <a:r>
              <a:rPr lang="en-US" sz="2200" baseline="-25000" dirty="0" err="1"/>
              <a:t>Cn</a:t>
            </a:r>
            <a:r>
              <a:rPr lang="en-US" sz="2200" dirty="0"/>
              <a:t> (</a:t>
            </a:r>
            <a:r>
              <a:rPr lang="en-US" sz="2200" dirty="0" err="1"/>
              <a:t>i</a:t>
            </a:r>
            <a:r>
              <a:rPr lang="en-US" sz="2200" baseline="-25000" dirty="0" err="1"/>
              <a:t>Cp</a:t>
            </a:r>
            <a:r>
              <a:rPr lang="en-US" sz="2200" dirty="0"/>
              <a:t>).</a:t>
            </a:r>
          </a:p>
        </p:txBody>
      </p:sp>
      <p:sp>
        <p:nvSpPr>
          <p:cNvPr id="4" name="Slide Number Placeholder 3">
            <a:extLst>
              <a:ext uri="{FF2B5EF4-FFF2-40B4-BE49-F238E27FC236}">
                <a16:creationId xmlns:a16="http://schemas.microsoft.com/office/drawing/2014/main" id="{65104BD3-8662-4633-AB16-B8ECF4CEFDBF}"/>
              </a:ext>
            </a:extLst>
          </p:cNvPr>
          <p:cNvSpPr>
            <a:spLocks noGrp="1"/>
          </p:cNvSpPr>
          <p:nvPr>
            <p:ph type="sldNum" sz="quarter" idx="10"/>
          </p:nvPr>
        </p:nvSpPr>
        <p:spPr/>
        <p:txBody>
          <a:bodyPr/>
          <a:lstStyle/>
          <a:p>
            <a:pPr>
              <a:defRPr/>
            </a:pPr>
            <a:fld id="{677A0477-6640-49A4-B276-94B61A26FB85}" type="slidenum">
              <a:rPr lang="en-US" altLang="en-US" smtClean="0"/>
              <a:pPr>
                <a:defRPr/>
              </a:pPr>
              <a:t>23</a:t>
            </a:fld>
            <a:endParaRPr lang="en-US" altLang="en-US" dirty="0"/>
          </a:p>
        </p:txBody>
      </p:sp>
      <p:sp>
        <p:nvSpPr>
          <p:cNvPr id="5" name="Date Placeholder 4">
            <a:extLst>
              <a:ext uri="{FF2B5EF4-FFF2-40B4-BE49-F238E27FC236}">
                <a16:creationId xmlns:a16="http://schemas.microsoft.com/office/drawing/2014/main" id="{63E7D9D0-4079-4129-9F26-7E8B0C42D5A5}"/>
              </a:ext>
            </a:extLst>
          </p:cNvPr>
          <p:cNvSpPr>
            <a:spLocks noGrp="1"/>
          </p:cNvSpPr>
          <p:nvPr>
            <p:ph type="dt" sz="half" idx="11"/>
          </p:nvPr>
        </p:nvSpPr>
        <p:spPr/>
        <p:txBody>
          <a:bodyPr/>
          <a:lstStyle/>
          <a:p>
            <a:pPr>
              <a:defRPr/>
            </a:pPr>
            <a:r>
              <a:rPr lang="en-US"/>
              <a:t>4/21/2020</a:t>
            </a:r>
            <a:endParaRPr lang="en-US" dirty="0"/>
          </a:p>
        </p:txBody>
      </p:sp>
      <p:pic>
        <p:nvPicPr>
          <p:cNvPr id="6" name="Picture 5" descr="nea2362X_0831">
            <a:extLst>
              <a:ext uri="{FF2B5EF4-FFF2-40B4-BE49-F238E27FC236}">
                <a16:creationId xmlns:a16="http://schemas.microsoft.com/office/drawing/2014/main" id="{F8F872D7-18E2-410A-B7E9-4C2992A8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96" b="7700"/>
          <a:stretch/>
        </p:blipFill>
        <p:spPr bwMode="auto">
          <a:xfrm>
            <a:off x="2895600" y="762000"/>
            <a:ext cx="3581400" cy="359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a:extLst>
              <a:ext uri="{FF2B5EF4-FFF2-40B4-BE49-F238E27FC236}">
                <a16:creationId xmlns:a16="http://schemas.microsoft.com/office/drawing/2014/main" id="{6152DDBF-7E41-4A5B-AEB5-FA6A39079C9E}"/>
              </a:ext>
            </a:extLst>
          </p:cNvPr>
          <p:cNvSpPr/>
          <p:nvPr/>
        </p:nvSpPr>
        <p:spPr>
          <a:xfrm>
            <a:off x="6625144" y="794029"/>
            <a:ext cx="2590800" cy="1938992"/>
          </a:xfrm>
          <a:prstGeom prst="rect">
            <a:avLst/>
          </a:prstGeom>
        </p:spPr>
        <p:txBody>
          <a:bodyPr wrap="square">
            <a:spAutoFit/>
          </a:bodyPr>
          <a:lstStyle/>
          <a:p>
            <a:r>
              <a:rPr lang="en-US" sz="2000" dirty="0"/>
              <a:t>Benefit: prevents thermal runaway in the output devices if D</a:t>
            </a:r>
            <a:r>
              <a:rPr lang="en-US" sz="2000" baseline="-25000" dirty="0"/>
              <a:t>1</a:t>
            </a:r>
            <a:r>
              <a:rPr lang="en-US" sz="2000" dirty="0"/>
              <a:t> and D</a:t>
            </a:r>
            <a:r>
              <a:rPr lang="en-US" sz="2000" baseline="-25000" dirty="0"/>
              <a:t>2</a:t>
            </a:r>
            <a:r>
              <a:rPr lang="en-US" sz="2000" dirty="0"/>
              <a:t> are in thermal contact with them. </a:t>
            </a:r>
          </a:p>
        </p:txBody>
      </p:sp>
    </p:spTree>
    <p:extLst>
      <p:ext uri="{BB962C8B-B14F-4D97-AF65-F5344CB8AC3E}">
        <p14:creationId xmlns:p14="http://schemas.microsoft.com/office/powerpoint/2010/main" val="406432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Biasing using a V</a:t>
            </a:r>
            <a:r>
              <a:rPr lang="en-US" altLang="en-US" sz="4000" baseline="-25000" dirty="0"/>
              <a:t>BE</a:t>
            </a:r>
            <a:r>
              <a:rPr lang="en-US" altLang="en-US" sz="4000" dirty="0"/>
              <a:t> multiplier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24</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68362"/>
            <a:ext cx="4521241" cy="53403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 name="Text Box 9"/>
          <p:cNvSpPr txBox="1">
            <a:spLocks noChangeArrowheads="1"/>
          </p:cNvSpPr>
          <p:nvPr/>
        </p:nvSpPr>
        <p:spPr bwMode="auto">
          <a:xfrm>
            <a:off x="76200" y="5924490"/>
            <a:ext cx="10210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altLang="en-US" sz="2000" dirty="0">
                <a:cs typeface="Arial" charset="0"/>
              </a:rPr>
              <a:t>Thus, </a:t>
            </a:r>
            <a:r>
              <a:rPr lang="en-US" altLang="en-US" sz="2000" i="1" dirty="0">
                <a:latin typeface="Times New Roman" pitchFamily="18" charset="0"/>
                <a:cs typeface="Arial" charset="0"/>
              </a:rPr>
              <a:t>V</a:t>
            </a:r>
            <a:r>
              <a:rPr lang="en-US" altLang="en-US" sz="2000" i="1" baseline="-25000" dirty="0">
                <a:latin typeface="Times New Roman" pitchFamily="18" charset="0"/>
                <a:cs typeface="Arial" charset="0"/>
              </a:rPr>
              <a:t>BB</a:t>
            </a:r>
            <a:r>
              <a:rPr lang="en-US" altLang="en-US" sz="2000" dirty="0">
                <a:cs typeface="Arial" charset="0"/>
              </a:rPr>
              <a:t> can be set by selecting suitable values for </a:t>
            </a:r>
            <a:r>
              <a:rPr lang="en-US" altLang="en-US" sz="2000" i="1" dirty="0">
                <a:latin typeface="Times New Roman" pitchFamily="18" charset="0"/>
                <a:cs typeface="Arial" charset="0"/>
              </a:rPr>
              <a:t>R</a:t>
            </a:r>
            <a:r>
              <a:rPr lang="en-US" altLang="en-US" sz="2000" baseline="-25000" dirty="0">
                <a:latin typeface="Times New Roman" pitchFamily="18" charset="0"/>
                <a:cs typeface="Arial" charset="0"/>
              </a:rPr>
              <a:t>1</a:t>
            </a:r>
            <a:r>
              <a:rPr lang="en-US" altLang="en-US" sz="2000" dirty="0">
                <a:cs typeface="Arial" charset="0"/>
              </a:rPr>
              <a:t> and </a:t>
            </a:r>
            <a:r>
              <a:rPr lang="en-US" altLang="en-US" sz="2000" i="1" dirty="0">
                <a:latin typeface="Times New Roman" pitchFamily="18" charset="0"/>
                <a:cs typeface="Arial" charset="0"/>
              </a:rPr>
              <a:t>R</a:t>
            </a:r>
            <a:r>
              <a:rPr lang="en-US" altLang="en-US" sz="2000" baseline="-25000" dirty="0">
                <a:latin typeface="Times New Roman" pitchFamily="18" charset="0"/>
                <a:cs typeface="Arial" charset="0"/>
              </a:rPr>
              <a:t>2</a:t>
            </a:r>
            <a:r>
              <a:rPr lang="en-US" altLang="en-US" sz="2000" dirty="0">
                <a:cs typeface="Arial" charset="0"/>
              </a:rPr>
              <a:t>.</a:t>
            </a:r>
            <a:endParaRPr lang="en-US" altLang="en-US" sz="2000" baseline="-25000" dirty="0">
              <a:cs typeface="Arial" charset="0"/>
            </a:endParaRPr>
          </a:p>
        </p:txBody>
      </p:sp>
      <p:graphicFrame>
        <p:nvGraphicFramePr>
          <p:cNvPr id="23" name="Object 10"/>
          <p:cNvGraphicFramePr>
            <a:graphicFrameLocks noChangeAspect="1"/>
          </p:cNvGraphicFramePr>
          <p:nvPr>
            <p:extLst>
              <p:ext uri="{D42A27DB-BD31-4B8C-83A1-F6EECF244321}">
                <p14:modId xmlns:p14="http://schemas.microsoft.com/office/powerpoint/2010/main" val="2552613263"/>
              </p:ext>
            </p:extLst>
          </p:nvPr>
        </p:nvGraphicFramePr>
        <p:xfrm>
          <a:off x="1263650" y="2743200"/>
          <a:ext cx="1354138" cy="963613"/>
        </p:xfrm>
        <a:graphic>
          <a:graphicData uri="http://schemas.openxmlformats.org/presentationml/2006/ole">
            <mc:AlternateContent xmlns:mc="http://schemas.openxmlformats.org/markup-compatibility/2006">
              <mc:Choice xmlns:v="urn:schemas-microsoft-com:vml" Requires="v">
                <p:oleObj spid="_x0000_s103567" name="Equation" r:id="rId4" imgW="609480" imgH="431640" progId="Equation.3">
                  <p:embed/>
                </p:oleObj>
              </mc:Choice>
              <mc:Fallback>
                <p:oleObj name="Equation" r:id="rId4" imgW="6094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650" y="2743200"/>
                        <a:ext cx="1354138"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1"/>
          <p:cNvGraphicFramePr>
            <a:graphicFrameLocks noChangeAspect="1"/>
          </p:cNvGraphicFramePr>
          <p:nvPr>
            <p:extLst>
              <p:ext uri="{D42A27DB-BD31-4B8C-83A1-F6EECF244321}">
                <p14:modId xmlns:p14="http://schemas.microsoft.com/office/powerpoint/2010/main" val="2426957294"/>
              </p:ext>
            </p:extLst>
          </p:nvPr>
        </p:nvGraphicFramePr>
        <p:xfrm>
          <a:off x="1263650" y="3924300"/>
          <a:ext cx="2444750" cy="1511300"/>
        </p:xfrm>
        <a:graphic>
          <a:graphicData uri="http://schemas.openxmlformats.org/presentationml/2006/ole">
            <mc:AlternateContent xmlns:mc="http://schemas.openxmlformats.org/markup-compatibility/2006">
              <mc:Choice xmlns:v="urn:schemas-microsoft-com:vml" Requires="v">
                <p:oleObj spid="_x0000_s103568" name="Equation" r:id="rId6" imgW="1155600" imgH="711000" progId="Equation.3">
                  <p:embed/>
                </p:oleObj>
              </mc:Choice>
              <mc:Fallback>
                <p:oleObj name="Equation" r:id="rId6" imgW="115560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3650" y="3924300"/>
                        <a:ext cx="244475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12"/>
          <p:cNvSpPr txBox="1">
            <a:spLocks noChangeArrowheads="1"/>
          </p:cNvSpPr>
          <p:nvPr/>
        </p:nvSpPr>
        <p:spPr bwMode="auto">
          <a:xfrm>
            <a:off x="323850" y="2206625"/>
            <a:ext cx="40322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000" dirty="0">
                <a:cs typeface="Arial" charset="0"/>
              </a:rPr>
              <a:t>Neglecting the base current of </a:t>
            </a:r>
            <a:r>
              <a:rPr lang="en-US" altLang="en-US" sz="2000" i="1" dirty="0">
                <a:latin typeface="Times New Roman" pitchFamily="18" charset="0"/>
                <a:cs typeface="Arial" charset="0"/>
              </a:rPr>
              <a:t>Q</a:t>
            </a:r>
            <a:r>
              <a:rPr lang="en-US" altLang="en-US" sz="2000" baseline="-25000" dirty="0">
                <a:latin typeface="Times New Roman" pitchFamily="18" charset="0"/>
                <a:cs typeface="Arial" charset="0"/>
              </a:rPr>
              <a:t>1</a:t>
            </a:r>
            <a:r>
              <a:rPr lang="en-US" altLang="en-US" sz="2000" dirty="0">
                <a:cs typeface="Arial" charset="0"/>
              </a:rPr>
              <a:t>;</a:t>
            </a:r>
            <a:endParaRPr lang="en-US" altLang="en-US" sz="2000" baseline="-25000" dirty="0">
              <a:cs typeface="Arial" charset="0"/>
            </a:endParaRPr>
          </a:p>
        </p:txBody>
      </p:sp>
      <p:sp>
        <p:nvSpPr>
          <p:cNvPr id="26" name="Text Box 13"/>
          <p:cNvSpPr txBox="1">
            <a:spLocks noChangeArrowheads="1"/>
          </p:cNvSpPr>
          <p:nvPr/>
        </p:nvSpPr>
        <p:spPr bwMode="auto">
          <a:xfrm>
            <a:off x="323850" y="868362"/>
            <a:ext cx="46085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000" dirty="0">
                <a:cs typeface="Arial" charset="0"/>
              </a:rPr>
              <a:t>The biasing circuit comprising </a:t>
            </a:r>
            <a:r>
              <a:rPr lang="en-US" altLang="en-US" sz="2000" i="1" dirty="0">
                <a:latin typeface="Times New Roman" pitchFamily="18" charset="0"/>
                <a:cs typeface="Arial" charset="0"/>
              </a:rPr>
              <a:t>Q</a:t>
            </a:r>
            <a:r>
              <a:rPr lang="en-US" altLang="en-US" sz="2000" baseline="-25000" dirty="0">
                <a:latin typeface="Times New Roman" pitchFamily="18" charset="0"/>
                <a:cs typeface="Arial" charset="0"/>
              </a:rPr>
              <a:t>1</a:t>
            </a:r>
            <a:r>
              <a:rPr lang="en-US" altLang="en-US" sz="2000" dirty="0">
                <a:cs typeface="Arial" charset="0"/>
              </a:rPr>
              <a:t>, </a:t>
            </a:r>
            <a:r>
              <a:rPr lang="en-US" altLang="en-US" sz="2000" i="1" dirty="0">
                <a:latin typeface="Times New Roman" pitchFamily="18" charset="0"/>
                <a:cs typeface="Arial" charset="0"/>
              </a:rPr>
              <a:t>R</a:t>
            </a:r>
            <a:r>
              <a:rPr lang="en-US" altLang="en-US" sz="2000" baseline="-25000" dirty="0">
                <a:latin typeface="Times New Roman" pitchFamily="18" charset="0"/>
                <a:cs typeface="Arial" charset="0"/>
              </a:rPr>
              <a:t>1</a:t>
            </a:r>
            <a:r>
              <a:rPr lang="en-US" altLang="en-US" sz="2000" dirty="0">
                <a:cs typeface="Arial" charset="0"/>
              </a:rPr>
              <a:t>, </a:t>
            </a:r>
            <a:r>
              <a:rPr lang="en-US" altLang="en-US" sz="2000" i="1" dirty="0">
                <a:latin typeface="Times New Roman" pitchFamily="18" charset="0"/>
                <a:cs typeface="Arial" charset="0"/>
              </a:rPr>
              <a:t>R</a:t>
            </a:r>
            <a:r>
              <a:rPr lang="en-US" altLang="en-US" sz="2000" baseline="-25000" dirty="0">
                <a:latin typeface="Times New Roman" pitchFamily="18" charset="0"/>
                <a:cs typeface="Arial" charset="0"/>
              </a:rPr>
              <a:t>2</a:t>
            </a:r>
            <a:r>
              <a:rPr lang="en-US" altLang="en-US" sz="2000" dirty="0">
                <a:cs typeface="Arial" charset="0"/>
              </a:rPr>
              <a:t> and </a:t>
            </a:r>
            <a:r>
              <a:rPr lang="en-US" altLang="en-US" sz="2000" i="1" dirty="0" err="1">
                <a:cs typeface="Arial" charset="0"/>
              </a:rPr>
              <a:t>I</a:t>
            </a:r>
            <a:r>
              <a:rPr lang="en-US" altLang="en-US" sz="2000" i="1" baseline="-25000" dirty="0" err="1">
                <a:cs typeface="Arial" charset="0"/>
              </a:rPr>
              <a:t>Bias</a:t>
            </a:r>
            <a:r>
              <a:rPr lang="en-US" altLang="en-US" sz="2000" i="1" dirty="0">
                <a:cs typeface="Arial" charset="0"/>
              </a:rPr>
              <a:t>,</a:t>
            </a:r>
            <a:r>
              <a:rPr lang="en-US" altLang="en-US" sz="2000" dirty="0">
                <a:cs typeface="Arial" charset="0"/>
              </a:rPr>
              <a:t> provides the biasing voltage </a:t>
            </a:r>
            <a:r>
              <a:rPr lang="en-US" altLang="en-US" sz="2000" i="1" dirty="0">
                <a:latin typeface="Times New Roman" pitchFamily="18" charset="0"/>
                <a:cs typeface="Arial" charset="0"/>
              </a:rPr>
              <a:t>V</a:t>
            </a:r>
            <a:r>
              <a:rPr lang="en-US" altLang="en-US" sz="2000" i="1" baseline="-25000" dirty="0">
                <a:latin typeface="Times New Roman" pitchFamily="18" charset="0"/>
                <a:cs typeface="Arial" charset="0"/>
              </a:rPr>
              <a:t>BB</a:t>
            </a:r>
            <a:r>
              <a:rPr lang="en-US" altLang="en-US" sz="2000" dirty="0">
                <a:cs typeface="Arial" charset="0"/>
              </a:rPr>
              <a:t>.</a:t>
            </a:r>
            <a:endParaRPr lang="en-US" altLang="en-US" sz="2000" baseline="-25000" dirty="0">
              <a:cs typeface="Arial" charset="0"/>
            </a:endParaRPr>
          </a:p>
        </p:txBody>
      </p:sp>
      <p:sp>
        <p:nvSpPr>
          <p:cNvPr id="27" name="Rectangle 26"/>
          <p:cNvSpPr/>
          <p:nvPr/>
        </p:nvSpPr>
        <p:spPr>
          <a:xfrm>
            <a:off x="3075432" y="4485146"/>
            <a:ext cx="381000" cy="931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28" name="TextBox 27"/>
          <p:cNvSpPr txBox="1"/>
          <p:nvPr/>
        </p:nvSpPr>
        <p:spPr>
          <a:xfrm>
            <a:off x="115458" y="5116082"/>
            <a:ext cx="2350323" cy="400110"/>
          </a:xfrm>
          <a:prstGeom prst="rect">
            <a:avLst/>
          </a:prstGeom>
          <a:noFill/>
        </p:spPr>
        <p:txBody>
          <a:bodyPr wrap="none" rtlCol="0">
            <a:spAutoFit/>
          </a:bodyPr>
          <a:lstStyle/>
          <a:p>
            <a:r>
              <a:rPr lang="en-US" sz="2000" dirty="0"/>
              <a:t>Design parameters</a:t>
            </a:r>
          </a:p>
        </p:txBody>
      </p:sp>
      <p:cxnSp>
        <p:nvCxnSpPr>
          <p:cNvPr id="29" name="Straight Arrow Connector 28"/>
          <p:cNvCxnSpPr>
            <a:stCxn id="28" idx="3"/>
          </p:cNvCxnSpPr>
          <p:nvPr/>
        </p:nvCxnSpPr>
        <p:spPr>
          <a:xfrm flipV="1">
            <a:off x="2465781" y="5184946"/>
            <a:ext cx="609651" cy="1311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497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Biasing using a V</a:t>
            </a:r>
            <a:r>
              <a:rPr lang="en-US" altLang="en-US" sz="4000" baseline="-25000" dirty="0"/>
              <a:t>BE</a:t>
            </a:r>
            <a:r>
              <a:rPr lang="en-US" altLang="en-US" sz="4000" dirty="0"/>
              <a:t> multiplier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952" y="1378633"/>
            <a:ext cx="3308909" cy="390838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5" name="Object 15"/>
          <p:cNvGraphicFramePr>
            <a:graphicFrameLocks noChangeAspect="1"/>
          </p:cNvGraphicFramePr>
          <p:nvPr>
            <p:extLst>
              <p:ext uri="{D42A27DB-BD31-4B8C-83A1-F6EECF244321}">
                <p14:modId xmlns:p14="http://schemas.microsoft.com/office/powerpoint/2010/main" val="2950942295"/>
              </p:ext>
            </p:extLst>
          </p:nvPr>
        </p:nvGraphicFramePr>
        <p:xfrm>
          <a:off x="192088" y="1752600"/>
          <a:ext cx="4659312" cy="889000"/>
        </p:xfrm>
        <a:graphic>
          <a:graphicData uri="http://schemas.openxmlformats.org/presentationml/2006/ole">
            <mc:AlternateContent xmlns:mc="http://schemas.openxmlformats.org/markup-compatibility/2006">
              <mc:Choice xmlns:v="urn:schemas-microsoft-com:vml" Requires="v">
                <p:oleObj spid="_x0000_s104576" name="Equation" r:id="rId4" imgW="2539800" imgH="482400" progId="Equation.3">
                  <p:embed/>
                </p:oleObj>
              </mc:Choice>
              <mc:Fallback>
                <p:oleObj name="Equation" r:id="rId4" imgW="2539800" imgH="482400" progId="Equation.3">
                  <p:embed/>
                  <p:pic>
                    <p:nvPicPr>
                      <p:cNvPr id="0" name=""/>
                      <p:cNvPicPr>
                        <a:picLocks noChangeAspect="1" noChangeArrowheads="1"/>
                      </p:cNvPicPr>
                      <p:nvPr/>
                    </p:nvPicPr>
                    <p:blipFill>
                      <a:blip r:embed="rId5"/>
                      <a:srcRect/>
                      <a:stretch>
                        <a:fillRect/>
                      </a:stretch>
                    </p:blipFill>
                    <p:spPr bwMode="auto">
                      <a:xfrm>
                        <a:off x="192088" y="1752600"/>
                        <a:ext cx="4659312" cy="889000"/>
                      </a:xfrm>
                      <a:prstGeom prst="rect">
                        <a:avLst/>
                      </a:prstGeom>
                      <a:noFill/>
                      <a:ln>
                        <a:noFill/>
                      </a:ln>
                      <a:effectLst/>
                    </p:spPr>
                  </p:pic>
                </p:oleObj>
              </mc:Fallback>
            </mc:AlternateContent>
          </a:graphicData>
        </a:graphic>
      </p:graphicFrame>
      <p:sp>
        <p:nvSpPr>
          <p:cNvPr id="16" name="Text Box 16"/>
          <p:cNvSpPr txBox="1">
            <a:spLocks noChangeArrowheads="1"/>
          </p:cNvSpPr>
          <p:nvPr/>
        </p:nvSpPr>
        <p:spPr bwMode="auto">
          <a:xfrm>
            <a:off x="152400" y="3849469"/>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altLang="en-US" dirty="0">
                <a:cs typeface="Arial" charset="0"/>
              </a:rPr>
              <a:t>Bias is relatively stable against large variations of the output current.</a:t>
            </a:r>
          </a:p>
        </p:txBody>
      </p:sp>
      <p:sp>
        <p:nvSpPr>
          <p:cNvPr id="17" name="Text Box 17"/>
          <p:cNvSpPr txBox="1">
            <a:spLocks noChangeArrowheads="1"/>
          </p:cNvSpPr>
          <p:nvPr/>
        </p:nvSpPr>
        <p:spPr bwMode="auto">
          <a:xfrm>
            <a:off x="76200" y="762000"/>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altLang="en-US" dirty="0">
                <a:cs typeface="Arial" charset="0"/>
              </a:rPr>
              <a:t>As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I</a:t>
            </a:r>
            <a:r>
              <a:rPr lang="en-US" altLang="en-US" dirty="0">
                <a:cs typeface="Arial" charset="0"/>
              </a:rPr>
              <a:t> increases, </a:t>
            </a:r>
            <a:r>
              <a:rPr lang="en-US" altLang="en-US" i="1" dirty="0" err="1">
                <a:latin typeface="Times New Roman" pitchFamily="18" charset="0"/>
                <a:cs typeface="Arial" charset="0"/>
              </a:rPr>
              <a:t>i</a:t>
            </a:r>
            <a:r>
              <a:rPr lang="en-US" altLang="en-US" i="1" baseline="-25000" dirty="0" err="1">
                <a:latin typeface="Times New Roman" pitchFamily="18" charset="0"/>
                <a:cs typeface="Arial" charset="0"/>
              </a:rPr>
              <a:t>Cn</a:t>
            </a:r>
            <a:r>
              <a:rPr lang="en-US" altLang="en-US" dirty="0">
                <a:cs typeface="Arial" charset="0"/>
              </a:rPr>
              <a:t> increases followed by an increase of </a:t>
            </a:r>
            <a:r>
              <a:rPr lang="en-US" altLang="en-US" i="1" dirty="0" err="1">
                <a:latin typeface="Times New Roman" pitchFamily="18" charset="0"/>
                <a:cs typeface="Arial" charset="0"/>
              </a:rPr>
              <a:t>i</a:t>
            </a:r>
            <a:r>
              <a:rPr lang="en-US" altLang="en-US" i="1" baseline="-25000" dirty="0" err="1">
                <a:latin typeface="Times New Roman" pitchFamily="18" charset="0"/>
                <a:cs typeface="Arial" charset="0"/>
              </a:rPr>
              <a:t>Bn</a:t>
            </a:r>
            <a:r>
              <a:rPr lang="en-US" altLang="en-US" dirty="0">
                <a:cs typeface="Arial" charset="0"/>
              </a:rPr>
              <a:t>.   </a:t>
            </a:r>
            <a:r>
              <a:rPr lang="en-US" altLang="en-US" i="1" dirty="0">
                <a:latin typeface="Times New Roman" pitchFamily="18" charset="0"/>
                <a:cs typeface="Arial" charset="0"/>
              </a:rPr>
              <a:t>i</a:t>
            </a:r>
            <a:r>
              <a:rPr lang="en-US" altLang="en-US" i="1" baseline="-25000" dirty="0">
                <a:latin typeface="Times New Roman" pitchFamily="18" charset="0"/>
                <a:cs typeface="Arial" charset="0"/>
              </a:rPr>
              <a:t>C</a:t>
            </a:r>
            <a:r>
              <a:rPr lang="en-US" altLang="en-US" baseline="-25000" dirty="0">
                <a:latin typeface="Times New Roman" pitchFamily="18" charset="0"/>
                <a:cs typeface="Arial" charset="0"/>
              </a:rPr>
              <a:t>1</a:t>
            </a:r>
            <a:r>
              <a:rPr lang="en-US" altLang="en-US" dirty="0">
                <a:cs typeface="Arial" charset="0"/>
              </a:rPr>
              <a:t> decreases but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BE</a:t>
            </a:r>
            <a:r>
              <a:rPr lang="en-US" altLang="en-US" baseline="-25000" dirty="0">
                <a:latin typeface="Times New Roman" pitchFamily="18" charset="0"/>
                <a:cs typeface="Arial" charset="0"/>
              </a:rPr>
              <a:t>1</a:t>
            </a:r>
            <a:r>
              <a:rPr lang="en-US" altLang="en-US" dirty="0">
                <a:cs typeface="Arial" charset="0"/>
              </a:rPr>
              <a:t> is almost constant.</a:t>
            </a:r>
          </a:p>
        </p:txBody>
      </p:sp>
      <p:sp>
        <p:nvSpPr>
          <p:cNvPr id="18" name="Rectangle 17"/>
          <p:cNvSpPr/>
          <p:nvPr/>
        </p:nvSpPr>
        <p:spPr>
          <a:xfrm>
            <a:off x="192024" y="5048071"/>
            <a:ext cx="7199376" cy="1200329"/>
          </a:xfrm>
          <a:prstGeom prst="rect">
            <a:avLst/>
          </a:prstGeom>
        </p:spPr>
        <p:txBody>
          <a:bodyPr wrap="square">
            <a:spAutoFit/>
          </a:bodyPr>
          <a:lstStyle/>
          <a:p>
            <a:r>
              <a:rPr lang="en-US" dirty="0"/>
              <a:t>It prevents thermal runaway in the output devices if Q</a:t>
            </a:r>
            <a:r>
              <a:rPr lang="en-US" baseline="-25000" dirty="0"/>
              <a:t>1</a:t>
            </a:r>
            <a:r>
              <a:rPr lang="en-US" dirty="0"/>
              <a:t> is in thermal contact with them. (Why? Test your understanding trying to answer)</a:t>
            </a:r>
          </a:p>
        </p:txBody>
      </p:sp>
      <p:sp>
        <p:nvSpPr>
          <p:cNvPr id="3" name="Rectangle 2"/>
          <p:cNvSpPr/>
          <p:nvPr/>
        </p:nvSpPr>
        <p:spPr>
          <a:xfrm>
            <a:off x="2209800" y="1817688"/>
            <a:ext cx="2741306"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359409734"/>
              </p:ext>
            </p:extLst>
          </p:nvPr>
        </p:nvGraphicFramePr>
        <p:xfrm>
          <a:off x="246062" y="2743200"/>
          <a:ext cx="1354138" cy="963613"/>
        </p:xfrm>
        <a:graphic>
          <a:graphicData uri="http://schemas.openxmlformats.org/presentationml/2006/ole">
            <mc:AlternateContent xmlns:mc="http://schemas.openxmlformats.org/markup-compatibility/2006">
              <mc:Choice xmlns:v="urn:schemas-microsoft-com:vml" Requires="v">
                <p:oleObj spid="_x0000_s104577" name="Equation" r:id="rId6" imgW="609336" imgH="431613" progId="Equation.3">
                  <p:embed/>
                </p:oleObj>
              </mc:Choice>
              <mc:Fallback>
                <p:oleObj name="Equation" r:id="rId6" imgW="609336" imgH="431613"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062" y="2743200"/>
                        <a:ext cx="1354138"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35513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Biasing using a V</a:t>
            </a:r>
            <a:r>
              <a:rPr lang="en-US" altLang="en-US" sz="4000" baseline="-25000" dirty="0"/>
              <a:t>BE</a:t>
            </a:r>
            <a:r>
              <a:rPr lang="en-US" altLang="en-US" sz="4000" dirty="0"/>
              <a:t> multiplier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26</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908050"/>
            <a:ext cx="5400675" cy="52768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1"/>
          <p:cNvSpPr txBox="1">
            <a:spLocks noChangeArrowheads="1"/>
          </p:cNvSpPr>
          <p:nvPr/>
        </p:nvSpPr>
        <p:spPr bwMode="auto">
          <a:xfrm>
            <a:off x="228600" y="2438400"/>
            <a:ext cx="34575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dirty="0">
                <a:cs typeface="Arial" charset="0"/>
              </a:rPr>
              <a:t>To facilitate adjustment of the ratio </a:t>
            </a:r>
            <a:r>
              <a:rPr lang="en-US" altLang="en-US" i="1" dirty="0">
                <a:latin typeface="Times New Roman" pitchFamily="18" charset="0"/>
                <a:cs typeface="Arial" charset="0"/>
              </a:rPr>
              <a:t>R</a:t>
            </a:r>
            <a:r>
              <a:rPr lang="en-US" altLang="en-US" baseline="-25000" dirty="0">
                <a:latin typeface="Times New Roman" pitchFamily="18" charset="0"/>
                <a:cs typeface="Arial" charset="0"/>
              </a:rPr>
              <a:t>1</a:t>
            </a:r>
            <a:r>
              <a:rPr lang="en-US" altLang="en-US" dirty="0">
                <a:cs typeface="Arial" charset="0"/>
              </a:rPr>
              <a:t>/</a:t>
            </a:r>
            <a:r>
              <a:rPr lang="en-US" altLang="en-US" i="1" dirty="0">
                <a:latin typeface="Times New Roman" pitchFamily="18" charset="0"/>
                <a:cs typeface="Arial" charset="0"/>
              </a:rPr>
              <a:t>R</a:t>
            </a:r>
            <a:r>
              <a:rPr lang="en-US" altLang="en-US" baseline="-25000" dirty="0">
                <a:latin typeface="Times New Roman" pitchFamily="18" charset="0"/>
                <a:cs typeface="Arial" charset="0"/>
              </a:rPr>
              <a:t>2</a:t>
            </a:r>
            <a:r>
              <a:rPr lang="en-US" altLang="en-US" dirty="0">
                <a:cs typeface="Arial" charset="0"/>
              </a:rPr>
              <a:t> and hence, the value of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BB</a:t>
            </a:r>
            <a:r>
              <a:rPr lang="en-US" altLang="en-US" dirty="0">
                <a:cs typeface="Arial" charset="0"/>
              </a:rPr>
              <a:t>, a third resistor </a:t>
            </a:r>
            <a:r>
              <a:rPr lang="en-US" altLang="en-US" i="1" dirty="0" err="1">
                <a:latin typeface="Times New Roman" pitchFamily="18" charset="0"/>
                <a:cs typeface="Arial" charset="0"/>
              </a:rPr>
              <a:t>R</a:t>
            </a:r>
            <a:r>
              <a:rPr lang="en-US" altLang="en-US" i="1" baseline="-25000" dirty="0" err="1">
                <a:latin typeface="Times New Roman" pitchFamily="18" charset="0"/>
                <a:cs typeface="Arial" charset="0"/>
              </a:rPr>
              <a:t>v</a:t>
            </a:r>
            <a:r>
              <a:rPr lang="en-US" altLang="en-US" dirty="0">
                <a:cs typeface="Arial" charset="0"/>
              </a:rPr>
              <a:t> is typically included in the circuit.</a:t>
            </a:r>
          </a:p>
        </p:txBody>
      </p:sp>
    </p:spTree>
    <p:extLst>
      <p:ext uri="{BB962C8B-B14F-4D97-AF65-F5344CB8AC3E}">
        <p14:creationId xmlns:p14="http://schemas.microsoft.com/office/powerpoint/2010/main" val="424832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Biasing using buffer transistors</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8" y="765175"/>
            <a:ext cx="3325812" cy="547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7"/>
          <p:cNvSpPr txBox="1">
            <a:spLocks noChangeArrowheads="1"/>
          </p:cNvSpPr>
          <p:nvPr/>
        </p:nvSpPr>
        <p:spPr bwMode="auto">
          <a:xfrm>
            <a:off x="4191000" y="2209800"/>
            <a:ext cx="45593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and the emitter-followers Q</a:t>
            </a:r>
            <a:r>
              <a:rPr lang="en-US" altLang="en-US" baseline="-25000" dirty="0"/>
              <a:t>1</a:t>
            </a:r>
            <a:r>
              <a:rPr lang="en-US" altLang="en-US" dirty="0"/>
              <a:t> and Q</a:t>
            </a:r>
            <a:r>
              <a:rPr lang="en-US" altLang="en-US" baseline="-25000" dirty="0"/>
              <a:t>2</a:t>
            </a:r>
            <a:r>
              <a:rPr lang="en-US" altLang="en-US" dirty="0"/>
              <a:t> establish the required quiescent bias.</a:t>
            </a:r>
          </a:p>
          <a:p>
            <a:pPr algn="l">
              <a:spcBef>
                <a:spcPct val="50000"/>
              </a:spcBef>
            </a:pPr>
            <a:r>
              <a:rPr lang="en-US" altLang="en-US" dirty="0"/>
              <a:t>The outputs of Q</a:t>
            </a:r>
            <a:r>
              <a:rPr lang="en-US" altLang="en-US" baseline="-25000" dirty="0"/>
              <a:t>1</a:t>
            </a:r>
            <a:r>
              <a:rPr lang="en-US" altLang="en-US" dirty="0"/>
              <a:t> and Q</a:t>
            </a:r>
            <a:r>
              <a:rPr lang="en-US" altLang="en-US" baseline="-25000" dirty="0"/>
              <a:t>2</a:t>
            </a:r>
            <a:r>
              <a:rPr lang="en-US" altLang="en-US" dirty="0"/>
              <a:t> follow the input signal and drive Q</a:t>
            </a:r>
            <a:r>
              <a:rPr lang="en-US" altLang="en-US" baseline="-25000" dirty="0"/>
              <a:t>3</a:t>
            </a:r>
            <a:r>
              <a:rPr lang="en-US" altLang="en-US" dirty="0"/>
              <a:t> and Q</a:t>
            </a:r>
            <a:r>
              <a:rPr lang="en-US" altLang="en-US" baseline="-25000" dirty="0"/>
              <a:t>4</a:t>
            </a:r>
            <a:r>
              <a:rPr lang="en-US" altLang="en-US" dirty="0"/>
              <a:t>.</a:t>
            </a:r>
          </a:p>
        </p:txBody>
      </p:sp>
      <p:sp>
        <p:nvSpPr>
          <p:cNvPr id="10" name="Rectangle 9"/>
          <p:cNvSpPr/>
          <p:nvPr/>
        </p:nvSpPr>
        <p:spPr>
          <a:xfrm>
            <a:off x="4267200" y="4876800"/>
            <a:ext cx="4572000" cy="830997"/>
          </a:xfrm>
          <a:prstGeom prst="rect">
            <a:avLst/>
          </a:prstGeom>
        </p:spPr>
        <p:txBody>
          <a:bodyPr>
            <a:spAutoFit/>
          </a:bodyPr>
          <a:lstStyle/>
          <a:p>
            <a:pPr>
              <a:spcBef>
                <a:spcPct val="50000"/>
              </a:spcBef>
            </a:pPr>
            <a:r>
              <a:rPr lang="en-US" altLang="en-US" dirty="0"/>
              <a:t>Benefits: stability and high current gain.</a:t>
            </a:r>
          </a:p>
        </p:txBody>
      </p:sp>
    </p:spTree>
    <p:extLst>
      <p:ext uri="{BB962C8B-B14F-4D97-AF65-F5344CB8AC3E}">
        <p14:creationId xmlns:p14="http://schemas.microsoft.com/office/powerpoint/2010/main" val="1276037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28</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Text Box 7"/>
          <p:cNvSpPr txBox="1">
            <a:spLocks noChangeArrowheads="1"/>
          </p:cNvSpPr>
          <p:nvPr/>
        </p:nvSpPr>
        <p:spPr bwMode="auto">
          <a:xfrm>
            <a:off x="4495800" y="1674674"/>
            <a:ext cx="45593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800" dirty="0"/>
              <a:t>When the input voltage </a:t>
            </a:r>
            <a:r>
              <a:rPr lang="en-US" altLang="en-US" sz="1800" dirty="0" err="1"/>
              <a:t>v</a:t>
            </a:r>
            <a:r>
              <a:rPr lang="en-US" altLang="en-US" sz="1800" baseline="-25000" dirty="0" err="1"/>
              <a:t>I</a:t>
            </a:r>
            <a:r>
              <a:rPr lang="en-US" altLang="en-US" sz="1800" dirty="0"/>
              <a:t> increases, the base voltage of Q</a:t>
            </a:r>
            <a:r>
              <a:rPr lang="en-US" altLang="en-US" sz="1800" baseline="-25000" dirty="0"/>
              <a:t>3</a:t>
            </a:r>
            <a:r>
              <a:rPr lang="en-US" altLang="en-US" sz="1800" dirty="0"/>
              <a:t> increases and the output voltage </a:t>
            </a:r>
            <a:r>
              <a:rPr lang="en-US" altLang="en-US" sz="1800" dirty="0" err="1"/>
              <a:t>v</a:t>
            </a:r>
            <a:r>
              <a:rPr lang="en-US" altLang="en-US" sz="1800" baseline="-25000" dirty="0" err="1"/>
              <a:t>O</a:t>
            </a:r>
            <a:r>
              <a:rPr lang="en-US" altLang="en-US" sz="1800" dirty="0"/>
              <a:t> increases.  The emitter current of Q</a:t>
            </a:r>
            <a:r>
              <a:rPr lang="en-US" altLang="en-US" sz="1800" baseline="-25000" dirty="0"/>
              <a:t>3</a:t>
            </a:r>
            <a:r>
              <a:rPr lang="en-US" altLang="en-US" sz="1800" dirty="0"/>
              <a:t> increases to supply the load current </a:t>
            </a:r>
            <a:r>
              <a:rPr lang="en-US" altLang="en-US" sz="1800" dirty="0" err="1"/>
              <a:t>i</a:t>
            </a:r>
            <a:r>
              <a:rPr lang="en-US" altLang="en-US" sz="1800" baseline="-25000" dirty="0" err="1"/>
              <a:t>O</a:t>
            </a:r>
            <a:r>
              <a:rPr lang="en-US" altLang="en-US" sz="1800" dirty="0"/>
              <a:t>.</a:t>
            </a:r>
          </a:p>
        </p:txBody>
      </p:sp>
      <p:sp>
        <p:nvSpPr>
          <p:cNvPr id="7" name="Text Box 7"/>
          <p:cNvSpPr txBox="1">
            <a:spLocks noChangeArrowheads="1"/>
          </p:cNvSpPr>
          <p:nvPr/>
        </p:nvSpPr>
        <p:spPr bwMode="auto">
          <a:xfrm>
            <a:off x="4505325" y="3274874"/>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1800" dirty="0"/>
              <a:t>The base current and the base voltage of of Q</a:t>
            </a:r>
            <a:r>
              <a:rPr lang="en-US" altLang="en-US" sz="1800" baseline="-25000" dirty="0"/>
              <a:t>3</a:t>
            </a:r>
            <a:r>
              <a:rPr lang="en-US" altLang="en-US" sz="1800" dirty="0"/>
              <a:t> both increase. The increase in base voltage of Q</a:t>
            </a:r>
            <a:r>
              <a:rPr lang="en-US" altLang="en-US" sz="1800" baseline="-25000" dirty="0"/>
              <a:t>3 </a:t>
            </a:r>
            <a:r>
              <a:rPr lang="en-US" altLang="en-US" sz="1800" dirty="0"/>
              <a:t>reduces the voltage across, and the current through R</a:t>
            </a:r>
            <a:r>
              <a:rPr lang="en-US" altLang="en-US" sz="1800" baseline="-25000" dirty="0"/>
              <a:t>1</a:t>
            </a:r>
            <a:r>
              <a:rPr lang="en-US" altLang="en-US" sz="1800" dirty="0"/>
              <a:t>. This means that </a:t>
            </a:r>
            <a:r>
              <a:rPr lang="en-US" altLang="en-US" sz="1800" i="1" dirty="0"/>
              <a:t>i</a:t>
            </a:r>
            <a:r>
              <a:rPr lang="en-US" altLang="en-US" sz="1800" i="1" baseline="-25000" dirty="0"/>
              <a:t>B</a:t>
            </a:r>
            <a:r>
              <a:rPr lang="en-US" altLang="en-US" sz="1800" baseline="-25000" dirty="0"/>
              <a:t>1</a:t>
            </a:r>
            <a:r>
              <a:rPr lang="en-US" altLang="en-US" sz="1800" dirty="0"/>
              <a:t> and i</a:t>
            </a:r>
            <a:r>
              <a:rPr lang="en-US" altLang="en-US" sz="1800" baseline="-25000" dirty="0"/>
              <a:t>E1</a:t>
            </a:r>
            <a:r>
              <a:rPr lang="en-US" altLang="en-US" sz="1800" dirty="0"/>
              <a:t> also decrease and the v</a:t>
            </a:r>
            <a:r>
              <a:rPr lang="en-US" altLang="en-US" sz="1800" baseline="-25000" dirty="0"/>
              <a:t>BE1 </a:t>
            </a:r>
            <a:r>
              <a:rPr lang="en-US" altLang="en-US" sz="1800" dirty="0"/>
              <a:t>stays more or less constant.</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8" y="765175"/>
            <a:ext cx="3325812" cy="547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50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Current gain</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765175"/>
            <a:ext cx="3325812" cy="547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2"/>
          <p:cNvGraphicFramePr>
            <a:graphicFrameLocks noChangeAspect="1"/>
          </p:cNvGraphicFramePr>
          <p:nvPr>
            <p:extLst>
              <p:ext uri="{D42A27DB-BD31-4B8C-83A1-F6EECF244321}">
                <p14:modId xmlns:p14="http://schemas.microsoft.com/office/powerpoint/2010/main" val="3619072259"/>
              </p:ext>
            </p:extLst>
          </p:nvPr>
        </p:nvGraphicFramePr>
        <p:xfrm>
          <a:off x="5486400" y="2136892"/>
          <a:ext cx="1608138" cy="481012"/>
        </p:xfrm>
        <a:graphic>
          <a:graphicData uri="http://schemas.openxmlformats.org/presentationml/2006/ole">
            <mc:AlternateContent xmlns:mc="http://schemas.openxmlformats.org/markup-compatibility/2006">
              <mc:Choice xmlns:v="urn:schemas-microsoft-com:vml" Requires="v">
                <p:oleObj spid="_x0000_s105816" name="Equation" r:id="rId4" imgW="723600" imgH="215640" progId="Equation.3">
                  <p:embed/>
                </p:oleObj>
              </mc:Choice>
              <mc:Fallback>
                <p:oleObj name="Equation" r:id="rId4" imgW="7236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136892"/>
                        <a:ext cx="1608138" cy="481012"/>
                      </a:xfrm>
                      <a:prstGeom prst="rect">
                        <a:avLst/>
                      </a:prstGeom>
                      <a:noFill/>
                      <a:ln>
                        <a:noFill/>
                      </a:ln>
                      <a:effectLst/>
                    </p:spPr>
                  </p:pic>
                </p:oleObj>
              </mc:Fallback>
            </mc:AlternateContent>
          </a:graphicData>
        </a:graphic>
      </p:graphicFrame>
      <p:sp>
        <p:nvSpPr>
          <p:cNvPr id="12" name="Text Box 14"/>
          <p:cNvSpPr txBox="1">
            <a:spLocks noChangeArrowheads="1"/>
          </p:cNvSpPr>
          <p:nvPr/>
        </p:nvSpPr>
        <p:spPr bwMode="auto">
          <a:xfrm>
            <a:off x="4343400" y="2875318"/>
            <a:ext cx="45593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t>Neglecting      and</a:t>
            </a:r>
          </a:p>
          <a:p>
            <a:pPr algn="l">
              <a:spcBef>
                <a:spcPct val="50000"/>
              </a:spcBef>
            </a:pPr>
            <a:r>
              <a:rPr lang="en-US" altLang="en-US" sz="2000" dirty="0"/>
              <a:t>we have;</a:t>
            </a:r>
          </a:p>
        </p:txBody>
      </p:sp>
      <p:graphicFrame>
        <p:nvGraphicFramePr>
          <p:cNvPr id="13" name="Object 15"/>
          <p:cNvGraphicFramePr>
            <a:graphicFrameLocks noChangeAspect="1"/>
          </p:cNvGraphicFramePr>
          <p:nvPr>
            <p:extLst>
              <p:ext uri="{D42A27DB-BD31-4B8C-83A1-F6EECF244321}">
                <p14:modId xmlns:p14="http://schemas.microsoft.com/office/powerpoint/2010/main" val="3960715762"/>
              </p:ext>
            </p:extLst>
          </p:nvPr>
        </p:nvGraphicFramePr>
        <p:xfrm>
          <a:off x="5138738" y="3801987"/>
          <a:ext cx="2328862" cy="849505"/>
        </p:xfrm>
        <a:graphic>
          <a:graphicData uri="http://schemas.openxmlformats.org/presentationml/2006/ole">
            <mc:AlternateContent xmlns:mc="http://schemas.openxmlformats.org/markup-compatibility/2006">
              <mc:Choice xmlns:v="urn:schemas-microsoft-com:vml" Requires="v">
                <p:oleObj spid="_x0000_s105817" name="Equation" r:id="rId6" imgW="1257120" imgH="457200" progId="Equation.3">
                  <p:embed/>
                </p:oleObj>
              </mc:Choice>
              <mc:Fallback>
                <p:oleObj name="Equation" r:id="rId6" imgW="125712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8738" y="3801987"/>
                        <a:ext cx="2328862" cy="849505"/>
                      </a:xfrm>
                      <a:prstGeom prst="rect">
                        <a:avLst/>
                      </a:prstGeom>
                      <a:noFill/>
                      <a:ln>
                        <a:noFill/>
                      </a:ln>
                      <a:effectLst/>
                    </p:spPr>
                  </p:pic>
                </p:oleObj>
              </mc:Fallback>
            </mc:AlternateContent>
          </a:graphicData>
        </a:graphic>
      </p:graphicFrame>
      <p:graphicFrame>
        <p:nvGraphicFramePr>
          <p:cNvPr id="14" name="Object 18"/>
          <p:cNvGraphicFramePr>
            <a:graphicFrameLocks noChangeAspect="1"/>
          </p:cNvGraphicFramePr>
          <p:nvPr>
            <p:extLst>
              <p:ext uri="{D42A27DB-BD31-4B8C-83A1-F6EECF244321}">
                <p14:modId xmlns:p14="http://schemas.microsoft.com/office/powerpoint/2010/main" val="2069880429"/>
              </p:ext>
            </p:extLst>
          </p:nvPr>
        </p:nvGraphicFramePr>
        <p:xfrm>
          <a:off x="5625433" y="2794117"/>
          <a:ext cx="423863" cy="509588"/>
        </p:xfrm>
        <a:graphic>
          <a:graphicData uri="http://schemas.openxmlformats.org/presentationml/2006/ole">
            <mc:AlternateContent xmlns:mc="http://schemas.openxmlformats.org/markup-compatibility/2006">
              <mc:Choice xmlns:v="urn:schemas-microsoft-com:vml" Requires="v">
                <p:oleObj spid="_x0000_s105818" name="Equation" r:id="rId8" imgW="190440" imgH="228600" progId="Equation.3">
                  <p:embed/>
                </p:oleObj>
              </mc:Choice>
              <mc:Fallback>
                <p:oleObj name="Equation" r:id="rId8" imgW="190440" imgH="228600" progId="Equation.3">
                  <p:embed/>
                  <p:pic>
                    <p:nvPicPr>
                      <p:cNvPr id="0" name=""/>
                      <p:cNvPicPr>
                        <a:picLocks noChangeAspect="1" noChangeArrowheads="1"/>
                      </p:cNvPicPr>
                      <p:nvPr/>
                    </p:nvPicPr>
                    <p:blipFill>
                      <a:blip r:embed="rId9"/>
                      <a:srcRect/>
                      <a:stretch>
                        <a:fillRect/>
                      </a:stretch>
                    </p:blipFill>
                    <p:spPr bwMode="auto">
                      <a:xfrm>
                        <a:off x="5625433" y="2794117"/>
                        <a:ext cx="42386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9"/>
          <p:cNvGraphicFramePr>
            <a:graphicFrameLocks noChangeAspect="1"/>
          </p:cNvGraphicFramePr>
          <p:nvPr>
            <p:extLst>
              <p:ext uri="{D42A27DB-BD31-4B8C-83A1-F6EECF244321}">
                <p14:modId xmlns:p14="http://schemas.microsoft.com/office/powerpoint/2010/main" val="2091850488"/>
              </p:ext>
            </p:extLst>
          </p:nvPr>
        </p:nvGraphicFramePr>
        <p:xfrm>
          <a:off x="6477000" y="2794117"/>
          <a:ext cx="452437" cy="482600"/>
        </p:xfrm>
        <a:graphic>
          <a:graphicData uri="http://schemas.openxmlformats.org/presentationml/2006/ole">
            <mc:AlternateContent xmlns:mc="http://schemas.openxmlformats.org/markup-compatibility/2006">
              <mc:Choice xmlns:v="urn:schemas-microsoft-com:vml" Requires="v">
                <p:oleObj spid="_x0000_s105819" name="Equation" r:id="rId10" imgW="203040" imgH="215640" progId="Equation.3">
                  <p:embed/>
                </p:oleObj>
              </mc:Choice>
              <mc:Fallback>
                <p:oleObj name="Equation" r:id="rId10" imgW="20304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2794117"/>
                        <a:ext cx="45243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20"/>
          <p:cNvSpPr txBox="1">
            <a:spLocks noChangeArrowheads="1"/>
          </p:cNvSpPr>
          <p:nvPr/>
        </p:nvSpPr>
        <p:spPr bwMode="auto">
          <a:xfrm>
            <a:off x="4284663" y="4575292"/>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and;</a:t>
            </a:r>
          </a:p>
        </p:txBody>
      </p:sp>
      <p:graphicFrame>
        <p:nvGraphicFramePr>
          <p:cNvPr id="17" name="Object 21"/>
          <p:cNvGraphicFramePr>
            <a:graphicFrameLocks noChangeAspect="1"/>
          </p:cNvGraphicFramePr>
          <p:nvPr>
            <p:extLst>
              <p:ext uri="{D42A27DB-BD31-4B8C-83A1-F6EECF244321}">
                <p14:modId xmlns:p14="http://schemas.microsoft.com/office/powerpoint/2010/main" val="973930366"/>
              </p:ext>
            </p:extLst>
          </p:nvPr>
        </p:nvGraphicFramePr>
        <p:xfrm>
          <a:off x="5181600" y="5048622"/>
          <a:ext cx="2362200" cy="894978"/>
        </p:xfrm>
        <a:graphic>
          <a:graphicData uri="http://schemas.openxmlformats.org/presentationml/2006/ole">
            <mc:AlternateContent xmlns:mc="http://schemas.openxmlformats.org/markup-compatibility/2006">
              <mc:Choice xmlns:v="urn:schemas-microsoft-com:vml" Requires="v">
                <p:oleObj spid="_x0000_s105820" name="Equation" r:id="rId12" imgW="1244520" imgH="469800" progId="Equation.3">
                  <p:embed/>
                </p:oleObj>
              </mc:Choice>
              <mc:Fallback>
                <p:oleObj name="Equation" r:id="rId12" imgW="1244520" imgH="469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5048622"/>
                        <a:ext cx="2362200" cy="894978"/>
                      </a:xfrm>
                      <a:prstGeom prst="rect">
                        <a:avLst/>
                      </a:prstGeom>
                      <a:noFill/>
                      <a:ln>
                        <a:noFill/>
                      </a:ln>
                      <a:effectLst/>
                    </p:spPr>
                  </p:pic>
                </p:oleObj>
              </mc:Fallback>
            </mc:AlternateContent>
          </a:graphicData>
        </a:graphic>
      </p:graphicFrame>
      <p:graphicFrame>
        <p:nvGraphicFramePr>
          <p:cNvPr id="18" name="Object 17">
            <a:extLst>
              <a:ext uri="{FF2B5EF4-FFF2-40B4-BE49-F238E27FC236}">
                <a16:creationId xmlns:a16="http://schemas.microsoft.com/office/drawing/2014/main" id="{FC5999BA-20C2-4707-BADE-5CAB774DC10F}"/>
              </a:ext>
            </a:extLst>
          </p:cNvPr>
          <p:cNvGraphicFramePr>
            <a:graphicFrameLocks noChangeAspect="1"/>
          </p:cNvGraphicFramePr>
          <p:nvPr>
            <p:extLst>
              <p:ext uri="{D42A27DB-BD31-4B8C-83A1-F6EECF244321}">
                <p14:modId xmlns:p14="http://schemas.microsoft.com/office/powerpoint/2010/main" val="4192326315"/>
              </p:ext>
            </p:extLst>
          </p:nvPr>
        </p:nvGraphicFramePr>
        <p:xfrm>
          <a:off x="5433218" y="1142419"/>
          <a:ext cx="2540000" cy="962025"/>
        </p:xfrm>
        <a:graphic>
          <a:graphicData uri="http://schemas.openxmlformats.org/presentationml/2006/ole">
            <mc:AlternateContent xmlns:mc="http://schemas.openxmlformats.org/markup-compatibility/2006">
              <mc:Choice xmlns:v="urn:schemas-microsoft-com:vml" Requires="v">
                <p:oleObj spid="_x0000_s105821" name="Equation" r:id="rId14" imgW="1143000" imgH="431640" progId="Equation.3">
                  <p:embed/>
                </p:oleObj>
              </mc:Choice>
              <mc:Fallback>
                <p:oleObj name="Equation" r:id="rId14" imgW="1143000" imgH="431640" progId="Equation.3">
                  <p:embed/>
                  <p:pic>
                    <p:nvPicPr>
                      <p:cNvPr id="16"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33218" y="1142419"/>
                        <a:ext cx="25400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80607246-0C32-499A-8B06-118739CCCD8F}"/>
              </a:ext>
            </a:extLst>
          </p:cNvPr>
          <p:cNvSpPr/>
          <p:nvPr/>
        </p:nvSpPr>
        <p:spPr>
          <a:xfrm>
            <a:off x="6477000" y="1000115"/>
            <a:ext cx="1608138" cy="1136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60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04800" y="3613262"/>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pPr>
            <a:r>
              <a:rPr lang="en-US" altLang="en-US" sz="2400" b="1" dirty="0"/>
              <a:t>Class-A: </a:t>
            </a:r>
            <a:r>
              <a:rPr lang="en-US" altLang="en-US" sz="2400" dirty="0"/>
              <a:t>Output device(s) conduct through 360 degrees of input cycle (never switch off).</a:t>
            </a:r>
          </a:p>
          <a:p>
            <a:pPr eaLnBrk="1" hangingPunct="1">
              <a:lnSpc>
                <a:spcPct val="80000"/>
              </a:lnSpc>
            </a:pPr>
            <a:r>
              <a:rPr lang="en-US" altLang="en-US" sz="2400" b="1" dirty="0"/>
              <a:t>Class-B: </a:t>
            </a:r>
            <a:r>
              <a:rPr lang="en-US" altLang="en-US" sz="2400" dirty="0"/>
              <a:t>Output devices conduct for 180 degrees (1/2 of input cycle).</a:t>
            </a:r>
          </a:p>
          <a:p>
            <a:pPr eaLnBrk="1" hangingPunct="1">
              <a:lnSpc>
                <a:spcPct val="80000"/>
              </a:lnSpc>
            </a:pPr>
            <a:r>
              <a:rPr lang="en-US" altLang="en-US" sz="2400" b="1" dirty="0"/>
              <a:t>Class-AB: </a:t>
            </a:r>
            <a:r>
              <a:rPr lang="en-US" altLang="en-US" sz="2400" dirty="0"/>
              <a:t>Halfway (or partway) between the above two examples (181 to 200 degrees typical).</a:t>
            </a:r>
          </a:p>
          <a:p>
            <a:pPr eaLnBrk="1" hangingPunct="1">
              <a:lnSpc>
                <a:spcPct val="80000"/>
              </a:lnSpc>
            </a:pPr>
            <a:r>
              <a:rPr lang="en-US" altLang="en-US" sz="2400" b="1" dirty="0"/>
              <a:t>Class-C: </a:t>
            </a:r>
            <a:r>
              <a:rPr lang="en-US" altLang="en-US" sz="2400" dirty="0"/>
              <a:t>Output device(s) conduct for less than 180 degrees (100 to 150 degrees typical) </a:t>
            </a:r>
          </a:p>
          <a:p>
            <a:pPr marL="0" indent="0" eaLnBrk="1" hangingPunct="1">
              <a:lnSpc>
                <a:spcPct val="80000"/>
              </a:lnSpc>
              <a:buNone/>
            </a:pPr>
            <a:endParaRPr lang="en-US" altLang="en-US" sz="2400" dirty="0"/>
          </a:p>
        </p:txBody>
      </p:sp>
      <p:grpSp>
        <p:nvGrpSpPr>
          <p:cNvPr id="5" name="Group 4"/>
          <p:cNvGrpSpPr>
            <a:grpSpLocks noChangeAspect="1"/>
          </p:cNvGrpSpPr>
          <p:nvPr/>
        </p:nvGrpSpPr>
        <p:grpSpPr>
          <a:xfrm>
            <a:off x="76200" y="1332131"/>
            <a:ext cx="8915400" cy="1900131"/>
            <a:chOff x="1053788" y="1690090"/>
            <a:chExt cx="9955590" cy="2121826"/>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6588"/>
            <a:stretch/>
          </p:blipFill>
          <p:spPr bwMode="auto">
            <a:xfrm>
              <a:off x="1053788" y="1690090"/>
              <a:ext cx="5059010" cy="2121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154" b="7373"/>
            <a:stretch/>
          </p:blipFill>
          <p:spPr bwMode="auto">
            <a:xfrm>
              <a:off x="5950368" y="1690090"/>
              <a:ext cx="5059010" cy="2075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Rectangle 2"/>
          <p:cNvSpPr txBox="1">
            <a:spLocks noChangeArrowheads="1"/>
          </p:cNvSpPr>
          <p:nvPr/>
        </p:nvSpPr>
        <p:spPr>
          <a:xfrm>
            <a:off x="683741" y="-2286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a:solidFill>
                  <a:srgbClr val="FF0000"/>
                </a:solidFill>
              </a:rPr>
              <a:t>Classes of amplifiers</a:t>
            </a:r>
          </a:p>
        </p:txBody>
      </p:sp>
      <p:sp>
        <p:nvSpPr>
          <p:cNvPr id="9" name="Text Box 7"/>
          <p:cNvSpPr txBox="1">
            <a:spLocks noChangeArrowheads="1"/>
          </p:cNvSpPr>
          <p:nvPr/>
        </p:nvSpPr>
        <p:spPr bwMode="auto">
          <a:xfrm>
            <a:off x="518495" y="1163938"/>
            <a:ext cx="1310305" cy="461665"/>
          </a:xfrm>
          <a:prstGeom prst="rect">
            <a:avLst/>
          </a:prstGeom>
          <a:solidFill>
            <a:schemeClr val="bg1"/>
          </a:solid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b="1" dirty="0">
                <a:latin typeface="Times New Roman" pitchFamily="18" charset="0"/>
                <a:cs typeface="Times New Roman" pitchFamily="18" charset="0"/>
              </a:rPr>
              <a:t>class A</a:t>
            </a:r>
            <a:endParaRPr lang="en-US" altLang="en-US" sz="2400" b="1" dirty="0">
              <a:latin typeface="Times New Roman" pitchFamily="18" charset="0"/>
            </a:endParaRPr>
          </a:p>
        </p:txBody>
      </p:sp>
      <p:sp>
        <p:nvSpPr>
          <p:cNvPr id="10" name="Text Box 7"/>
          <p:cNvSpPr txBox="1">
            <a:spLocks noChangeArrowheads="1"/>
          </p:cNvSpPr>
          <p:nvPr/>
        </p:nvSpPr>
        <p:spPr bwMode="auto">
          <a:xfrm>
            <a:off x="2971800" y="1163938"/>
            <a:ext cx="1310305" cy="461665"/>
          </a:xfrm>
          <a:prstGeom prst="rect">
            <a:avLst/>
          </a:prstGeom>
          <a:solidFill>
            <a:schemeClr val="bg1"/>
          </a:solid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b="1" dirty="0">
                <a:latin typeface="Times New Roman" pitchFamily="18" charset="0"/>
                <a:cs typeface="Times New Roman" pitchFamily="18" charset="0"/>
              </a:rPr>
              <a:t>class B</a:t>
            </a:r>
            <a:endParaRPr lang="en-US" altLang="en-US" sz="2400" b="1" dirty="0">
              <a:latin typeface="Times New Roman" pitchFamily="18" charset="0"/>
            </a:endParaRPr>
          </a:p>
        </p:txBody>
      </p:sp>
      <p:sp>
        <p:nvSpPr>
          <p:cNvPr id="11" name="Text Box 7"/>
          <p:cNvSpPr txBox="1">
            <a:spLocks noChangeArrowheads="1"/>
          </p:cNvSpPr>
          <p:nvPr/>
        </p:nvSpPr>
        <p:spPr bwMode="auto">
          <a:xfrm>
            <a:off x="5029200" y="1163938"/>
            <a:ext cx="1310305" cy="461665"/>
          </a:xfrm>
          <a:prstGeom prst="rect">
            <a:avLst/>
          </a:prstGeom>
          <a:solidFill>
            <a:schemeClr val="bg1"/>
          </a:solid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b="1" dirty="0">
                <a:latin typeface="Times New Roman" pitchFamily="18" charset="0"/>
                <a:cs typeface="Times New Roman" pitchFamily="18" charset="0"/>
              </a:rPr>
              <a:t>class AB</a:t>
            </a:r>
            <a:endParaRPr lang="en-US" altLang="en-US" sz="2400" b="1" dirty="0">
              <a:latin typeface="Times New Roman" pitchFamily="18" charset="0"/>
            </a:endParaRPr>
          </a:p>
        </p:txBody>
      </p:sp>
      <p:sp>
        <p:nvSpPr>
          <p:cNvPr id="12" name="Text Box 7"/>
          <p:cNvSpPr txBox="1">
            <a:spLocks noChangeArrowheads="1"/>
          </p:cNvSpPr>
          <p:nvPr/>
        </p:nvSpPr>
        <p:spPr bwMode="auto">
          <a:xfrm>
            <a:off x="7410179" y="1163938"/>
            <a:ext cx="1310305" cy="461665"/>
          </a:xfrm>
          <a:prstGeom prst="rect">
            <a:avLst/>
          </a:prstGeom>
          <a:solidFill>
            <a:schemeClr val="bg1"/>
          </a:solid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b="1" dirty="0">
                <a:latin typeface="Times New Roman" pitchFamily="18" charset="0"/>
                <a:cs typeface="Times New Roman" pitchFamily="18" charset="0"/>
              </a:rPr>
              <a:t>class C</a:t>
            </a:r>
            <a:endParaRPr lang="en-US" altLang="en-US" sz="2400" b="1" dirty="0">
              <a:latin typeface="Times New Roman" pitchFamily="18" charset="0"/>
            </a:endParaRPr>
          </a:p>
        </p:txBody>
      </p:sp>
      <p:sp>
        <p:nvSpPr>
          <p:cNvPr id="2" name="TextBox 1"/>
          <p:cNvSpPr txBox="1"/>
          <p:nvPr/>
        </p:nvSpPr>
        <p:spPr>
          <a:xfrm>
            <a:off x="848077" y="685800"/>
            <a:ext cx="651140" cy="646331"/>
          </a:xfrm>
          <a:prstGeom prst="rect">
            <a:avLst/>
          </a:prstGeom>
          <a:noFill/>
        </p:spPr>
        <p:txBody>
          <a:bodyPr wrap="none" rtlCol="0">
            <a:spAutoFit/>
          </a:bodyPr>
          <a:lstStyle/>
          <a:p>
            <a:pPr marL="285750" indent="-285750">
              <a:buFont typeface="Wingdings" panose="05000000000000000000" pitchFamily="2" charset="2"/>
              <a:buChar char="ü"/>
            </a:pPr>
            <a:r>
              <a:rPr lang="en-US" sz="3600" dirty="0"/>
              <a:t> </a:t>
            </a:r>
          </a:p>
        </p:txBody>
      </p:sp>
      <p:sp>
        <p:nvSpPr>
          <p:cNvPr id="13" name="TextBox 12"/>
          <p:cNvSpPr txBox="1"/>
          <p:nvPr/>
        </p:nvSpPr>
        <p:spPr>
          <a:xfrm>
            <a:off x="3387460" y="717662"/>
            <a:ext cx="651140" cy="646331"/>
          </a:xfrm>
          <a:prstGeom prst="rect">
            <a:avLst/>
          </a:prstGeom>
          <a:noFill/>
        </p:spPr>
        <p:txBody>
          <a:bodyPr wrap="none" rtlCol="0">
            <a:spAutoFit/>
          </a:bodyPr>
          <a:lstStyle/>
          <a:p>
            <a:pPr marL="285750" indent="-285750">
              <a:buFont typeface="Wingdings" panose="05000000000000000000" pitchFamily="2" charset="2"/>
              <a:buChar char="ü"/>
            </a:pPr>
            <a:r>
              <a:rPr lang="en-US" sz="3600" dirty="0"/>
              <a:t> </a:t>
            </a:r>
          </a:p>
        </p:txBody>
      </p:sp>
      <p:sp>
        <p:nvSpPr>
          <p:cNvPr id="3" name="Rectangle 2"/>
          <p:cNvSpPr/>
          <p:nvPr/>
        </p:nvSpPr>
        <p:spPr>
          <a:xfrm>
            <a:off x="4537371" y="1163938"/>
            <a:ext cx="2168229" cy="2068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B7EE4C7D-CCBE-424B-AAED-7FAB43684520}"/>
              </a:ext>
            </a:extLst>
          </p:cNvPr>
          <p:cNvSpPr>
            <a:spLocks noGrp="1"/>
          </p:cNvSpPr>
          <p:nvPr>
            <p:ph type="dt" sz="half" idx="11"/>
          </p:nvPr>
        </p:nvSpPr>
        <p:spPr/>
        <p:txBody>
          <a:bodyPr/>
          <a:lstStyle/>
          <a:p>
            <a:pPr>
              <a:defRPr/>
            </a:pPr>
            <a:r>
              <a:rPr lang="en-US"/>
              <a:t>4/21/2020</a:t>
            </a:r>
            <a:endParaRPr lang="en-US" dirty="0"/>
          </a:p>
        </p:txBody>
      </p:sp>
      <p:sp>
        <p:nvSpPr>
          <p:cNvPr id="15" name="Slide Number Placeholder 14">
            <a:extLst>
              <a:ext uri="{FF2B5EF4-FFF2-40B4-BE49-F238E27FC236}">
                <a16:creationId xmlns:a16="http://schemas.microsoft.com/office/drawing/2014/main" id="{B61C474C-3902-41FA-824E-EEF044ACB70F}"/>
              </a:ext>
            </a:extLst>
          </p:cNvPr>
          <p:cNvSpPr>
            <a:spLocks noGrp="1"/>
          </p:cNvSpPr>
          <p:nvPr>
            <p:ph type="sldNum" sz="quarter" idx="10"/>
          </p:nvPr>
        </p:nvSpPr>
        <p:spPr/>
        <p:txBody>
          <a:bodyPr/>
          <a:lstStyle/>
          <a:p>
            <a:pPr>
              <a:defRPr/>
            </a:pPr>
            <a:fld id="{677A0477-6640-49A4-B276-94B61A26FB85}" type="slidenum">
              <a:rPr lang="en-US" altLang="en-US" smtClean="0"/>
              <a:pPr>
                <a:defRPr/>
              </a:pPr>
              <a:t>3</a:t>
            </a:fld>
            <a:endParaRPr lang="en-US" altLang="en-US" dirty="0"/>
          </a:p>
        </p:txBody>
      </p:sp>
    </p:spTree>
    <p:extLst>
      <p:ext uri="{BB962C8B-B14F-4D97-AF65-F5344CB8AC3E}">
        <p14:creationId xmlns:p14="http://schemas.microsoft.com/office/powerpoint/2010/main" val="17032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Current gain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30</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887" y="838200"/>
            <a:ext cx="3267913" cy="538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 Box 14"/>
          <p:cNvSpPr txBox="1">
            <a:spLocks noChangeArrowheads="1"/>
          </p:cNvSpPr>
          <p:nvPr/>
        </p:nvSpPr>
        <p:spPr bwMode="auto">
          <a:xfrm>
            <a:off x="338138" y="1020763"/>
            <a:ext cx="436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If;</a:t>
            </a:r>
          </a:p>
        </p:txBody>
      </p:sp>
      <p:graphicFrame>
        <p:nvGraphicFramePr>
          <p:cNvPr id="21" name="Object 15"/>
          <p:cNvGraphicFramePr>
            <a:graphicFrameLocks noChangeAspect="1"/>
          </p:cNvGraphicFramePr>
          <p:nvPr>
            <p:extLst>
              <p:ext uri="{D42A27DB-BD31-4B8C-83A1-F6EECF244321}">
                <p14:modId xmlns:p14="http://schemas.microsoft.com/office/powerpoint/2010/main" val="2171996984"/>
              </p:ext>
            </p:extLst>
          </p:nvPr>
        </p:nvGraphicFramePr>
        <p:xfrm>
          <a:off x="971550" y="1620838"/>
          <a:ext cx="4738688" cy="509587"/>
        </p:xfrm>
        <a:graphic>
          <a:graphicData uri="http://schemas.openxmlformats.org/presentationml/2006/ole">
            <mc:AlternateContent xmlns:mc="http://schemas.openxmlformats.org/markup-compatibility/2006">
              <mc:Choice xmlns:v="urn:schemas-microsoft-com:vml" Requires="v">
                <p:oleObj spid="_x0000_s106762" name="Equation" r:id="rId4" imgW="2120760" imgH="228600" progId="Equation.3">
                  <p:embed/>
                </p:oleObj>
              </mc:Choice>
              <mc:Fallback>
                <p:oleObj name="Equation" r:id="rId4" imgW="21207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620838"/>
                        <a:ext cx="47386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16"/>
          <p:cNvSpPr txBox="1">
            <a:spLocks noChangeArrowheads="1"/>
          </p:cNvSpPr>
          <p:nvPr/>
        </p:nvSpPr>
        <p:spPr bwMode="auto">
          <a:xfrm>
            <a:off x="338138" y="2413000"/>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and;</a:t>
            </a:r>
          </a:p>
        </p:txBody>
      </p:sp>
      <p:graphicFrame>
        <p:nvGraphicFramePr>
          <p:cNvPr id="23" name="Object 17"/>
          <p:cNvGraphicFramePr>
            <a:graphicFrameLocks noChangeAspect="1"/>
          </p:cNvGraphicFramePr>
          <p:nvPr>
            <p:extLst>
              <p:ext uri="{D42A27DB-BD31-4B8C-83A1-F6EECF244321}">
                <p14:modId xmlns:p14="http://schemas.microsoft.com/office/powerpoint/2010/main" val="2097043691"/>
              </p:ext>
            </p:extLst>
          </p:nvPr>
        </p:nvGraphicFramePr>
        <p:xfrm>
          <a:off x="1187450" y="2398713"/>
          <a:ext cx="1757363" cy="538162"/>
        </p:xfrm>
        <a:graphic>
          <a:graphicData uri="http://schemas.openxmlformats.org/presentationml/2006/ole">
            <mc:AlternateContent xmlns:mc="http://schemas.openxmlformats.org/markup-compatibility/2006">
              <mc:Choice xmlns:v="urn:schemas-microsoft-com:vml" Requires="v">
                <p:oleObj spid="_x0000_s106763" name="Equation" r:id="rId6" imgW="787320" imgH="241200" progId="Equation.3">
                  <p:embed/>
                </p:oleObj>
              </mc:Choice>
              <mc:Fallback>
                <p:oleObj name="Equation" r:id="rId6" imgW="78732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2398713"/>
                        <a:ext cx="1757363"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18"/>
          <p:cNvSpPr txBox="1">
            <a:spLocks noChangeArrowheads="1"/>
          </p:cNvSpPr>
          <p:nvPr/>
        </p:nvSpPr>
        <p:spPr bwMode="auto">
          <a:xfrm>
            <a:off x="338138" y="3397250"/>
            <a:ext cx="86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then;</a:t>
            </a:r>
          </a:p>
        </p:txBody>
      </p:sp>
      <p:graphicFrame>
        <p:nvGraphicFramePr>
          <p:cNvPr id="25" name="Object 19"/>
          <p:cNvGraphicFramePr>
            <a:graphicFrameLocks noChangeAspect="1"/>
          </p:cNvGraphicFramePr>
          <p:nvPr>
            <p:extLst>
              <p:ext uri="{D42A27DB-BD31-4B8C-83A1-F6EECF244321}">
                <p14:modId xmlns:p14="http://schemas.microsoft.com/office/powerpoint/2010/main" val="4210991820"/>
              </p:ext>
            </p:extLst>
          </p:nvPr>
        </p:nvGraphicFramePr>
        <p:xfrm>
          <a:off x="993775" y="3997325"/>
          <a:ext cx="4514850" cy="990600"/>
        </p:xfrm>
        <a:graphic>
          <a:graphicData uri="http://schemas.openxmlformats.org/presentationml/2006/ole">
            <mc:AlternateContent xmlns:mc="http://schemas.openxmlformats.org/markup-compatibility/2006">
              <mc:Choice xmlns:v="urn:schemas-microsoft-com:vml" Requires="v">
                <p:oleObj spid="_x0000_s106764" name="Equation" r:id="rId8" imgW="2031840" imgH="444240" progId="Equation.3">
                  <p:embed/>
                </p:oleObj>
              </mc:Choice>
              <mc:Fallback>
                <p:oleObj name="Equation" r:id="rId8" imgW="203184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3775" y="3997325"/>
                        <a:ext cx="45148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1"/>
          <p:cNvGraphicFramePr>
            <a:graphicFrameLocks noChangeAspect="1"/>
          </p:cNvGraphicFramePr>
          <p:nvPr>
            <p:extLst>
              <p:ext uri="{D42A27DB-BD31-4B8C-83A1-F6EECF244321}">
                <p14:modId xmlns:p14="http://schemas.microsoft.com/office/powerpoint/2010/main" val="1554895881"/>
              </p:ext>
            </p:extLst>
          </p:nvPr>
        </p:nvGraphicFramePr>
        <p:xfrm>
          <a:off x="1347788" y="5295900"/>
          <a:ext cx="1495425" cy="933450"/>
        </p:xfrm>
        <a:graphic>
          <a:graphicData uri="http://schemas.openxmlformats.org/presentationml/2006/ole">
            <mc:AlternateContent xmlns:mc="http://schemas.openxmlformats.org/markup-compatibility/2006">
              <mc:Choice xmlns:v="urn:schemas-microsoft-com:vml" Requires="v">
                <p:oleObj spid="_x0000_s106765" name="Equation" r:id="rId10" imgW="672840" imgH="419040" progId="Equation.3">
                  <p:embed/>
                </p:oleObj>
              </mc:Choice>
              <mc:Fallback>
                <p:oleObj name="Equation" r:id="rId10" imgW="67284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7788" y="5295900"/>
                        <a:ext cx="149542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92183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Biasing using buffer transistors</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31</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887" y="838200"/>
            <a:ext cx="3267913" cy="538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6"/>
          <p:cNvSpPr txBox="1">
            <a:spLocks noChangeArrowheads="1"/>
          </p:cNvSpPr>
          <p:nvPr/>
        </p:nvSpPr>
        <p:spPr bwMode="auto">
          <a:xfrm>
            <a:off x="338138" y="762000"/>
            <a:ext cx="5529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Since the voltage gain is approximately unity, the output current is;</a:t>
            </a:r>
          </a:p>
        </p:txBody>
      </p:sp>
      <p:graphicFrame>
        <p:nvGraphicFramePr>
          <p:cNvPr id="14" name="Object 13"/>
          <p:cNvGraphicFramePr>
            <a:graphicFrameLocks noChangeAspect="1"/>
          </p:cNvGraphicFramePr>
          <p:nvPr>
            <p:extLst>
              <p:ext uri="{D42A27DB-BD31-4B8C-83A1-F6EECF244321}">
                <p14:modId xmlns:p14="http://schemas.microsoft.com/office/powerpoint/2010/main" val="3262976447"/>
              </p:ext>
            </p:extLst>
          </p:nvPr>
        </p:nvGraphicFramePr>
        <p:xfrm>
          <a:off x="1116013" y="1795463"/>
          <a:ext cx="1890712" cy="962025"/>
        </p:xfrm>
        <a:graphic>
          <a:graphicData uri="http://schemas.openxmlformats.org/presentationml/2006/ole">
            <mc:AlternateContent xmlns:mc="http://schemas.openxmlformats.org/markup-compatibility/2006">
              <mc:Choice xmlns:v="urn:schemas-microsoft-com:vml" Requires="v">
                <p:oleObj spid="_x0000_s107654" name="Equation" r:id="rId4" imgW="850680" imgH="431640" progId="Equation.3">
                  <p:embed/>
                </p:oleObj>
              </mc:Choice>
              <mc:Fallback>
                <p:oleObj name="Equation" r:id="rId4" imgW="8506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795463"/>
                        <a:ext cx="1890712"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4"/>
          <p:cNvSpPr txBox="1">
            <a:spLocks noChangeArrowheads="1"/>
          </p:cNvSpPr>
          <p:nvPr/>
        </p:nvSpPr>
        <p:spPr bwMode="auto">
          <a:xfrm>
            <a:off x="338138" y="2916238"/>
            <a:ext cx="5529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The current gain is;</a:t>
            </a:r>
          </a:p>
        </p:txBody>
      </p:sp>
      <p:graphicFrame>
        <p:nvGraphicFramePr>
          <p:cNvPr id="16" name="Object 15"/>
          <p:cNvGraphicFramePr>
            <a:graphicFrameLocks noChangeAspect="1"/>
          </p:cNvGraphicFramePr>
          <p:nvPr>
            <p:extLst>
              <p:ext uri="{D42A27DB-BD31-4B8C-83A1-F6EECF244321}">
                <p14:modId xmlns:p14="http://schemas.microsoft.com/office/powerpoint/2010/main" val="3710082009"/>
              </p:ext>
            </p:extLst>
          </p:nvPr>
        </p:nvGraphicFramePr>
        <p:xfrm>
          <a:off x="1187450" y="3667125"/>
          <a:ext cx="2540000" cy="962025"/>
        </p:xfrm>
        <a:graphic>
          <a:graphicData uri="http://schemas.openxmlformats.org/presentationml/2006/ole">
            <mc:AlternateContent xmlns:mc="http://schemas.openxmlformats.org/markup-compatibility/2006">
              <mc:Choice xmlns:v="urn:schemas-microsoft-com:vml" Requires="v">
                <p:oleObj spid="_x0000_s107655" name="Equation" r:id="rId6" imgW="1143000" imgH="431640" progId="Equation.3">
                  <p:embed/>
                </p:oleObj>
              </mc:Choice>
              <mc:Fallback>
                <p:oleObj name="Equation" r:id="rId6" imgW="114300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667125"/>
                        <a:ext cx="25400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6"/>
          <p:cNvSpPr txBox="1">
            <a:spLocks noChangeArrowheads="1"/>
          </p:cNvSpPr>
          <p:nvPr/>
        </p:nvSpPr>
        <p:spPr bwMode="auto">
          <a:xfrm>
            <a:off x="338138" y="4794250"/>
            <a:ext cx="55292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t>which is quite substantial.  A large current gain is desirable since the output stage must typically deliver large currents to a load</a:t>
            </a:r>
          </a:p>
        </p:txBody>
      </p:sp>
    </p:spTree>
    <p:extLst>
      <p:ext uri="{BB962C8B-B14F-4D97-AF65-F5344CB8AC3E}">
        <p14:creationId xmlns:p14="http://schemas.microsoft.com/office/powerpoint/2010/main" val="1399161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32</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9"/>
          <p:cNvSpPr txBox="1">
            <a:spLocks noChangeArrowheads="1"/>
          </p:cNvSpPr>
          <p:nvPr/>
        </p:nvSpPr>
        <p:spPr bwMode="auto">
          <a:xfrm>
            <a:off x="323850" y="1412875"/>
            <a:ext cx="3908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400" dirty="0">
                <a:cs typeface="Arial" charset="0"/>
              </a:rPr>
              <a:t>A diode biasing class AB power amplifier is to meet the following specifications:</a:t>
            </a:r>
          </a:p>
        </p:txBody>
      </p:sp>
      <p:sp>
        <p:nvSpPr>
          <p:cNvPr id="8" name="Text Box 10"/>
          <p:cNvSpPr txBox="1">
            <a:spLocks noChangeArrowheads="1"/>
          </p:cNvSpPr>
          <p:nvPr/>
        </p:nvSpPr>
        <p:spPr bwMode="auto">
          <a:xfrm>
            <a:off x="344486" y="2771775"/>
            <a:ext cx="4379913" cy="3062377"/>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Arial" charset="0"/>
                <a:ea typeface="ＭＳ Ｐゴシック" pitchFamily="-108" charset="-128"/>
              </a:defRPr>
            </a:lvl1pPr>
            <a:lvl2pPr marL="800100" indent="-342900" algn="l">
              <a:defRPr sz="2400">
                <a:solidFill>
                  <a:schemeClr val="tx1"/>
                </a:solidFill>
                <a:latin typeface="Arial" charset="0"/>
                <a:ea typeface="ＭＳ Ｐゴシック" pitchFamily="-108" charset="-128"/>
              </a:defRPr>
            </a:lvl2pPr>
            <a:lvl3pPr marL="1257300" indent="-342900" algn="l">
              <a:defRPr sz="2400">
                <a:solidFill>
                  <a:schemeClr val="tx1"/>
                </a:solidFill>
                <a:latin typeface="Arial" charset="0"/>
                <a:ea typeface="ＭＳ Ｐゴシック" pitchFamily="-108" charset="-128"/>
              </a:defRPr>
            </a:lvl3pPr>
            <a:lvl4pPr marL="1714500" indent="-342900" algn="l">
              <a:defRPr sz="2400">
                <a:solidFill>
                  <a:schemeClr val="tx1"/>
                </a:solidFill>
                <a:latin typeface="Arial" charset="0"/>
                <a:ea typeface="ＭＳ Ｐゴシック" pitchFamily="-108" charset="-128"/>
              </a:defRPr>
            </a:lvl4pPr>
            <a:lvl5pPr marL="2171700" indent="-342900" algn="l">
              <a:defRPr sz="2400">
                <a:solidFill>
                  <a:schemeClr val="tx1"/>
                </a:solidFill>
                <a:latin typeface="Arial" charset="0"/>
                <a:ea typeface="ＭＳ Ｐゴシック" pitchFamily="-108" charset="-128"/>
              </a:defRPr>
            </a:lvl5pPr>
            <a:lvl6pPr marL="2628900" indent="-342900" eaLnBrk="0" fontAlgn="base" hangingPunct="0">
              <a:spcBef>
                <a:spcPct val="0"/>
              </a:spcBef>
              <a:spcAft>
                <a:spcPct val="0"/>
              </a:spcAft>
              <a:defRPr sz="2400">
                <a:solidFill>
                  <a:schemeClr val="tx1"/>
                </a:solidFill>
                <a:latin typeface="Arial" charset="0"/>
                <a:ea typeface="ＭＳ Ｐゴシック" pitchFamily="-108" charset="-128"/>
              </a:defRPr>
            </a:lvl6pPr>
            <a:lvl7pPr marL="3086100" indent="-342900" eaLnBrk="0" fontAlgn="base" hangingPunct="0">
              <a:spcBef>
                <a:spcPct val="0"/>
              </a:spcBef>
              <a:spcAft>
                <a:spcPct val="0"/>
              </a:spcAft>
              <a:defRPr sz="2400">
                <a:solidFill>
                  <a:schemeClr val="tx1"/>
                </a:solidFill>
                <a:latin typeface="Arial" charset="0"/>
                <a:ea typeface="ＭＳ Ｐゴシック" pitchFamily="-108" charset="-128"/>
              </a:defRPr>
            </a:lvl7pPr>
            <a:lvl8pPr marL="3543300" indent="-342900" eaLnBrk="0" fontAlgn="base" hangingPunct="0">
              <a:spcBef>
                <a:spcPct val="0"/>
              </a:spcBef>
              <a:spcAft>
                <a:spcPct val="0"/>
              </a:spcAft>
              <a:defRPr sz="2400">
                <a:solidFill>
                  <a:schemeClr val="tx1"/>
                </a:solidFill>
                <a:latin typeface="Arial" charset="0"/>
                <a:ea typeface="ＭＳ Ｐゴシック" pitchFamily="-108" charset="-128"/>
              </a:defRPr>
            </a:lvl8pPr>
            <a:lvl9pPr marL="4000500" indent="-342900" eaLnBrk="0" fontAlgn="base" hangingPunct="0">
              <a:spcBef>
                <a:spcPct val="0"/>
              </a:spcBef>
              <a:spcAft>
                <a:spcPct val="0"/>
              </a:spcAft>
              <a:defRPr sz="2400">
                <a:solidFill>
                  <a:schemeClr val="tx1"/>
                </a:solidFill>
                <a:latin typeface="Arial" charset="0"/>
                <a:ea typeface="ＭＳ Ｐゴシック" pitchFamily="-108" charset="-128"/>
              </a:defRPr>
            </a:lvl9pPr>
          </a:lstStyle>
          <a:p>
            <a:pPr eaLnBrk="1" hangingPunct="1">
              <a:spcAft>
                <a:spcPts val="1000"/>
              </a:spcAft>
              <a:buFont typeface="Wingdings" panose="05000000000000000000" pitchFamily="2" charset="2"/>
              <a:buChar char="Ø"/>
            </a:pPr>
            <a:r>
              <a:rPr lang="en-US" altLang="en-US" i="1" dirty="0">
                <a:latin typeface="+mn-lt"/>
                <a:cs typeface="Arial" charset="0"/>
              </a:rPr>
              <a:t>R</a:t>
            </a:r>
            <a:r>
              <a:rPr lang="en-US" altLang="en-US" i="1" baseline="-25000" dirty="0">
                <a:latin typeface="+mn-lt"/>
                <a:cs typeface="Arial" charset="0"/>
              </a:rPr>
              <a:t>L</a:t>
            </a:r>
            <a:r>
              <a:rPr lang="en-US" altLang="en-US" dirty="0">
                <a:latin typeface="+mn-lt"/>
                <a:cs typeface="Arial" charset="0"/>
              </a:rPr>
              <a:t> = 8 </a:t>
            </a:r>
            <a:r>
              <a:rPr lang="en-US" altLang="en-US" dirty="0">
                <a:latin typeface="+mn-lt"/>
                <a:cs typeface="Arial" charset="0"/>
                <a:sym typeface="Symbol" pitchFamily="18" charset="2"/>
              </a:rPr>
              <a:t>;</a:t>
            </a:r>
          </a:p>
          <a:p>
            <a:pPr eaLnBrk="1" hangingPunct="1">
              <a:spcAft>
                <a:spcPts val="1000"/>
              </a:spcAft>
              <a:buFont typeface="Wingdings" panose="05000000000000000000" pitchFamily="2" charset="2"/>
              <a:buChar char="Ø"/>
            </a:pPr>
            <a:r>
              <a:rPr lang="en-US" altLang="en-US" dirty="0">
                <a:latin typeface="+mn-lt"/>
                <a:cs typeface="Arial" charset="0"/>
                <a:sym typeface="Symbol" pitchFamily="18" charset="2"/>
              </a:rPr>
              <a:t>Average output power delivered to the load </a:t>
            </a:r>
            <a:r>
              <a:rPr lang="en-US" altLang="en-US" i="1" dirty="0">
                <a:latin typeface="+mn-lt"/>
                <a:cs typeface="Arial" charset="0"/>
                <a:sym typeface="Symbol" pitchFamily="18" charset="2"/>
              </a:rPr>
              <a:t>P</a:t>
            </a:r>
            <a:r>
              <a:rPr lang="en-US" altLang="en-US" i="1" baseline="-25000" dirty="0">
                <a:latin typeface="+mn-lt"/>
                <a:cs typeface="Arial" charset="0"/>
                <a:sym typeface="Symbol" pitchFamily="18" charset="2"/>
              </a:rPr>
              <a:t>L</a:t>
            </a:r>
            <a:r>
              <a:rPr lang="en-US" altLang="en-US" dirty="0">
                <a:latin typeface="+mn-lt"/>
                <a:cs typeface="Arial" charset="0"/>
                <a:sym typeface="Symbol" pitchFamily="18" charset="2"/>
              </a:rPr>
              <a:t> = 5 W;</a:t>
            </a:r>
          </a:p>
          <a:p>
            <a:pPr eaLnBrk="1" hangingPunct="1">
              <a:spcAft>
                <a:spcPts val="1000"/>
              </a:spcAft>
              <a:buFont typeface="Wingdings" panose="05000000000000000000" pitchFamily="2" charset="2"/>
              <a:buChar char="Ø"/>
            </a:pPr>
            <a:r>
              <a:rPr lang="en-US" altLang="en-US" dirty="0">
                <a:latin typeface="+mn-lt"/>
                <a:cs typeface="Arial" charset="0"/>
                <a:sym typeface="Symbol" pitchFamily="18" charset="2"/>
              </a:rPr>
              <a:t>peak output voltage to be not more than 80% of </a:t>
            </a:r>
            <a:r>
              <a:rPr lang="en-US" altLang="en-US" i="1" dirty="0">
                <a:latin typeface="+mn-lt"/>
                <a:cs typeface="Arial" charset="0"/>
                <a:sym typeface="Symbol" pitchFamily="18" charset="2"/>
              </a:rPr>
              <a:t>V</a:t>
            </a:r>
            <a:r>
              <a:rPr lang="en-US" altLang="en-US" i="1" baseline="-25000" dirty="0">
                <a:latin typeface="+mn-lt"/>
                <a:cs typeface="Arial" charset="0"/>
                <a:sym typeface="Symbol" pitchFamily="18" charset="2"/>
              </a:rPr>
              <a:t>CC</a:t>
            </a:r>
            <a:r>
              <a:rPr lang="en-US" altLang="en-US" dirty="0">
                <a:latin typeface="+mn-lt"/>
                <a:cs typeface="Arial" charset="0"/>
                <a:sym typeface="Symbol" pitchFamily="18" charset="2"/>
              </a:rPr>
              <a:t>;</a:t>
            </a:r>
          </a:p>
          <a:p>
            <a:pPr eaLnBrk="1" hangingPunct="1">
              <a:buFont typeface="Wingdings" panose="05000000000000000000" pitchFamily="2" charset="2"/>
              <a:buChar char="Ø"/>
            </a:pPr>
            <a:r>
              <a:rPr lang="en-US" altLang="en-US" dirty="0">
                <a:latin typeface="+mn-lt"/>
                <a:cs typeface="Arial" charset="0"/>
                <a:sym typeface="Symbol" pitchFamily="18" charset="2"/>
              </a:rPr>
              <a:t>minimum value of </a:t>
            </a:r>
            <a:r>
              <a:rPr lang="en-US" altLang="en-US" i="1" dirty="0">
                <a:latin typeface="+mn-lt"/>
                <a:cs typeface="Arial" charset="0"/>
                <a:sym typeface="Symbol" pitchFamily="18" charset="2"/>
              </a:rPr>
              <a:t>I</a:t>
            </a:r>
            <a:r>
              <a:rPr lang="en-US" altLang="en-US" i="1" baseline="-25000" dirty="0">
                <a:latin typeface="+mn-lt"/>
                <a:cs typeface="Arial" charset="0"/>
                <a:sym typeface="Symbol" pitchFamily="18" charset="2"/>
              </a:rPr>
              <a:t>D</a:t>
            </a:r>
            <a:r>
              <a:rPr lang="en-US" altLang="en-US" dirty="0">
                <a:latin typeface="+mn-lt"/>
                <a:cs typeface="Arial" charset="0"/>
                <a:sym typeface="Symbol" pitchFamily="18" charset="2"/>
              </a:rPr>
              <a:t> to be no less than 5 mA</a:t>
            </a:r>
          </a:p>
        </p:txBody>
      </p:sp>
      <p:sp>
        <p:nvSpPr>
          <p:cNvPr id="9" name="Title 1"/>
          <p:cNvSpPr>
            <a:spLocks noGrp="1"/>
          </p:cNvSpPr>
          <p:nvPr>
            <p:ph type="title"/>
          </p:nvPr>
        </p:nvSpPr>
        <p:spPr>
          <a:xfrm>
            <a:off x="0" y="0"/>
            <a:ext cx="9144000" cy="640081"/>
          </a:xfrm>
        </p:spPr>
        <p:txBody>
          <a:bodyPr/>
          <a:lstStyle/>
          <a:p>
            <a:r>
              <a:rPr lang="en-US" altLang="en-US" sz="4000" dirty="0"/>
              <a:t>In-class problem 1</a:t>
            </a:r>
            <a:endParaRPr lang="en-US" sz="4000" dirty="0"/>
          </a:p>
        </p:txBody>
      </p:sp>
    </p:spTree>
    <p:extLst>
      <p:ext uri="{BB962C8B-B14F-4D97-AF65-F5344CB8AC3E}">
        <p14:creationId xmlns:p14="http://schemas.microsoft.com/office/powerpoint/2010/main" val="968121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33</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762000"/>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9"/>
          <p:cNvSpPr txBox="1">
            <a:spLocks noChangeArrowheads="1"/>
          </p:cNvSpPr>
          <p:nvPr/>
        </p:nvSpPr>
        <p:spPr bwMode="auto">
          <a:xfrm>
            <a:off x="349250" y="1193800"/>
            <a:ext cx="2294795" cy="46166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dirty="0">
                <a:cs typeface="Arial" charset="0"/>
              </a:rPr>
              <a:t>For</a:t>
            </a:r>
            <a:r>
              <a:rPr lang="en-US" altLang="en-US" dirty="0">
                <a:cs typeface="Arial" charset="0"/>
              </a:rPr>
              <a:t> </a:t>
            </a:r>
            <a:r>
              <a:rPr lang="en-US" altLang="en-US" sz="2400" dirty="0">
                <a:cs typeface="Arial" charset="0"/>
              </a:rPr>
              <a:t>both</a:t>
            </a:r>
            <a:r>
              <a:rPr lang="en-US" altLang="en-US" dirty="0">
                <a:cs typeface="Arial" charset="0"/>
              </a:rPr>
              <a:t> </a:t>
            </a:r>
            <a:r>
              <a:rPr lang="en-US" altLang="en-US" i="1" dirty="0" err="1">
                <a:latin typeface="Times New Roman" pitchFamily="18" charset="0"/>
                <a:cs typeface="Arial" charset="0"/>
              </a:rPr>
              <a:t>Q</a:t>
            </a:r>
            <a:r>
              <a:rPr lang="en-US" altLang="en-US" i="1" baseline="-25000" dirty="0" err="1">
                <a:latin typeface="Times New Roman" pitchFamily="18" charset="0"/>
                <a:cs typeface="Arial" charset="0"/>
              </a:rPr>
              <a:t>n</a:t>
            </a:r>
            <a:r>
              <a:rPr lang="en-US" altLang="en-US" dirty="0">
                <a:cs typeface="Arial" charset="0"/>
              </a:rPr>
              <a:t> and </a:t>
            </a:r>
            <a:r>
              <a:rPr lang="en-US" altLang="en-US" i="1" dirty="0" err="1">
                <a:latin typeface="Times New Roman" pitchFamily="18" charset="0"/>
                <a:cs typeface="Arial" charset="0"/>
              </a:rPr>
              <a:t>Q</a:t>
            </a:r>
            <a:r>
              <a:rPr lang="en-US" altLang="en-US" i="1" baseline="-25000" dirty="0" err="1">
                <a:latin typeface="Times New Roman" pitchFamily="18" charset="0"/>
                <a:cs typeface="Arial" charset="0"/>
              </a:rPr>
              <a:t>p</a:t>
            </a:r>
            <a:r>
              <a:rPr lang="en-US" altLang="en-US" dirty="0">
                <a:cs typeface="Arial" charset="0"/>
              </a:rPr>
              <a:t>;</a:t>
            </a:r>
          </a:p>
        </p:txBody>
      </p:sp>
      <p:graphicFrame>
        <p:nvGraphicFramePr>
          <p:cNvPr id="8" name="Object 10"/>
          <p:cNvGraphicFramePr>
            <a:graphicFrameLocks noChangeAspect="1"/>
          </p:cNvGraphicFramePr>
          <p:nvPr>
            <p:extLst>
              <p:ext uri="{D42A27DB-BD31-4B8C-83A1-F6EECF244321}">
                <p14:modId xmlns:p14="http://schemas.microsoft.com/office/powerpoint/2010/main" val="2897570425"/>
              </p:ext>
            </p:extLst>
          </p:nvPr>
        </p:nvGraphicFramePr>
        <p:xfrm>
          <a:off x="852488" y="1808163"/>
          <a:ext cx="2808287" cy="536575"/>
        </p:xfrm>
        <a:graphic>
          <a:graphicData uri="http://schemas.openxmlformats.org/presentationml/2006/ole">
            <mc:AlternateContent xmlns:mc="http://schemas.openxmlformats.org/markup-compatibility/2006">
              <mc:Choice xmlns:v="urn:schemas-microsoft-com:vml" Requires="v">
                <p:oleObj spid="_x0000_s108676" name="Equation" r:id="rId4" imgW="1333440" imgH="253800" progId="Equation.3">
                  <p:embed/>
                </p:oleObj>
              </mc:Choice>
              <mc:Fallback>
                <p:oleObj name="Equation" r:id="rId4" imgW="133344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488" y="1808163"/>
                        <a:ext cx="2808287" cy="5365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1"/>
          <p:cNvSpPr txBox="1">
            <a:spLocks noChangeArrowheads="1"/>
          </p:cNvSpPr>
          <p:nvPr/>
        </p:nvSpPr>
        <p:spPr bwMode="auto">
          <a:xfrm>
            <a:off x="349250" y="2417763"/>
            <a:ext cx="1855573" cy="46166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dirty="0">
                <a:cs typeface="Arial" charset="0"/>
              </a:rPr>
              <a:t>For </a:t>
            </a:r>
            <a:r>
              <a:rPr lang="en-US" altLang="en-US" sz="2400" i="1" dirty="0">
                <a:cs typeface="Arial" charset="0"/>
              </a:rPr>
              <a:t>D</a:t>
            </a:r>
            <a:r>
              <a:rPr lang="en-US" altLang="en-US" sz="2400" baseline="-25000" dirty="0">
                <a:cs typeface="Arial" charset="0"/>
              </a:rPr>
              <a:t>1</a:t>
            </a:r>
            <a:r>
              <a:rPr lang="en-US" altLang="en-US" sz="2400" dirty="0">
                <a:cs typeface="Arial" charset="0"/>
              </a:rPr>
              <a:t> and </a:t>
            </a:r>
            <a:r>
              <a:rPr lang="en-US" altLang="en-US" sz="2400" i="1" dirty="0">
                <a:cs typeface="Arial" charset="0"/>
              </a:rPr>
              <a:t>D</a:t>
            </a:r>
            <a:r>
              <a:rPr lang="en-US" altLang="en-US" sz="2400" baseline="-25000" dirty="0">
                <a:cs typeface="Arial" charset="0"/>
              </a:rPr>
              <a:t>2</a:t>
            </a:r>
            <a:endParaRPr lang="en-US" altLang="en-US" sz="2400" dirty="0">
              <a:cs typeface="Arial" charset="0"/>
            </a:endParaRPr>
          </a:p>
        </p:txBody>
      </p:sp>
      <p:graphicFrame>
        <p:nvGraphicFramePr>
          <p:cNvPr id="10" name="Object 12"/>
          <p:cNvGraphicFramePr>
            <a:graphicFrameLocks noChangeAspect="1"/>
          </p:cNvGraphicFramePr>
          <p:nvPr>
            <p:extLst>
              <p:ext uri="{D42A27DB-BD31-4B8C-83A1-F6EECF244321}">
                <p14:modId xmlns:p14="http://schemas.microsoft.com/office/powerpoint/2010/main" val="171403101"/>
              </p:ext>
            </p:extLst>
          </p:nvPr>
        </p:nvGraphicFramePr>
        <p:xfrm>
          <a:off x="971550" y="2994025"/>
          <a:ext cx="2159000" cy="512763"/>
        </p:xfrm>
        <a:graphic>
          <a:graphicData uri="http://schemas.openxmlformats.org/presentationml/2006/ole">
            <mc:AlternateContent xmlns:mc="http://schemas.openxmlformats.org/markup-compatibility/2006">
              <mc:Choice xmlns:v="urn:schemas-microsoft-com:vml" Requires="v">
                <p:oleObj spid="_x0000_s108677" name="Equation" r:id="rId6" imgW="1015920" imgH="241200" progId="Equation.3">
                  <p:embed/>
                </p:oleObj>
              </mc:Choice>
              <mc:Fallback>
                <p:oleObj name="Equation" r:id="rId6" imgW="101592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994025"/>
                        <a:ext cx="2159000" cy="51276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3"/>
          <p:cNvSpPr txBox="1">
            <a:spLocks noChangeArrowheads="1"/>
          </p:cNvSpPr>
          <p:nvPr/>
        </p:nvSpPr>
        <p:spPr bwMode="auto">
          <a:xfrm>
            <a:off x="396875" y="3498850"/>
            <a:ext cx="1752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Arial" charset="0"/>
                <a:ea typeface="ＭＳ Ｐゴシック" pitchFamily="-108" charset="-128"/>
              </a:defRPr>
            </a:lvl1pPr>
            <a:lvl2pPr marL="800100" indent="-342900" algn="l">
              <a:defRPr sz="2400">
                <a:solidFill>
                  <a:schemeClr val="tx1"/>
                </a:solidFill>
                <a:latin typeface="Arial" charset="0"/>
                <a:ea typeface="ＭＳ Ｐゴシック" pitchFamily="-108" charset="-128"/>
              </a:defRPr>
            </a:lvl2pPr>
            <a:lvl3pPr marL="1257300" indent="-342900" algn="l">
              <a:defRPr sz="2400">
                <a:solidFill>
                  <a:schemeClr val="tx1"/>
                </a:solidFill>
                <a:latin typeface="Arial" charset="0"/>
                <a:ea typeface="ＭＳ Ｐゴシック" pitchFamily="-108" charset="-128"/>
              </a:defRPr>
            </a:lvl3pPr>
            <a:lvl4pPr marL="1714500" indent="-342900" algn="l">
              <a:defRPr sz="2400">
                <a:solidFill>
                  <a:schemeClr val="tx1"/>
                </a:solidFill>
                <a:latin typeface="Arial" charset="0"/>
                <a:ea typeface="ＭＳ Ｐゴシック" pitchFamily="-108" charset="-128"/>
              </a:defRPr>
            </a:lvl4pPr>
            <a:lvl5pPr marL="2171700" indent="-342900" algn="l">
              <a:defRPr sz="2400">
                <a:solidFill>
                  <a:schemeClr val="tx1"/>
                </a:solidFill>
                <a:latin typeface="Arial" charset="0"/>
                <a:ea typeface="ＭＳ Ｐゴシック" pitchFamily="-108" charset="-128"/>
              </a:defRPr>
            </a:lvl5pPr>
            <a:lvl6pPr marL="2628900" indent="-342900" eaLnBrk="0" fontAlgn="base" hangingPunct="0">
              <a:spcBef>
                <a:spcPct val="0"/>
              </a:spcBef>
              <a:spcAft>
                <a:spcPct val="0"/>
              </a:spcAft>
              <a:defRPr sz="2400">
                <a:solidFill>
                  <a:schemeClr val="tx1"/>
                </a:solidFill>
                <a:latin typeface="Arial" charset="0"/>
                <a:ea typeface="ＭＳ Ｐゴシック" pitchFamily="-108" charset="-128"/>
              </a:defRPr>
            </a:lvl6pPr>
            <a:lvl7pPr marL="3086100" indent="-342900" eaLnBrk="0" fontAlgn="base" hangingPunct="0">
              <a:spcBef>
                <a:spcPct val="0"/>
              </a:spcBef>
              <a:spcAft>
                <a:spcPct val="0"/>
              </a:spcAft>
              <a:defRPr sz="2400">
                <a:solidFill>
                  <a:schemeClr val="tx1"/>
                </a:solidFill>
                <a:latin typeface="Arial" charset="0"/>
                <a:ea typeface="ＭＳ Ｐゴシック" pitchFamily="-108" charset="-128"/>
              </a:defRPr>
            </a:lvl7pPr>
            <a:lvl8pPr marL="3543300" indent="-342900" eaLnBrk="0" fontAlgn="base" hangingPunct="0">
              <a:spcBef>
                <a:spcPct val="0"/>
              </a:spcBef>
              <a:spcAft>
                <a:spcPct val="0"/>
              </a:spcAft>
              <a:defRPr sz="2400">
                <a:solidFill>
                  <a:schemeClr val="tx1"/>
                </a:solidFill>
                <a:latin typeface="Arial" charset="0"/>
                <a:ea typeface="ＭＳ Ｐゴシック" pitchFamily="-108" charset="-128"/>
              </a:defRPr>
            </a:lvl8pPr>
            <a:lvl9pPr marL="4000500" indent="-342900" eaLnBrk="0" fontAlgn="base" hangingPunct="0">
              <a:spcBef>
                <a:spcPct val="0"/>
              </a:spcBef>
              <a:spcAft>
                <a:spcPct val="0"/>
              </a:spcAft>
              <a:defRPr sz="2400">
                <a:solidFill>
                  <a:schemeClr val="tx1"/>
                </a:solidFill>
                <a:latin typeface="Arial" charset="0"/>
                <a:ea typeface="ＭＳ Ｐゴシック" pitchFamily="-108" charset="-128"/>
              </a:defRPr>
            </a:lvl9pPr>
          </a:lstStyle>
          <a:p>
            <a:pPr eaLnBrk="1" hangingPunct="1">
              <a:spcAft>
                <a:spcPts val="1000"/>
              </a:spcAft>
            </a:pPr>
            <a:r>
              <a:rPr lang="en-US" altLang="en-US">
                <a:latin typeface="+mn-lt"/>
                <a:cs typeface="Arial" charset="0"/>
              </a:rPr>
              <a:t>Determine;</a:t>
            </a:r>
          </a:p>
        </p:txBody>
      </p:sp>
      <p:sp>
        <p:nvSpPr>
          <p:cNvPr id="12" name="Text Box 14"/>
          <p:cNvSpPr txBox="1">
            <a:spLocks noChangeArrowheads="1"/>
          </p:cNvSpPr>
          <p:nvPr/>
        </p:nvSpPr>
        <p:spPr bwMode="auto">
          <a:xfrm>
            <a:off x="422275" y="3987800"/>
            <a:ext cx="3862388" cy="230832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Arial" charset="0"/>
                <a:ea typeface="ＭＳ Ｐゴシック" pitchFamily="-108" charset="-128"/>
              </a:defRPr>
            </a:lvl1pPr>
            <a:lvl2pPr marL="800100" indent="-342900" algn="l">
              <a:defRPr sz="2400">
                <a:solidFill>
                  <a:schemeClr val="tx1"/>
                </a:solidFill>
                <a:latin typeface="Arial" charset="0"/>
                <a:ea typeface="ＭＳ Ｐゴシック" pitchFamily="-108" charset="-128"/>
              </a:defRPr>
            </a:lvl2pPr>
            <a:lvl3pPr marL="1257300" indent="-342900" algn="l">
              <a:defRPr sz="2400">
                <a:solidFill>
                  <a:schemeClr val="tx1"/>
                </a:solidFill>
                <a:latin typeface="Arial" charset="0"/>
                <a:ea typeface="ＭＳ Ｐゴシック" pitchFamily="-108" charset="-128"/>
              </a:defRPr>
            </a:lvl3pPr>
            <a:lvl4pPr marL="1714500" indent="-342900" algn="l">
              <a:defRPr sz="2400">
                <a:solidFill>
                  <a:schemeClr val="tx1"/>
                </a:solidFill>
                <a:latin typeface="Arial" charset="0"/>
                <a:ea typeface="ＭＳ Ｐゴシック" pitchFamily="-108" charset="-128"/>
              </a:defRPr>
            </a:lvl4pPr>
            <a:lvl5pPr marL="2171700" indent="-342900" algn="l">
              <a:defRPr sz="2400">
                <a:solidFill>
                  <a:schemeClr val="tx1"/>
                </a:solidFill>
                <a:latin typeface="Arial" charset="0"/>
                <a:ea typeface="ＭＳ Ｐゴシック" pitchFamily="-108" charset="-128"/>
              </a:defRPr>
            </a:lvl5pPr>
            <a:lvl6pPr marL="2628900" indent="-342900" eaLnBrk="0" fontAlgn="base" hangingPunct="0">
              <a:spcBef>
                <a:spcPct val="0"/>
              </a:spcBef>
              <a:spcAft>
                <a:spcPct val="0"/>
              </a:spcAft>
              <a:defRPr sz="2400">
                <a:solidFill>
                  <a:schemeClr val="tx1"/>
                </a:solidFill>
                <a:latin typeface="Arial" charset="0"/>
                <a:ea typeface="ＭＳ Ｐゴシック" pitchFamily="-108" charset="-128"/>
              </a:defRPr>
            </a:lvl6pPr>
            <a:lvl7pPr marL="3086100" indent="-342900" eaLnBrk="0" fontAlgn="base" hangingPunct="0">
              <a:spcBef>
                <a:spcPct val="0"/>
              </a:spcBef>
              <a:spcAft>
                <a:spcPct val="0"/>
              </a:spcAft>
              <a:defRPr sz="2400">
                <a:solidFill>
                  <a:schemeClr val="tx1"/>
                </a:solidFill>
                <a:latin typeface="Arial" charset="0"/>
                <a:ea typeface="ＭＳ Ｐゴシック" pitchFamily="-108" charset="-128"/>
              </a:defRPr>
            </a:lvl7pPr>
            <a:lvl8pPr marL="3543300" indent="-342900" eaLnBrk="0" fontAlgn="base" hangingPunct="0">
              <a:spcBef>
                <a:spcPct val="0"/>
              </a:spcBef>
              <a:spcAft>
                <a:spcPct val="0"/>
              </a:spcAft>
              <a:defRPr sz="2400">
                <a:solidFill>
                  <a:schemeClr val="tx1"/>
                </a:solidFill>
                <a:latin typeface="Arial" charset="0"/>
                <a:ea typeface="ＭＳ Ｐゴシック" pitchFamily="-108" charset="-128"/>
              </a:defRPr>
            </a:lvl8pPr>
            <a:lvl9pPr marL="4000500" indent="-342900" eaLnBrk="0" fontAlgn="base" hangingPunct="0">
              <a:spcBef>
                <a:spcPct val="0"/>
              </a:spcBef>
              <a:spcAft>
                <a:spcPct val="0"/>
              </a:spcAft>
              <a:defRPr sz="2400">
                <a:solidFill>
                  <a:schemeClr val="tx1"/>
                </a:solidFill>
                <a:latin typeface="Arial" charset="0"/>
                <a:ea typeface="ＭＳ Ｐゴシック" pitchFamily="-108" charset="-128"/>
              </a:defRPr>
            </a:lvl9pPr>
          </a:lstStyle>
          <a:p>
            <a:pPr eaLnBrk="1" hangingPunct="1"/>
            <a:r>
              <a:rPr lang="en-US" altLang="en-US" dirty="0">
                <a:latin typeface="+mn-lt"/>
                <a:cs typeface="Arial" charset="0"/>
              </a:rPr>
              <a:t>a)  </a:t>
            </a:r>
            <a:r>
              <a:rPr lang="en-US" altLang="en-US" dirty="0" err="1">
                <a:latin typeface="+mn-lt"/>
                <a:cs typeface="Arial" charset="0"/>
              </a:rPr>
              <a:t>I</a:t>
            </a:r>
            <a:r>
              <a:rPr lang="en-US" altLang="en-US" baseline="-25000" dirty="0" err="1">
                <a:latin typeface="+mn-lt"/>
                <a:cs typeface="Arial" charset="0"/>
              </a:rPr>
              <a:t>Bias</a:t>
            </a:r>
            <a:r>
              <a:rPr lang="en-US" altLang="en-US" dirty="0">
                <a:latin typeface="+mn-lt"/>
                <a:cs typeface="Arial" charset="0"/>
              </a:rPr>
              <a:t> and V</a:t>
            </a:r>
            <a:r>
              <a:rPr lang="en-US" altLang="en-US" baseline="-25000" dirty="0">
                <a:latin typeface="+mn-lt"/>
                <a:cs typeface="Arial" charset="0"/>
              </a:rPr>
              <a:t>CC</a:t>
            </a:r>
            <a:r>
              <a:rPr lang="en-US" altLang="en-US" dirty="0">
                <a:latin typeface="+mn-lt"/>
                <a:cs typeface="Arial" charset="0"/>
              </a:rPr>
              <a:t>;</a:t>
            </a:r>
          </a:p>
          <a:p>
            <a:pPr eaLnBrk="1" hangingPunct="1"/>
            <a:r>
              <a:rPr lang="en-US" altLang="en-US" dirty="0">
                <a:latin typeface="+mn-lt"/>
                <a:cs typeface="Arial" charset="0"/>
              </a:rPr>
              <a:t>b)  The quiescent collector current</a:t>
            </a:r>
          </a:p>
          <a:p>
            <a:pPr eaLnBrk="1" hangingPunct="1"/>
            <a:r>
              <a:rPr lang="en-US" altLang="en-US" dirty="0">
                <a:latin typeface="+mn-lt"/>
                <a:cs typeface="Arial" charset="0"/>
              </a:rPr>
              <a:t>c)  </a:t>
            </a:r>
            <a:r>
              <a:rPr lang="en-US" altLang="en-US" i="1" dirty="0" err="1">
                <a:latin typeface="+mn-lt"/>
                <a:cs typeface="Arial" charset="0"/>
              </a:rPr>
              <a:t>i</a:t>
            </a:r>
            <a:r>
              <a:rPr lang="en-US" altLang="en-US" i="1" baseline="-25000" dirty="0" err="1">
                <a:latin typeface="+mn-lt"/>
                <a:cs typeface="Arial" charset="0"/>
              </a:rPr>
              <a:t>Cn</a:t>
            </a:r>
            <a:r>
              <a:rPr lang="en-US" altLang="en-US" dirty="0">
                <a:latin typeface="+mn-lt"/>
                <a:cs typeface="Arial" charset="0"/>
              </a:rPr>
              <a:t> and </a:t>
            </a:r>
            <a:r>
              <a:rPr lang="en-US" altLang="en-US" i="1" dirty="0" err="1">
                <a:latin typeface="+mn-lt"/>
                <a:cs typeface="Arial" charset="0"/>
              </a:rPr>
              <a:t>i</a:t>
            </a:r>
            <a:r>
              <a:rPr lang="en-US" altLang="en-US" i="1" baseline="-25000" dirty="0" err="1">
                <a:latin typeface="+mn-lt"/>
                <a:cs typeface="Arial" charset="0"/>
              </a:rPr>
              <a:t>Cp</a:t>
            </a:r>
            <a:r>
              <a:rPr lang="en-US" altLang="en-US" dirty="0">
                <a:latin typeface="+mn-lt"/>
                <a:cs typeface="Arial" charset="0"/>
              </a:rPr>
              <a:t> and V</a:t>
            </a:r>
            <a:r>
              <a:rPr lang="en-US" altLang="en-US" baseline="-25000" dirty="0">
                <a:latin typeface="+mn-lt"/>
                <a:cs typeface="Arial" charset="0"/>
              </a:rPr>
              <a:t>BB </a:t>
            </a:r>
            <a:r>
              <a:rPr lang="en-US" altLang="en-US" dirty="0">
                <a:latin typeface="+mn-lt"/>
                <a:cs typeface="Arial" charset="0"/>
              </a:rPr>
              <a:t>when the output voltage is at its peak positive value</a:t>
            </a:r>
          </a:p>
        </p:txBody>
      </p:sp>
      <p:sp>
        <p:nvSpPr>
          <p:cNvPr id="13" name="Title 1"/>
          <p:cNvSpPr>
            <a:spLocks noGrp="1"/>
          </p:cNvSpPr>
          <p:nvPr>
            <p:ph type="title"/>
          </p:nvPr>
        </p:nvSpPr>
        <p:spPr>
          <a:xfrm>
            <a:off x="0" y="0"/>
            <a:ext cx="9144000" cy="640081"/>
          </a:xfrm>
        </p:spPr>
        <p:txBody>
          <a:bodyPr/>
          <a:lstStyle/>
          <a:p>
            <a:r>
              <a:rPr lang="en-US" altLang="en-US" sz="4000" dirty="0"/>
              <a:t>In-class problem 1</a:t>
            </a:r>
            <a:endParaRPr lang="en-US" sz="4000" dirty="0"/>
          </a:p>
        </p:txBody>
      </p:sp>
    </p:spTree>
    <p:extLst>
      <p:ext uri="{BB962C8B-B14F-4D97-AF65-F5344CB8AC3E}">
        <p14:creationId xmlns:p14="http://schemas.microsoft.com/office/powerpoint/2010/main" val="353366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34</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8286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4"/>
          <p:cNvGraphicFramePr>
            <a:graphicFrameLocks noChangeAspect="1"/>
          </p:cNvGraphicFramePr>
          <p:nvPr>
            <p:extLst>
              <p:ext uri="{D42A27DB-BD31-4B8C-83A1-F6EECF244321}">
                <p14:modId xmlns:p14="http://schemas.microsoft.com/office/powerpoint/2010/main" val="2053202020"/>
              </p:ext>
            </p:extLst>
          </p:nvPr>
        </p:nvGraphicFramePr>
        <p:xfrm>
          <a:off x="900113" y="1836738"/>
          <a:ext cx="2087562" cy="587375"/>
        </p:xfrm>
        <a:graphic>
          <a:graphicData uri="http://schemas.openxmlformats.org/presentationml/2006/ole">
            <mc:AlternateContent xmlns:mc="http://schemas.openxmlformats.org/markup-compatibility/2006">
              <mc:Choice xmlns:v="urn:schemas-microsoft-com:vml" Requires="v">
                <p:oleObj spid="_x0000_s110025" name="Equation" r:id="rId4" imgW="952200" imgH="266400" progId="Equation.3">
                  <p:embed/>
                </p:oleObj>
              </mc:Choice>
              <mc:Fallback>
                <p:oleObj name="Equation" r:id="rId4" imgW="952200" imgH="26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836738"/>
                        <a:ext cx="2087562"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6"/>
          <p:cNvSpPr txBox="1">
            <a:spLocks noChangeArrowheads="1"/>
          </p:cNvSpPr>
          <p:nvPr/>
        </p:nvSpPr>
        <p:spPr bwMode="auto">
          <a:xfrm>
            <a:off x="267301" y="762000"/>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dirty="0">
                <a:cs typeface="Arial" charset="0"/>
              </a:rPr>
              <a:t>a)</a:t>
            </a:r>
          </a:p>
        </p:txBody>
      </p:sp>
      <p:graphicFrame>
        <p:nvGraphicFramePr>
          <p:cNvPr id="9" name="Object 18"/>
          <p:cNvGraphicFramePr>
            <a:graphicFrameLocks noChangeAspect="1"/>
          </p:cNvGraphicFramePr>
          <p:nvPr>
            <p:extLst>
              <p:ext uri="{D42A27DB-BD31-4B8C-83A1-F6EECF244321}">
                <p14:modId xmlns:p14="http://schemas.microsoft.com/office/powerpoint/2010/main" val="1613074101"/>
              </p:ext>
            </p:extLst>
          </p:nvPr>
        </p:nvGraphicFramePr>
        <p:xfrm>
          <a:off x="958850" y="2730500"/>
          <a:ext cx="2393950" cy="503238"/>
        </p:xfrm>
        <a:graphic>
          <a:graphicData uri="http://schemas.openxmlformats.org/presentationml/2006/ole">
            <mc:AlternateContent xmlns:mc="http://schemas.openxmlformats.org/markup-compatibility/2006">
              <mc:Choice xmlns:v="urn:schemas-microsoft-com:vml" Requires="v">
                <p:oleObj spid="_x0000_s110026" name="Equation" r:id="rId6" imgW="1091880" imgH="228600" progId="Equation.3">
                  <p:embed/>
                </p:oleObj>
              </mc:Choice>
              <mc:Fallback>
                <p:oleObj name="Equation" r:id="rId6" imgW="1091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8850" y="2730500"/>
                        <a:ext cx="23939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9"/>
          <p:cNvGraphicFramePr>
            <a:graphicFrameLocks noChangeAspect="1"/>
          </p:cNvGraphicFramePr>
          <p:nvPr>
            <p:extLst>
              <p:ext uri="{D42A27DB-BD31-4B8C-83A1-F6EECF244321}">
                <p14:modId xmlns:p14="http://schemas.microsoft.com/office/powerpoint/2010/main" val="183082451"/>
              </p:ext>
            </p:extLst>
          </p:nvPr>
        </p:nvGraphicFramePr>
        <p:xfrm>
          <a:off x="2819400" y="925512"/>
          <a:ext cx="2365375" cy="587375"/>
        </p:xfrm>
        <a:graphic>
          <a:graphicData uri="http://schemas.openxmlformats.org/presentationml/2006/ole">
            <mc:AlternateContent xmlns:mc="http://schemas.openxmlformats.org/markup-compatibility/2006">
              <mc:Choice xmlns:v="urn:schemas-microsoft-com:vml" Requires="v">
                <p:oleObj spid="_x0000_s110027" name="Equation" r:id="rId8" imgW="1079280" imgH="266400" progId="Equation.3">
                  <p:embed/>
                </p:oleObj>
              </mc:Choice>
              <mc:Fallback>
                <p:oleObj name="Equation" r:id="rId8" imgW="107928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925512"/>
                        <a:ext cx="23653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0"/>
          <p:cNvGraphicFramePr>
            <a:graphicFrameLocks noChangeAspect="1"/>
          </p:cNvGraphicFramePr>
          <p:nvPr>
            <p:extLst>
              <p:ext uri="{D42A27DB-BD31-4B8C-83A1-F6EECF244321}">
                <p14:modId xmlns:p14="http://schemas.microsoft.com/office/powerpoint/2010/main" val="868394742"/>
              </p:ext>
            </p:extLst>
          </p:nvPr>
        </p:nvGraphicFramePr>
        <p:xfrm>
          <a:off x="3167062" y="3581400"/>
          <a:ext cx="1252538" cy="390525"/>
        </p:xfrm>
        <a:graphic>
          <a:graphicData uri="http://schemas.openxmlformats.org/presentationml/2006/ole">
            <mc:AlternateContent xmlns:mc="http://schemas.openxmlformats.org/markup-compatibility/2006">
              <mc:Choice xmlns:v="urn:schemas-microsoft-com:vml" Requires="v">
                <p:oleObj spid="_x0000_s110028" name="Equation" r:id="rId10" imgW="571320" imgH="177480" progId="Equation.3">
                  <p:embed/>
                </p:oleObj>
              </mc:Choice>
              <mc:Fallback>
                <p:oleObj name="Equation" r:id="rId10" imgW="5713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7062" y="3581400"/>
                        <a:ext cx="125253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2"/>
          <p:cNvGraphicFramePr>
            <a:graphicFrameLocks noChangeAspect="1"/>
          </p:cNvGraphicFramePr>
          <p:nvPr>
            <p:extLst>
              <p:ext uri="{D42A27DB-BD31-4B8C-83A1-F6EECF244321}">
                <p14:modId xmlns:p14="http://schemas.microsoft.com/office/powerpoint/2010/main" val="4216098503"/>
              </p:ext>
            </p:extLst>
          </p:nvPr>
        </p:nvGraphicFramePr>
        <p:xfrm>
          <a:off x="914400" y="838200"/>
          <a:ext cx="1836737" cy="922338"/>
        </p:xfrm>
        <a:graphic>
          <a:graphicData uri="http://schemas.openxmlformats.org/presentationml/2006/ole">
            <mc:AlternateContent xmlns:mc="http://schemas.openxmlformats.org/markup-compatibility/2006">
              <mc:Choice xmlns:v="urn:schemas-microsoft-com:vml" Requires="v">
                <p:oleObj spid="_x0000_s110029" name="Equation" r:id="rId12" imgW="838080" imgH="419040" progId="Equation.3">
                  <p:embed/>
                </p:oleObj>
              </mc:Choice>
              <mc:Fallback>
                <p:oleObj name="Equation" r:id="rId12" imgW="838080" imgH="419040" progId="Equation.3">
                  <p:embed/>
                  <p:pic>
                    <p:nvPicPr>
                      <p:cNvPr id="0" name=""/>
                      <p:cNvPicPr>
                        <a:picLocks noChangeAspect="1" noChangeArrowheads="1"/>
                      </p:cNvPicPr>
                      <p:nvPr/>
                    </p:nvPicPr>
                    <p:blipFill>
                      <a:blip r:embed="rId13"/>
                      <a:srcRect/>
                      <a:stretch>
                        <a:fillRect/>
                      </a:stretch>
                    </p:blipFill>
                    <p:spPr bwMode="auto">
                      <a:xfrm>
                        <a:off x="914400" y="838200"/>
                        <a:ext cx="1836737"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23"/>
          <p:cNvSpPr txBox="1">
            <a:spLocks noChangeArrowheads="1"/>
          </p:cNvSpPr>
          <p:nvPr/>
        </p:nvSpPr>
        <p:spPr bwMode="auto">
          <a:xfrm>
            <a:off x="3733800" y="5551785"/>
            <a:ext cx="2755418" cy="461665"/>
          </a:xfrm>
          <a:prstGeom prst="rect">
            <a:avLst/>
          </a:prstGeom>
          <a:solidFill>
            <a:srgbClr val="FFFF00"/>
          </a:solidFill>
          <a:ln>
            <a:noFill/>
          </a:ln>
          <a:effectLst/>
        </p:spPr>
        <p:txBody>
          <a:bodyPr wrap="square">
            <a:spAutoFit/>
          </a:bodyPr>
          <a:lstStyle/>
          <a:p>
            <a:pPr algn="ctr" eaLnBrk="1" hangingPunct="1"/>
            <a:r>
              <a:rPr lang="en-US" altLang="en-US" dirty="0">
                <a:cs typeface="Arial" charset="0"/>
              </a:rPr>
              <a:t>Select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CC</a:t>
            </a:r>
            <a:r>
              <a:rPr lang="en-US" altLang="en-US" dirty="0">
                <a:cs typeface="Arial" charset="0"/>
              </a:rPr>
              <a:t> = 12 V</a:t>
            </a:r>
          </a:p>
        </p:txBody>
      </p:sp>
      <p:graphicFrame>
        <p:nvGraphicFramePr>
          <p:cNvPr id="14" name="Object 13"/>
          <p:cNvGraphicFramePr>
            <a:graphicFrameLocks noChangeAspect="1"/>
          </p:cNvGraphicFramePr>
          <p:nvPr>
            <p:extLst>
              <p:ext uri="{D42A27DB-BD31-4B8C-83A1-F6EECF244321}">
                <p14:modId xmlns:p14="http://schemas.microsoft.com/office/powerpoint/2010/main" val="240031049"/>
              </p:ext>
            </p:extLst>
          </p:nvPr>
        </p:nvGraphicFramePr>
        <p:xfrm>
          <a:off x="838200" y="4114800"/>
          <a:ext cx="2978150" cy="922338"/>
        </p:xfrm>
        <a:graphic>
          <a:graphicData uri="http://schemas.openxmlformats.org/presentationml/2006/ole">
            <mc:AlternateContent xmlns:mc="http://schemas.openxmlformats.org/markup-compatibility/2006">
              <mc:Choice xmlns:v="urn:schemas-microsoft-com:vml" Requires="v">
                <p:oleObj spid="_x0000_s110030" name="Equation" r:id="rId14" imgW="1358900" imgH="419100" progId="Equation.3">
                  <p:embed/>
                </p:oleObj>
              </mc:Choice>
              <mc:Fallback>
                <p:oleObj name="Equation" r:id="rId14" imgW="13589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8200" y="4114800"/>
                        <a:ext cx="2978150"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981112240"/>
              </p:ext>
            </p:extLst>
          </p:nvPr>
        </p:nvGraphicFramePr>
        <p:xfrm>
          <a:off x="838200" y="3421062"/>
          <a:ext cx="2365375" cy="587375"/>
        </p:xfrm>
        <a:graphic>
          <a:graphicData uri="http://schemas.openxmlformats.org/presentationml/2006/ole">
            <mc:AlternateContent xmlns:mc="http://schemas.openxmlformats.org/markup-compatibility/2006">
              <mc:Choice xmlns:v="urn:schemas-microsoft-com:vml" Requires="v">
                <p:oleObj spid="_x0000_s110031" name="Equation" r:id="rId16" imgW="1079032" imgH="266584" progId="Equation.3">
                  <p:embed/>
                </p:oleObj>
              </mc:Choice>
              <mc:Fallback>
                <p:oleObj name="Equation" r:id="rId16" imgW="1079032" imgH="26658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421062"/>
                        <a:ext cx="23653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3188776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009650"/>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4"/>
          <p:cNvSpPr txBox="1">
            <a:spLocks noChangeArrowheads="1"/>
          </p:cNvSpPr>
          <p:nvPr/>
        </p:nvSpPr>
        <p:spPr bwMode="auto">
          <a:xfrm>
            <a:off x="323850" y="1512888"/>
            <a:ext cx="3384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dirty="0">
                <a:cs typeface="Arial" charset="0"/>
              </a:rPr>
              <a:t>At the positive peak of the output voltage;</a:t>
            </a:r>
          </a:p>
        </p:txBody>
      </p:sp>
      <p:graphicFrame>
        <p:nvGraphicFramePr>
          <p:cNvPr id="8" name="Object 15"/>
          <p:cNvGraphicFramePr>
            <a:graphicFrameLocks noChangeAspect="1"/>
          </p:cNvGraphicFramePr>
          <p:nvPr>
            <p:extLst>
              <p:ext uri="{D42A27DB-BD31-4B8C-83A1-F6EECF244321}">
                <p14:modId xmlns:p14="http://schemas.microsoft.com/office/powerpoint/2010/main" val="2606613362"/>
              </p:ext>
            </p:extLst>
          </p:nvPr>
        </p:nvGraphicFramePr>
        <p:xfrm>
          <a:off x="971550" y="2378075"/>
          <a:ext cx="3021013" cy="933450"/>
        </p:xfrm>
        <a:graphic>
          <a:graphicData uri="http://schemas.openxmlformats.org/presentationml/2006/ole">
            <mc:AlternateContent xmlns:mc="http://schemas.openxmlformats.org/markup-compatibility/2006">
              <mc:Choice xmlns:v="urn:schemas-microsoft-com:vml" Requires="v">
                <p:oleObj spid="_x0000_s110919" name="Equation" r:id="rId4" imgW="1485720" imgH="457200" progId="Equation.3">
                  <p:embed/>
                </p:oleObj>
              </mc:Choice>
              <mc:Fallback>
                <p:oleObj name="Equation" r:id="rId4" imgW="148572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378075"/>
                        <a:ext cx="302101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1498395267"/>
              </p:ext>
            </p:extLst>
          </p:nvPr>
        </p:nvGraphicFramePr>
        <p:xfrm>
          <a:off x="971550" y="4465638"/>
          <a:ext cx="2070100" cy="911225"/>
        </p:xfrm>
        <a:graphic>
          <a:graphicData uri="http://schemas.openxmlformats.org/presentationml/2006/ole">
            <mc:AlternateContent xmlns:mc="http://schemas.openxmlformats.org/markup-compatibility/2006">
              <mc:Choice xmlns:v="urn:schemas-microsoft-com:vml" Requires="v">
                <p:oleObj spid="_x0000_s110920" name="Equation" r:id="rId6" imgW="1015920" imgH="444240" progId="Equation.3">
                  <p:embed/>
                </p:oleObj>
              </mc:Choice>
              <mc:Fallback>
                <p:oleObj name="Equation" r:id="rId6" imgW="101592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465638"/>
                        <a:ext cx="20701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747128757"/>
              </p:ext>
            </p:extLst>
          </p:nvPr>
        </p:nvGraphicFramePr>
        <p:xfrm>
          <a:off x="1909763" y="3516313"/>
          <a:ext cx="2014537" cy="803275"/>
        </p:xfrm>
        <a:graphic>
          <a:graphicData uri="http://schemas.openxmlformats.org/presentationml/2006/ole">
            <mc:AlternateContent xmlns:mc="http://schemas.openxmlformats.org/markup-compatibility/2006">
              <mc:Choice xmlns:v="urn:schemas-microsoft-com:vml" Requires="v">
                <p:oleObj spid="_x0000_s110921" name="Equation" r:id="rId8" imgW="990360" imgH="393480" progId="Equation.3">
                  <p:embed/>
                </p:oleObj>
              </mc:Choice>
              <mc:Fallback>
                <p:oleObj name="Equation" r:id="rId8" imgW="99036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9763" y="3516313"/>
                        <a:ext cx="2014537"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9"/>
          <p:cNvGraphicFramePr>
            <a:graphicFrameLocks noChangeAspect="1"/>
          </p:cNvGraphicFramePr>
          <p:nvPr>
            <p:extLst>
              <p:ext uri="{D42A27DB-BD31-4B8C-83A1-F6EECF244321}">
                <p14:modId xmlns:p14="http://schemas.microsoft.com/office/powerpoint/2010/main" val="1100015632"/>
              </p:ext>
            </p:extLst>
          </p:nvPr>
        </p:nvGraphicFramePr>
        <p:xfrm>
          <a:off x="1908175" y="5486400"/>
          <a:ext cx="2251075" cy="806450"/>
        </p:xfrm>
        <a:graphic>
          <a:graphicData uri="http://schemas.openxmlformats.org/presentationml/2006/ole">
            <mc:AlternateContent xmlns:mc="http://schemas.openxmlformats.org/markup-compatibility/2006">
              <mc:Choice xmlns:v="urn:schemas-microsoft-com:vml" Requires="v">
                <p:oleObj spid="_x0000_s110922" name="Equation" r:id="rId10" imgW="1104840" imgH="393480" progId="Equation.3">
                  <p:embed/>
                </p:oleObj>
              </mc:Choice>
              <mc:Fallback>
                <p:oleObj name="Equation" r:id="rId10" imgW="110484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5486400"/>
                        <a:ext cx="225107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93612482"/>
              </p:ext>
            </p:extLst>
          </p:nvPr>
        </p:nvGraphicFramePr>
        <p:xfrm>
          <a:off x="457200" y="866775"/>
          <a:ext cx="1920875" cy="503238"/>
        </p:xfrm>
        <a:graphic>
          <a:graphicData uri="http://schemas.openxmlformats.org/presentationml/2006/ole">
            <mc:AlternateContent xmlns:mc="http://schemas.openxmlformats.org/markup-compatibility/2006">
              <mc:Choice xmlns:v="urn:schemas-microsoft-com:vml" Requires="v">
                <p:oleObj spid="_x0000_s110923" name="Equation" r:id="rId12" imgW="876300" imgH="228600" progId="Equation.3">
                  <p:embed/>
                </p:oleObj>
              </mc:Choice>
              <mc:Fallback>
                <p:oleObj name="Equation" r:id="rId12" imgW="8763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866775"/>
                        <a:ext cx="192087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58933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36</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323850" y="1412875"/>
            <a:ext cx="3889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dirty="0">
                <a:cs typeface="Arial" charset="0"/>
              </a:rPr>
              <a:t>To maintain a minimum of 5 mA through the diodes;</a:t>
            </a:r>
          </a:p>
        </p:txBody>
      </p:sp>
      <p:graphicFrame>
        <p:nvGraphicFramePr>
          <p:cNvPr id="8" name="Object 11"/>
          <p:cNvGraphicFramePr>
            <a:graphicFrameLocks noChangeAspect="1"/>
          </p:cNvGraphicFramePr>
          <p:nvPr/>
        </p:nvGraphicFramePr>
        <p:xfrm>
          <a:off x="922338" y="2492375"/>
          <a:ext cx="1920875" cy="503238"/>
        </p:xfrm>
        <a:graphic>
          <a:graphicData uri="http://schemas.openxmlformats.org/presentationml/2006/ole">
            <mc:AlternateContent xmlns:mc="http://schemas.openxmlformats.org/markup-compatibility/2006">
              <mc:Choice xmlns:v="urn:schemas-microsoft-com:vml" Requires="v">
                <p:oleObj spid="_x0000_s111811" name="Equation" r:id="rId4" imgW="876240" imgH="228600" progId="Equation.3">
                  <p:embed/>
                </p:oleObj>
              </mc:Choice>
              <mc:Fallback>
                <p:oleObj name="Equation" r:id="rId4" imgW="8762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2492375"/>
                        <a:ext cx="192087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2"/>
          <p:cNvSpPr txBox="1">
            <a:spLocks noChangeArrowheads="1"/>
          </p:cNvSpPr>
          <p:nvPr/>
        </p:nvSpPr>
        <p:spPr bwMode="auto">
          <a:xfrm>
            <a:off x="828675" y="4797425"/>
            <a:ext cx="2806700" cy="457200"/>
          </a:xfrm>
          <a:prstGeom prst="rect">
            <a:avLst/>
          </a:prstGeom>
          <a:solidFill>
            <a:srgbClr val="FFD9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a:cs typeface="Arial" charset="0"/>
              </a:rPr>
              <a:t>Select </a:t>
            </a:r>
            <a:r>
              <a:rPr lang="en-US" altLang="en-US" i="1">
                <a:latin typeface="Times New Roman" pitchFamily="18" charset="0"/>
                <a:cs typeface="Arial" charset="0"/>
              </a:rPr>
              <a:t>I</a:t>
            </a:r>
            <a:r>
              <a:rPr lang="en-US" altLang="en-US" baseline="-25000">
                <a:latin typeface="Times New Roman" pitchFamily="18" charset="0"/>
                <a:cs typeface="Arial" charset="0"/>
              </a:rPr>
              <a:t>Bias</a:t>
            </a:r>
            <a:r>
              <a:rPr lang="en-US" altLang="en-US">
                <a:cs typeface="Arial" charset="0"/>
              </a:rPr>
              <a:t> = 20 mA</a:t>
            </a:r>
          </a:p>
        </p:txBody>
      </p:sp>
      <p:graphicFrame>
        <p:nvGraphicFramePr>
          <p:cNvPr id="10" name="Object 13"/>
          <p:cNvGraphicFramePr>
            <a:graphicFrameLocks noChangeAspect="1"/>
          </p:cNvGraphicFramePr>
          <p:nvPr/>
        </p:nvGraphicFramePr>
        <p:xfrm>
          <a:off x="1547813" y="3284538"/>
          <a:ext cx="1363662" cy="392112"/>
        </p:xfrm>
        <a:graphic>
          <a:graphicData uri="http://schemas.openxmlformats.org/presentationml/2006/ole">
            <mc:AlternateContent xmlns:mc="http://schemas.openxmlformats.org/markup-compatibility/2006">
              <mc:Choice xmlns:v="urn:schemas-microsoft-com:vml" Requires="v">
                <p:oleObj spid="_x0000_s111812" name="Equation" r:id="rId6" imgW="622080" imgH="177480" progId="Equation.3">
                  <p:embed/>
                </p:oleObj>
              </mc:Choice>
              <mc:Fallback>
                <p:oleObj name="Equation" r:id="rId6" imgW="62208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284538"/>
                        <a:ext cx="136366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4"/>
          <p:cNvGraphicFramePr>
            <a:graphicFrameLocks noChangeAspect="1"/>
          </p:cNvGraphicFramePr>
          <p:nvPr/>
        </p:nvGraphicFramePr>
        <p:xfrm>
          <a:off x="1582738" y="3973513"/>
          <a:ext cx="1476375" cy="392112"/>
        </p:xfrm>
        <a:graphic>
          <a:graphicData uri="http://schemas.openxmlformats.org/presentationml/2006/ole">
            <mc:AlternateContent xmlns:mc="http://schemas.openxmlformats.org/markup-compatibility/2006">
              <mc:Choice xmlns:v="urn:schemas-microsoft-com:vml" Requires="v">
                <p:oleObj spid="_x0000_s111813" name="Equation" r:id="rId8" imgW="672840" imgH="177480" progId="Equation.3">
                  <p:embed/>
                </p:oleObj>
              </mc:Choice>
              <mc:Fallback>
                <p:oleObj name="Equation" r:id="rId8" imgW="67284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2738" y="3973513"/>
                        <a:ext cx="14763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1126859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83502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2"/>
          <p:cNvSpPr txBox="1">
            <a:spLocks noChangeArrowheads="1"/>
          </p:cNvSpPr>
          <p:nvPr/>
        </p:nvSpPr>
        <p:spPr bwMode="auto">
          <a:xfrm>
            <a:off x="323849" y="846137"/>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dirty="0">
                <a:cs typeface="Arial" charset="0"/>
              </a:rPr>
              <a:t>b)</a:t>
            </a:r>
          </a:p>
        </p:txBody>
      </p:sp>
      <p:sp>
        <p:nvSpPr>
          <p:cNvPr id="8" name="Text Box 13"/>
          <p:cNvSpPr txBox="1">
            <a:spLocks noChangeArrowheads="1"/>
          </p:cNvSpPr>
          <p:nvPr/>
        </p:nvSpPr>
        <p:spPr bwMode="auto">
          <a:xfrm>
            <a:off x="900113" y="1303337"/>
            <a:ext cx="2735262"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pPr>
            <a:r>
              <a:rPr lang="en-US" altLang="en-US" dirty="0">
                <a:cs typeface="Arial" charset="0"/>
              </a:rPr>
              <a:t>Under quiescent condition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I</a:t>
            </a:r>
            <a:r>
              <a:rPr lang="en-US" altLang="en-US" dirty="0">
                <a:cs typeface="Arial" charset="0"/>
              </a:rPr>
              <a:t> = 0), </a:t>
            </a:r>
            <a:r>
              <a:rPr lang="en-US" altLang="en-US" i="1" dirty="0">
                <a:latin typeface="Times New Roman" pitchFamily="18" charset="0"/>
                <a:cs typeface="Arial" charset="0"/>
              </a:rPr>
              <a:t>I</a:t>
            </a:r>
            <a:r>
              <a:rPr lang="en-US" altLang="en-US" i="1" baseline="-25000" dirty="0">
                <a:latin typeface="Times New Roman" pitchFamily="18" charset="0"/>
                <a:cs typeface="Arial" charset="0"/>
              </a:rPr>
              <a:t>D</a:t>
            </a:r>
            <a:r>
              <a:rPr lang="en-US" altLang="en-US" dirty="0">
                <a:cs typeface="Arial" charset="0"/>
              </a:rPr>
              <a:t> = 20 mA (neglecting </a:t>
            </a:r>
            <a:r>
              <a:rPr lang="en-US" altLang="en-US" i="1" dirty="0" err="1">
                <a:latin typeface="Times New Roman" pitchFamily="18" charset="0"/>
                <a:cs typeface="Arial" charset="0"/>
              </a:rPr>
              <a:t>i</a:t>
            </a:r>
            <a:r>
              <a:rPr lang="en-US" altLang="en-US" i="1" baseline="-25000" dirty="0" err="1">
                <a:latin typeface="Times New Roman" pitchFamily="18" charset="0"/>
                <a:cs typeface="Arial" charset="0"/>
              </a:rPr>
              <a:t>Bn</a:t>
            </a:r>
            <a:r>
              <a:rPr lang="en-US" altLang="en-US" dirty="0">
                <a:cs typeface="Arial" charset="0"/>
              </a:rPr>
              <a:t>);</a:t>
            </a:r>
          </a:p>
        </p:txBody>
      </p:sp>
      <p:graphicFrame>
        <p:nvGraphicFramePr>
          <p:cNvPr id="9" name="Object 14"/>
          <p:cNvGraphicFramePr>
            <a:graphicFrameLocks noChangeAspect="1"/>
          </p:cNvGraphicFramePr>
          <p:nvPr>
            <p:extLst>
              <p:ext uri="{D42A27DB-BD31-4B8C-83A1-F6EECF244321}">
                <p14:modId xmlns:p14="http://schemas.microsoft.com/office/powerpoint/2010/main" val="2389077870"/>
              </p:ext>
            </p:extLst>
          </p:nvPr>
        </p:nvGraphicFramePr>
        <p:xfrm>
          <a:off x="971550" y="3408362"/>
          <a:ext cx="2376488" cy="1008063"/>
        </p:xfrm>
        <a:graphic>
          <a:graphicData uri="http://schemas.openxmlformats.org/presentationml/2006/ole">
            <mc:AlternateContent xmlns:mc="http://schemas.openxmlformats.org/markup-compatibility/2006">
              <mc:Choice xmlns:v="urn:schemas-microsoft-com:vml" Requires="v">
                <p:oleObj spid="_x0000_s112878" name="Equation" r:id="rId4" imgW="1143000" imgH="482400" progId="Equation.3">
                  <p:embed/>
                </p:oleObj>
              </mc:Choice>
              <mc:Fallback>
                <p:oleObj name="Equation" r:id="rId4" imgW="114300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408362"/>
                        <a:ext cx="2376488"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7"/>
          <p:cNvGraphicFramePr>
            <a:graphicFrameLocks noChangeAspect="1"/>
          </p:cNvGraphicFramePr>
          <p:nvPr>
            <p:extLst>
              <p:ext uri="{D42A27DB-BD31-4B8C-83A1-F6EECF244321}">
                <p14:modId xmlns:p14="http://schemas.microsoft.com/office/powerpoint/2010/main" val="2850892324"/>
              </p:ext>
            </p:extLst>
          </p:nvPr>
        </p:nvGraphicFramePr>
        <p:xfrm>
          <a:off x="1331913" y="4560887"/>
          <a:ext cx="3025775" cy="954088"/>
        </p:xfrm>
        <a:graphic>
          <a:graphicData uri="http://schemas.openxmlformats.org/presentationml/2006/ole">
            <mc:AlternateContent xmlns:mc="http://schemas.openxmlformats.org/markup-compatibility/2006">
              <mc:Choice xmlns:v="urn:schemas-microsoft-com:vml" Requires="v">
                <p:oleObj spid="_x0000_s112879" name="Equation" r:id="rId6" imgW="1536480" imgH="482400" progId="Equation.3">
                  <p:embed/>
                </p:oleObj>
              </mc:Choice>
              <mc:Fallback>
                <p:oleObj name="Equation" r:id="rId6" imgW="153648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560887"/>
                        <a:ext cx="30257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8"/>
          <p:cNvGraphicFramePr>
            <a:graphicFrameLocks noChangeAspect="1"/>
          </p:cNvGraphicFramePr>
          <p:nvPr>
            <p:extLst>
              <p:ext uri="{D42A27DB-BD31-4B8C-83A1-F6EECF244321}">
                <p14:modId xmlns:p14="http://schemas.microsoft.com/office/powerpoint/2010/main" val="3594491472"/>
              </p:ext>
            </p:extLst>
          </p:nvPr>
        </p:nvGraphicFramePr>
        <p:xfrm>
          <a:off x="1403350" y="5792787"/>
          <a:ext cx="1250950" cy="352425"/>
        </p:xfrm>
        <a:graphic>
          <a:graphicData uri="http://schemas.openxmlformats.org/presentationml/2006/ole">
            <mc:AlternateContent xmlns:mc="http://schemas.openxmlformats.org/markup-compatibility/2006">
              <mc:Choice xmlns:v="urn:schemas-microsoft-com:vml" Requires="v">
                <p:oleObj spid="_x0000_s112880" name="Equation" r:id="rId8" imgW="634680" imgH="177480" progId="Equation.3">
                  <p:embed/>
                </p:oleObj>
              </mc:Choice>
              <mc:Fallback>
                <p:oleObj name="Equation" r:id="rId8" imgW="63468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5792787"/>
                        <a:ext cx="12509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graphicFrame>
        <p:nvGraphicFramePr>
          <p:cNvPr id="13" name="Object 12"/>
          <p:cNvGraphicFramePr>
            <a:graphicFrameLocks noChangeAspect="1"/>
          </p:cNvGraphicFramePr>
          <p:nvPr>
            <p:extLst>
              <p:ext uri="{D42A27DB-BD31-4B8C-83A1-F6EECF244321}">
                <p14:modId xmlns:p14="http://schemas.microsoft.com/office/powerpoint/2010/main" val="562445431"/>
              </p:ext>
            </p:extLst>
          </p:nvPr>
        </p:nvGraphicFramePr>
        <p:xfrm>
          <a:off x="990600" y="835025"/>
          <a:ext cx="2052637" cy="522288"/>
        </p:xfrm>
        <a:graphic>
          <a:graphicData uri="http://schemas.openxmlformats.org/presentationml/2006/ole">
            <mc:AlternateContent xmlns:mc="http://schemas.openxmlformats.org/markup-compatibility/2006">
              <mc:Choice xmlns:v="urn:schemas-microsoft-com:vml" Requires="v">
                <p:oleObj spid="_x0000_s112881" name="Equation" r:id="rId10" imgW="1002865" imgH="253890" progId="Equation.3">
                  <p:embed/>
                </p:oleObj>
              </mc:Choice>
              <mc:Fallback>
                <p:oleObj name="Equation" r:id="rId10" imgW="1002865" imgH="25389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835025"/>
                        <a:ext cx="205263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56288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38</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1122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2"/>
          <p:cNvSpPr txBox="1">
            <a:spLocks noChangeArrowheads="1"/>
          </p:cNvSpPr>
          <p:nvPr/>
        </p:nvSpPr>
        <p:spPr bwMode="auto">
          <a:xfrm>
            <a:off x="323850" y="889000"/>
            <a:ext cx="35290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a:cs typeface="Arial" charset="0"/>
              </a:rPr>
              <a:t>Assuming </a:t>
            </a:r>
            <a:r>
              <a:rPr lang="en-US" altLang="en-US" i="1">
                <a:latin typeface="Times New Roman" pitchFamily="18" charset="0"/>
                <a:cs typeface="Arial" charset="0"/>
              </a:rPr>
              <a:t>Q</a:t>
            </a:r>
            <a:r>
              <a:rPr lang="en-US" altLang="en-US" i="1" baseline="-25000">
                <a:latin typeface="Times New Roman" pitchFamily="18" charset="0"/>
                <a:cs typeface="Arial" charset="0"/>
              </a:rPr>
              <a:t>n</a:t>
            </a:r>
            <a:r>
              <a:rPr lang="en-US" altLang="en-US">
                <a:cs typeface="Arial" charset="0"/>
              </a:rPr>
              <a:t> and </a:t>
            </a:r>
            <a:r>
              <a:rPr lang="en-US" altLang="en-US" i="1">
                <a:latin typeface="Times New Roman" pitchFamily="18" charset="0"/>
                <a:cs typeface="Arial" charset="0"/>
              </a:rPr>
              <a:t>Q</a:t>
            </a:r>
            <a:r>
              <a:rPr lang="en-US" altLang="en-US" i="1" baseline="-25000">
                <a:latin typeface="Times New Roman" pitchFamily="18" charset="0"/>
                <a:cs typeface="Arial" charset="0"/>
              </a:rPr>
              <a:t>p</a:t>
            </a:r>
            <a:r>
              <a:rPr lang="en-US" altLang="en-US">
                <a:cs typeface="Arial" charset="0"/>
              </a:rPr>
              <a:t> are matched transistors;</a:t>
            </a:r>
          </a:p>
        </p:txBody>
      </p:sp>
      <p:graphicFrame>
        <p:nvGraphicFramePr>
          <p:cNvPr id="8" name="Object 13"/>
          <p:cNvGraphicFramePr>
            <a:graphicFrameLocks noChangeAspect="1"/>
          </p:cNvGraphicFramePr>
          <p:nvPr>
            <p:extLst>
              <p:ext uri="{D42A27DB-BD31-4B8C-83A1-F6EECF244321}">
                <p14:modId xmlns:p14="http://schemas.microsoft.com/office/powerpoint/2010/main" val="2468033517"/>
              </p:ext>
            </p:extLst>
          </p:nvPr>
        </p:nvGraphicFramePr>
        <p:xfrm>
          <a:off x="1012825" y="1974850"/>
          <a:ext cx="2622550" cy="1290638"/>
        </p:xfrm>
        <a:graphic>
          <a:graphicData uri="http://schemas.openxmlformats.org/presentationml/2006/ole">
            <mc:AlternateContent xmlns:mc="http://schemas.openxmlformats.org/markup-compatibility/2006">
              <mc:Choice xmlns:v="urn:schemas-microsoft-com:vml" Requires="v">
                <p:oleObj spid="_x0000_s113927" name="Equation" r:id="rId4" imgW="1295280" imgH="634680" progId="Equation.3">
                  <p:embed/>
                </p:oleObj>
              </mc:Choice>
              <mc:Fallback>
                <p:oleObj name="Equation" r:id="rId4" imgW="1295280" imgH="634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825" y="1974850"/>
                        <a:ext cx="262255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4"/>
          <p:cNvSpPr txBox="1">
            <a:spLocks noChangeArrowheads="1"/>
          </p:cNvSpPr>
          <p:nvPr/>
        </p:nvSpPr>
        <p:spPr bwMode="auto">
          <a:xfrm>
            <a:off x="325438" y="3389313"/>
            <a:ext cx="1150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a:cs typeface="Arial" charset="0"/>
              </a:rPr>
              <a:t>Hence;</a:t>
            </a:r>
          </a:p>
        </p:txBody>
      </p:sp>
      <p:graphicFrame>
        <p:nvGraphicFramePr>
          <p:cNvPr id="10" name="Object 15"/>
          <p:cNvGraphicFramePr>
            <a:graphicFrameLocks noChangeAspect="1"/>
          </p:cNvGraphicFramePr>
          <p:nvPr>
            <p:extLst>
              <p:ext uri="{D42A27DB-BD31-4B8C-83A1-F6EECF244321}">
                <p14:modId xmlns:p14="http://schemas.microsoft.com/office/powerpoint/2010/main" val="3159751352"/>
              </p:ext>
            </p:extLst>
          </p:nvPr>
        </p:nvGraphicFramePr>
        <p:xfrm>
          <a:off x="1042988" y="4111625"/>
          <a:ext cx="2052637" cy="522288"/>
        </p:xfrm>
        <a:graphic>
          <a:graphicData uri="http://schemas.openxmlformats.org/presentationml/2006/ole">
            <mc:AlternateContent xmlns:mc="http://schemas.openxmlformats.org/markup-compatibility/2006">
              <mc:Choice xmlns:v="urn:schemas-microsoft-com:vml" Requires="v">
                <p:oleObj spid="_x0000_s113928" name="Equation" r:id="rId6" imgW="1002960" imgH="253800" progId="Equation.3">
                  <p:embed/>
                </p:oleObj>
              </mc:Choice>
              <mc:Fallback>
                <p:oleObj name="Equation" r:id="rId6" imgW="100296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4111625"/>
                        <a:ext cx="205263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2261898438"/>
              </p:ext>
            </p:extLst>
          </p:nvPr>
        </p:nvGraphicFramePr>
        <p:xfrm>
          <a:off x="1187450" y="5651500"/>
          <a:ext cx="1655763" cy="493713"/>
        </p:xfrm>
        <a:graphic>
          <a:graphicData uri="http://schemas.openxmlformats.org/presentationml/2006/ole">
            <mc:AlternateContent xmlns:mc="http://schemas.openxmlformats.org/markup-compatibility/2006">
              <mc:Choice xmlns:v="urn:schemas-microsoft-com:vml" Requires="v">
                <p:oleObj spid="_x0000_s113929" name="Equation" r:id="rId8" imgW="812520" imgH="241200" progId="Equation.3">
                  <p:embed/>
                </p:oleObj>
              </mc:Choice>
              <mc:Fallback>
                <p:oleObj name="Equation" r:id="rId8" imgW="8125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5651500"/>
                        <a:ext cx="1655763" cy="493713"/>
                      </a:xfrm>
                      <a:prstGeom prst="rect">
                        <a:avLst/>
                      </a:prstGeom>
                      <a:solidFill>
                        <a:srgbClr val="FFFF00"/>
                      </a:solidFill>
                      <a:ln>
                        <a:noFill/>
                      </a:ln>
                      <a:effectLst/>
                    </p:spPr>
                  </p:pic>
                </p:oleObj>
              </mc:Fallback>
            </mc:AlternateContent>
          </a:graphicData>
        </a:graphic>
      </p:graphicFrame>
      <p:graphicFrame>
        <p:nvGraphicFramePr>
          <p:cNvPr id="12" name="Object 17"/>
          <p:cNvGraphicFramePr>
            <a:graphicFrameLocks noChangeAspect="1"/>
          </p:cNvGraphicFramePr>
          <p:nvPr>
            <p:extLst>
              <p:ext uri="{D42A27DB-BD31-4B8C-83A1-F6EECF244321}">
                <p14:modId xmlns:p14="http://schemas.microsoft.com/office/powerpoint/2010/main" val="1649736296"/>
              </p:ext>
            </p:extLst>
          </p:nvPr>
        </p:nvGraphicFramePr>
        <p:xfrm>
          <a:off x="1562100" y="4921250"/>
          <a:ext cx="2001838" cy="417513"/>
        </p:xfrm>
        <a:graphic>
          <a:graphicData uri="http://schemas.openxmlformats.org/presentationml/2006/ole">
            <mc:AlternateContent xmlns:mc="http://schemas.openxmlformats.org/markup-compatibility/2006">
              <mc:Choice xmlns:v="urn:schemas-microsoft-com:vml" Requires="v">
                <p:oleObj spid="_x0000_s113930" name="Equation" r:id="rId10" imgW="977760" imgH="203040" progId="Equation.3">
                  <p:embed/>
                </p:oleObj>
              </mc:Choice>
              <mc:Fallback>
                <p:oleObj name="Equation" r:id="rId10" imgW="97776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2100" y="4921250"/>
                        <a:ext cx="200183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1333369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p:nvSpPr>
        <p:spPr bwMode="auto">
          <a:xfrm>
            <a:off x="250825" y="14128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a:cs typeface="Arial" charset="0"/>
              </a:rPr>
              <a:t>c)</a:t>
            </a:r>
          </a:p>
        </p:txBody>
      </p:sp>
      <p:sp>
        <p:nvSpPr>
          <p:cNvPr id="8" name="Text Box 14"/>
          <p:cNvSpPr txBox="1">
            <a:spLocks noChangeArrowheads="1"/>
          </p:cNvSpPr>
          <p:nvPr/>
        </p:nvSpPr>
        <p:spPr bwMode="auto">
          <a:xfrm>
            <a:off x="827088" y="1420813"/>
            <a:ext cx="3168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dirty="0">
                <a:cs typeface="Arial" charset="0"/>
              </a:rPr>
              <a:t>At the peak positive value of output voltage;</a:t>
            </a:r>
          </a:p>
        </p:txBody>
      </p:sp>
      <p:graphicFrame>
        <p:nvGraphicFramePr>
          <p:cNvPr id="9" name="Object 15"/>
          <p:cNvGraphicFramePr>
            <a:graphicFrameLocks noChangeAspect="1"/>
          </p:cNvGraphicFramePr>
          <p:nvPr>
            <p:extLst>
              <p:ext uri="{D42A27DB-BD31-4B8C-83A1-F6EECF244321}">
                <p14:modId xmlns:p14="http://schemas.microsoft.com/office/powerpoint/2010/main" val="3430192386"/>
              </p:ext>
            </p:extLst>
          </p:nvPr>
        </p:nvGraphicFramePr>
        <p:xfrm>
          <a:off x="1331913" y="2505075"/>
          <a:ext cx="1900237" cy="503238"/>
        </p:xfrm>
        <a:graphic>
          <a:graphicData uri="http://schemas.openxmlformats.org/presentationml/2006/ole">
            <mc:AlternateContent xmlns:mc="http://schemas.openxmlformats.org/markup-compatibility/2006">
              <mc:Choice xmlns:v="urn:schemas-microsoft-com:vml" Requires="v">
                <p:oleObj spid="_x0000_s115015" name="Equation" r:id="rId4" imgW="914400" imgH="241200" progId="Equation.3">
                  <p:embed/>
                </p:oleObj>
              </mc:Choice>
              <mc:Fallback>
                <p:oleObj name="Equation" r:id="rId4" imgW="914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505075"/>
                        <a:ext cx="1900237"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6"/>
          <p:cNvGraphicFramePr>
            <a:graphicFrameLocks noChangeAspect="1"/>
          </p:cNvGraphicFramePr>
          <p:nvPr>
            <p:extLst>
              <p:ext uri="{D42A27DB-BD31-4B8C-83A1-F6EECF244321}">
                <p14:modId xmlns:p14="http://schemas.microsoft.com/office/powerpoint/2010/main" val="1786088726"/>
              </p:ext>
            </p:extLst>
          </p:nvPr>
        </p:nvGraphicFramePr>
        <p:xfrm>
          <a:off x="1331913" y="4052888"/>
          <a:ext cx="2316162" cy="514350"/>
        </p:xfrm>
        <a:graphic>
          <a:graphicData uri="http://schemas.openxmlformats.org/presentationml/2006/ole">
            <mc:AlternateContent xmlns:mc="http://schemas.openxmlformats.org/markup-compatibility/2006">
              <mc:Choice xmlns:v="urn:schemas-microsoft-com:vml" Requires="v">
                <p:oleObj spid="_x0000_s115016" name="Equation" r:id="rId6" imgW="1091880" imgH="241200" progId="Equation.3">
                  <p:embed/>
                </p:oleObj>
              </mc:Choice>
              <mc:Fallback>
                <p:oleObj name="Equation" r:id="rId6" imgW="109188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052888"/>
                        <a:ext cx="231616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8"/>
          <p:cNvGraphicFramePr>
            <a:graphicFrameLocks noChangeAspect="1"/>
          </p:cNvGraphicFramePr>
          <p:nvPr>
            <p:extLst>
              <p:ext uri="{D42A27DB-BD31-4B8C-83A1-F6EECF244321}">
                <p14:modId xmlns:p14="http://schemas.microsoft.com/office/powerpoint/2010/main" val="820716198"/>
              </p:ext>
            </p:extLst>
          </p:nvPr>
        </p:nvGraphicFramePr>
        <p:xfrm>
          <a:off x="2236788" y="3344863"/>
          <a:ext cx="1398587" cy="371475"/>
        </p:xfrm>
        <a:graphic>
          <a:graphicData uri="http://schemas.openxmlformats.org/presentationml/2006/ole">
            <mc:AlternateContent xmlns:mc="http://schemas.openxmlformats.org/markup-compatibility/2006">
              <mc:Choice xmlns:v="urn:schemas-microsoft-com:vml" Requires="v">
                <p:oleObj spid="_x0000_s115017" name="Equation" r:id="rId8" imgW="672840" imgH="177480" progId="Equation.3">
                  <p:embed/>
                </p:oleObj>
              </mc:Choice>
              <mc:Fallback>
                <p:oleObj name="Equation" r:id="rId8" imgW="67284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6788" y="3344863"/>
                        <a:ext cx="1398587"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9"/>
          <p:cNvGraphicFramePr>
            <a:graphicFrameLocks noChangeAspect="1"/>
          </p:cNvGraphicFramePr>
          <p:nvPr>
            <p:extLst>
              <p:ext uri="{D42A27DB-BD31-4B8C-83A1-F6EECF244321}">
                <p14:modId xmlns:p14="http://schemas.microsoft.com/office/powerpoint/2010/main" val="1434536098"/>
              </p:ext>
            </p:extLst>
          </p:nvPr>
        </p:nvGraphicFramePr>
        <p:xfrm>
          <a:off x="1331913" y="4965700"/>
          <a:ext cx="2219325" cy="493713"/>
        </p:xfrm>
        <a:graphic>
          <a:graphicData uri="http://schemas.openxmlformats.org/presentationml/2006/ole">
            <mc:AlternateContent xmlns:mc="http://schemas.openxmlformats.org/markup-compatibility/2006">
              <mc:Choice xmlns:v="urn:schemas-microsoft-com:vml" Requires="v">
                <p:oleObj spid="_x0000_s115018" name="Equation" r:id="rId10" imgW="1091880" imgH="241200" progId="Equation.3">
                  <p:embed/>
                </p:oleObj>
              </mc:Choice>
              <mc:Fallback>
                <p:oleObj name="Equation" r:id="rId10" imgW="109188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4965700"/>
                        <a:ext cx="22193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0"/>
          <p:cNvGraphicFramePr>
            <a:graphicFrameLocks noChangeAspect="1"/>
          </p:cNvGraphicFramePr>
          <p:nvPr>
            <p:extLst>
              <p:ext uri="{D42A27DB-BD31-4B8C-83A1-F6EECF244321}">
                <p14:modId xmlns:p14="http://schemas.microsoft.com/office/powerpoint/2010/main" val="3564015691"/>
              </p:ext>
            </p:extLst>
          </p:nvPr>
        </p:nvGraphicFramePr>
        <p:xfrm>
          <a:off x="1763713" y="5876925"/>
          <a:ext cx="2632075" cy="361950"/>
        </p:xfrm>
        <a:graphic>
          <a:graphicData uri="http://schemas.openxmlformats.org/presentationml/2006/ole">
            <mc:AlternateContent xmlns:mc="http://schemas.openxmlformats.org/markup-compatibility/2006">
              <mc:Choice xmlns:v="urn:schemas-microsoft-com:vml" Requires="v">
                <p:oleObj spid="_x0000_s115019" name="Equation" r:id="rId12" imgW="1295280" imgH="177480" progId="Equation.3">
                  <p:embed/>
                </p:oleObj>
              </mc:Choice>
              <mc:Fallback>
                <p:oleObj name="Equation" r:id="rId12" imgW="129528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713" y="5876925"/>
                        <a:ext cx="263207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79916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eaLnBrk="1" hangingPunct="1"/>
            <a:r>
              <a:rPr lang="en-GB" altLang="en-US" sz="4000" dirty="0"/>
              <a:t>Class A and class B amplifiers</a:t>
            </a:r>
            <a:endParaRPr lang="en-US" altLang="en-US" sz="4000" dirty="0"/>
          </a:p>
        </p:txBody>
      </p:sp>
      <p:sp>
        <p:nvSpPr>
          <p:cNvPr id="23555" name="Rectangle 3"/>
          <p:cNvSpPr>
            <a:spLocks noGrp="1" noChangeArrowheads="1"/>
          </p:cNvSpPr>
          <p:nvPr>
            <p:ph type="body" idx="1"/>
          </p:nvPr>
        </p:nvSpPr>
        <p:spPr>
          <a:xfrm>
            <a:off x="304800" y="1600200"/>
            <a:ext cx="4114800" cy="2819400"/>
          </a:xfrm>
        </p:spPr>
        <p:txBody>
          <a:bodyPr/>
          <a:lstStyle/>
          <a:p>
            <a:pPr eaLnBrk="1" hangingPunct="1">
              <a:buFont typeface="Wingdings" panose="05000000000000000000" pitchFamily="2" charset="2"/>
              <a:buChar char="Ø"/>
            </a:pPr>
            <a:r>
              <a:rPr lang="en-GB" altLang="en-US" sz="2400" dirty="0"/>
              <a:t>Class A output stage is a simple linear amplifier.</a:t>
            </a:r>
          </a:p>
          <a:p>
            <a:pPr eaLnBrk="1" hangingPunct="1">
              <a:buFont typeface="Wingdings" panose="05000000000000000000" pitchFamily="2" charset="2"/>
              <a:buChar char="Ø"/>
            </a:pPr>
            <a:r>
              <a:rPr lang="en-GB" altLang="en-US" sz="2400" dirty="0"/>
              <a:t>It is also very inefficient, typical maximum efficiency is between 10 and 20 %.</a:t>
            </a:r>
          </a:p>
          <a:p>
            <a:pPr eaLnBrk="1" hangingPunct="1">
              <a:buFont typeface="Wingdings" panose="05000000000000000000" pitchFamily="2" charset="2"/>
              <a:buChar char="Ø"/>
            </a:pPr>
            <a:r>
              <a:rPr lang="en-GB" altLang="en-US" sz="2400" dirty="0"/>
              <a:t>Only suitable for low power applications.</a:t>
            </a:r>
          </a:p>
          <a:p>
            <a:pPr marL="0" indent="0" eaLnBrk="1" hangingPunct="1">
              <a:buNone/>
            </a:pPr>
            <a:endParaRPr lang="en-US" altLang="en-US" sz="2400" dirty="0"/>
          </a:p>
        </p:txBody>
      </p:sp>
      <p:sp>
        <p:nvSpPr>
          <p:cNvPr id="4" name="Rectangle 3"/>
          <p:cNvSpPr txBox="1">
            <a:spLocks noChangeArrowheads="1"/>
          </p:cNvSpPr>
          <p:nvPr/>
        </p:nvSpPr>
        <p:spPr bwMode="auto">
          <a:xfrm>
            <a:off x="4419600" y="1600200"/>
            <a:ext cx="4495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ysClr val="windowText" lastClr="0000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ysClr val="windowText" lastClr="0000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ysClr val="windowText" lastClr="0000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ysClr val="windowText" lastClr="0000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ysClr val="windowText" lastClr="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Ø"/>
            </a:pPr>
            <a:r>
              <a:rPr lang="en-GB" altLang="en-US" sz="2400" dirty="0"/>
              <a:t>A class B output stage can be far more efficient than a class A stage (78.5 % maximum efficiency compared with 25 %).</a:t>
            </a:r>
          </a:p>
          <a:p>
            <a:pPr eaLnBrk="1" hangingPunct="1">
              <a:buFont typeface="Wingdings" panose="05000000000000000000" pitchFamily="2" charset="2"/>
              <a:buChar char="Ø"/>
            </a:pPr>
            <a:r>
              <a:rPr lang="en-GB" altLang="en-US" sz="2400" dirty="0"/>
              <a:t>It also requires twice as many output transistors…</a:t>
            </a:r>
          </a:p>
          <a:p>
            <a:pPr eaLnBrk="1" hangingPunct="1">
              <a:buFont typeface="Wingdings" panose="05000000000000000000" pitchFamily="2" charset="2"/>
              <a:buChar char="Ø"/>
            </a:pPr>
            <a:r>
              <a:rPr lang="en-GB" altLang="en-US" sz="2400" dirty="0"/>
              <a:t>…and it isn’t very linear; cross-over distortion can be significant.</a:t>
            </a:r>
          </a:p>
        </p:txBody>
      </p:sp>
      <p:sp>
        <p:nvSpPr>
          <p:cNvPr id="2" name="Date Placeholder 1">
            <a:extLst>
              <a:ext uri="{FF2B5EF4-FFF2-40B4-BE49-F238E27FC236}">
                <a16:creationId xmlns:a16="http://schemas.microsoft.com/office/drawing/2014/main" id="{F4BE6856-62E9-4E35-980C-C489629BB5AA}"/>
              </a:ext>
            </a:extLst>
          </p:cNvPr>
          <p:cNvSpPr>
            <a:spLocks noGrp="1"/>
          </p:cNvSpPr>
          <p:nvPr>
            <p:ph type="dt" sz="half" idx="11"/>
          </p:nvPr>
        </p:nvSpPr>
        <p:spPr/>
        <p:txBody>
          <a:bodyPr/>
          <a:lstStyle/>
          <a:p>
            <a:pPr>
              <a:defRPr/>
            </a:pPr>
            <a:r>
              <a:rPr lang="en-US"/>
              <a:t>4/21/2020</a:t>
            </a:r>
            <a:endParaRPr lang="en-US" dirty="0"/>
          </a:p>
        </p:txBody>
      </p:sp>
      <p:sp>
        <p:nvSpPr>
          <p:cNvPr id="3" name="Slide Number Placeholder 2">
            <a:extLst>
              <a:ext uri="{FF2B5EF4-FFF2-40B4-BE49-F238E27FC236}">
                <a16:creationId xmlns:a16="http://schemas.microsoft.com/office/drawing/2014/main" id="{632313C0-D107-4FE8-8780-31B579E135F9}"/>
              </a:ext>
            </a:extLst>
          </p:cNvPr>
          <p:cNvSpPr>
            <a:spLocks noGrp="1"/>
          </p:cNvSpPr>
          <p:nvPr>
            <p:ph type="sldNum" sz="quarter" idx="10"/>
          </p:nvPr>
        </p:nvSpPr>
        <p:spPr/>
        <p:txBody>
          <a:bodyPr/>
          <a:lstStyle/>
          <a:p>
            <a:pPr>
              <a:defRPr/>
            </a:pPr>
            <a:fld id="{677A0477-6640-49A4-B276-94B61A26FB85}" type="slidenum">
              <a:rPr lang="en-US" altLang="en-US" smtClean="0"/>
              <a:pPr>
                <a:defRPr/>
              </a:pPr>
              <a:t>4</a:t>
            </a:fld>
            <a:endParaRPr lang="en-US" altLang="en-US" dirty="0"/>
          </a:p>
        </p:txBody>
      </p:sp>
    </p:spTree>
    <p:extLst>
      <p:ext uri="{BB962C8B-B14F-4D97-AF65-F5344CB8AC3E}">
        <p14:creationId xmlns:p14="http://schemas.microsoft.com/office/powerpoint/2010/main" val="233170245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40</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2"/>
          <p:cNvGraphicFramePr>
            <a:graphicFrameLocks noChangeAspect="1"/>
          </p:cNvGraphicFramePr>
          <p:nvPr>
            <p:extLst>
              <p:ext uri="{D42A27DB-BD31-4B8C-83A1-F6EECF244321}">
                <p14:modId xmlns:p14="http://schemas.microsoft.com/office/powerpoint/2010/main" val="2942201019"/>
              </p:ext>
            </p:extLst>
          </p:nvPr>
        </p:nvGraphicFramePr>
        <p:xfrm>
          <a:off x="611188" y="1557338"/>
          <a:ext cx="3600450" cy="966787"/>
        </p:xfrm>
        <a:graphic>
          <a:graphicData uri="http://schemas.openxmlformats.org/presentationml/2006/ole">
            <mc:AlternateContent xmlns:mc="http://schemas.openxmlformats.org/markup-compatibility/2006">
              <mc:Choice xmlns:v="urn:schemas-microsoft-com:vml" Requires="v">
                <p:oleObj spid="_x0000_s116039" name="Equation" r:id="rId4" imgW="1803240" imgH="482400" progId="Equation.3">
                  <p:embed/>
                </p:oleObj>
              </mc:Choice>
              <mc:Fallback>
                <p:oleObj name="Equation" r:id="rId4" imgW="180324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557338"/>
                        <a:ext cx="3600450"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18823313"/>
              </p:ext>
            </p:extLst>
          </p:nvPr>
        </p:nvGraphicFramePr>
        <p:xfrm>
          <a:off x="684213" y="3357563"/>
          <a:ext cx="2601912" cy="852487"/>
        </p:xfrm>
        <a:graphic>
          <a:graphicData uri="http://schemas.openxmlformats.org/presentationml/2006/ole">
            <mc:AlternateContent xmlns:mc="http://schemas.openxmlformats.org/markup-compatibility/2006">
              <mc:Choice xmlns:v="urn:schemas-microsoft-com:vml" Requires="v">
                <p:oleObj spid="_x0000_s116040" name="Equation" r:id="rId6" imgW="1282680" imgH="419040" progId="Equation.3">
                  <p:embed/>
                </p:oleObj>
              </mc:Choice>
              <mc:Fallback>
                <p:oleObj name="Equation" r:id="rId6" imgW="128268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3357563"/>
                        <a:ext cx="2601912" cy="852487"/>
                      </a:xfrm>
                      <a:prstGeom prst="rect">
                        <a:avLst/>
                      </a:prstGeom>
                      <a:noFill/>
                      <a:ln>
                        <a:noFill/>
                      </a:ln>
                      <a:effectLst/>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3497248123"/>
              </p:ext>
            </p:extLst>
          </p:nvPr>
        </p:nvGraphicFramePr>
        <p:xfrm>
          <a:off x="1116013" y="2636838"/>
          <a:ext cx="1266825" cy="355600"/>
        </p:xfrm>
        <a:graphic>
          <a:graphicData uri="http://schemas.openxmlformats.org/presentationml/2006/ole">
            <mc:AlternateContent xmlns:mc="http://schemas.openxmlformats.org/markup-compatibility/2006">
              <mc:Choice xmlns:v="urn:schemas-microsoft-com:vml" Requires="v">
                <p:oleObj spid="_x0000_s116041" name="Equation" r:id="rId8" imgW="634680" imgH="177480" progId="Equation.3">
                  <p:embed/>
                </p:oleObj>
              </mc:Choice>
              <mc:Fallback>
                <p:oleObj name="Equation" r:id="rId8" imgW="63468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2636838"/>
                        <a:ext cx="1266825" cy="355600"/>
                      </a:xfrm>
                      <a:prstGeom prst="rect">
                        <a:avLst/>
                      </a:prstGeom>
                      <a:solidFill>
                        <a:srgbClr val="FFFF00"/>
                      </a:solidFill>
                      <a:ln>
                        <a:noFill/>
                      </a:ln>
                      <a:effectLst/>
                    </p:spPr>
                  </p:pic>
                </p:oleObj>
              </mc:Fallback>
            </mc:AlternateContent>
          </a:graphicData>
        </a:graphic>
      </p:graphicFrame>
      <p:graphicFrame>
        <p:nvGraphicFramePr>
          <p:cNvPr id="10" name="Object 15"/>
          <p:cNvGraphicFramePr>
            <a:graphicFrameLocks noChangeAspect="1"/>
          </p:cNvGraphicFramePr>
          <p:nvPr>
            <p:extLst>
              <p:ext uri="{D42A27DB-BD31-4B8C-83A1-F6EECF244321}">
                <p14:modId xmlns:p14="http://schemas.microsoft.com/office/powerpoint/2010/main" val="1963812040"/>
              </p:ext>
            </p:extLst>
          </p:nvPr>
        </p:nvGraphicFramePr>
        <p:xfrm>
          <a:off x="1616075" y="4498975"/>
          <a:ext cx="1803400" cy="801688"/>
        </p:xfrm>
        <a:graphic>
          <a:graphicData uri="http://schemas.openxmlformats.org/presentationml/2006/ole">
            <mc:AlternateContent xmlns:mc="http://schemas.openxmlformats.org/markup-compatibility/2006">
              <mc:Choice xmlns:v="urn:schemas-microsoft-com:vml" Requires="v">
                <p:oleObj spid="_x0000_s116042" name="Equation" r:id="rId10" imgW="888840" imgH="393480" progId="Equation.3">
                  <p:embed/>
                </p:oleObj>
              </mc:Choice>
              <mc:Fallback>
                <p:oleObj name="Equation" r:id="rId10" imgW="88884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6075" y="4498975"/>
                        <a:ext cx="1803400"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2235880458"/>
              </p:ext>
            </p:extLst>
          </p:nvPr>
        </p:nvGraphicFramePr>
        <p:xfrm>
          <a:off x="1628775" y="5661025"/>
          <a:ext cx="1287463" cy="361950"/>
        </p:xfrm>
        <a:graphic>
          <a:graphicData uri="http://schemas.openxmlformats.org/presentationml/2006/ole">
            <mc:AlternateContent xmlns:mc="http://schemas.openxmlformats.org/markup-compatibility/2006">
              <mc:Choice xmlns:v="urn:schemas-microsoft-com:vml" Requires="v">
                <p:oleObj spid="_x0000_s116043" name="Equation" r:id="rId12" imgW="634680" imgH="177480" progId="Equation.3">
                  <p:embed/>
                </p:oleObj>
              </mc:Choice>
              <mc:Fallback>
                <p:oleObj name="Equation" r:id="rId12" imgW="63468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8775" y="5661025"/>
                        <a:ext cx="1287463" cy="361950"/>
                      </a:xfrm>
                      <a:prstGeom prst="rect">
                        <a:avLst/>
                      </a:prstGeom>
                      <a:solidFill>
                        <a:srgbClr val="FFFF00"/>
                      </a:solidFill>
                      <a:ln>
                        <a:noFill/>
                      </a:ln>
                      <a:effectLst/>
                    </p:spPr>
                  </p:pic>
                </p:oleObj>
              </mc:Fallback>
            </mc:AlternateContent>
          </a:graphicData>
        </a:graphic>
      </p:graphicFrame>
      <p:sp>
        <p:nvSpPr>
          <p:cNvPr id="12"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2148985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41</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2"/>
          <p:cNvGraphicFramePr>
            <a:graphicFrameLocks noChangeAspect="1"/>
          </p:cNvGraphicFramePr>
          <p:nvPr>
            <p:extLst>
              <p:ext uri="{D42A27DB-BD31-4B8C-83A1-F6EECF244321}">
                <p14:modId xmlns:p14="http://schemas.microsoft.com/office/powerpoint/2010/main" val="1570587846"/>
              </p:ext>
            </p:extLst>
          </p:nvPr>
        </p:nvGraphicFramePr>
        <p:xfrm>
          <a:off x="612775" y="1604963"/>
          <a:ext cx="2879725" cy="1031875"/>
        </p:xfrm>
        <a:graphic>
          <a:graphicData uri="http://schemas.openxmlformats.org/presentationml/2006/ole">
            <mc:AlternateContent xmlns:mc="http://schemas.openxmlformats.org/markup-compatibility/2006">
              <mc:Choice xmlns:v="urn:schemas-microsoft-com:vml" Requires="v">
                <p:oleObj spid="_x0000_s117058" name="Equation" r:id="rId4" imgW="1422360" imgH="507960" progId="Equation.3">
                  <p:embed/>
                </p:oleObj>
              </mc:Choice>
              <mc:Fallback>
                <p:oleObj name="Equation" r:id="rId4" imgW="142236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1604963"/>
                        <a:ext cx="287972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3743849403"/>
              </p:ext>
            </p:extLst>
          </p:nvPr>
        </p:nvGraphicFramePr>
        <p:xfrm>
          <a:off x="1276350" y="2913063"/>
          <a:ext cx="1927225" cy="876300"/>
        </p:xfrm>
        <a:graphic>
          <a:graphicData uri="http://schemas.openxmlformats.org/presentationml/2006/ole">
            <mc:AlternateContent xmlns:mc="http://schemas.openxmlformats.org/markup-compatibility/2006">
              <mc:Choice xmlns:v="urn:schemas-microsoft-com:vml" Requires="v">
                <p:oleObj spid="_x0000_s117059" name="Equation" r:id="rId6" imgW="952200" imgH="431640" progId="Equation.3">
                  <p:embed/>
                </p:oleObj>
              </mc:Choice>
              <mc:Fallback>
                <p:oleObj name="Equation" r:id="rId6" imgW="95220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6350" y="2913063"/>
                        <a:ext cx="192722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5"/>
          <p:cNvGraphicFramePr>
            <a:graphicFrameLocks noChangeAspect="1"/>
          </p:cNvGraphicFramePr>
          <p:nvPr>
            <p:extLst>
              <p:ext uri="{D42A27DB-BD31-4B8C-83A1-F6EECF244321}">
                <p14:modId xmlns:p14="http://schemas.microsoft.com/office/powerpoint/2010/main" val="2447810351"/>
              </p:ext>
            </p:extLst>
          </p:nvPr>
        </p:nvGraphicFramePr>
        <p:xfrm>
          <a:off x="1331913" y="4005263"/>
          <a:ext cx="1285875" cy="360362"/>
        </p:xfrm>
        <a:graphic>
          <a:graphicData uri="http://schemas.openxmlformats.org/presentationml/2006/ole">
            <mc:AlternateContent xmlns:mc="http://schemas.openxmlformats.org/markup-compatibility/2006">
              <mc:Choice xmlns:v="urn:schemas-microsoft-com:vml" Requires="v">
                <p:oleObj spid="_x0000_s117060" name="Equation" r:id="rId8" imgW="634680" imgH="177480" progId="Equation.3">
                  <p:embed/>
                </p:oleObj>
              </mc:Choice>
              <mc:Fallback>
                <p:oleObj name="Equation" r:id="rId8" imgW="63468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4005263"/>
                        <a:ext cx="12858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6"/>
          <p:cNvGraphicFramePr>
            <a:graphicFrameLocks noChangeAspect="1"/>
          </p:cNvGraphicFramePr>
          <p:nvPr>
            <p:extLst>
              <p:ext uri="{D42A27DB-BD31-4B8C-83A1-F6EECF244321}">
                <p14:modId xmlns:p14="http://schemas.microsoft.com/office/powerpoint/2010/main" val="3495533792"/>
              </p:ext>
            </p:extLst>
          </p:nvPr>
        </p:nvGraphicFramePr>
        <p:xfrm>
          <a:off x="758825" y="4757738"/>
          <a:ext cx="2084388" cy="490537"/>
        </p:xfrm>
        <a:graphic>
          <a:graphicData uri="http://schemas.openxmlformats.org/presentationml/2006/ole">
            <mc:AlternateContent xmlns:mc="http://schemas.openxmlformats.org/markup-compatibility/2006">
              <mc:Choice xmlns:v="urn:schemas-microsoft-com:vml" Requires="v">
                <p:oleObj spid="_x0000_s117061" name="Equation" r:id="rId10" imgW="1028520" imgH="241200" progId="Equation.3">
                  <p:embed/>
                </p:oleObj>
              </mc:Choice>
              <mc:Fallback>
                <p:oleObj name="Equation" r:id="rId10" imgW="102852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8825" y="4757738"/>
                        <a:ext cx="208438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7"/>
          <p:cNvGraphicFramePr>
            <a:graphicFrameLocks noChangeAspect="1"/>
          </p:cNvGraphicFramePr>
          <p:nvPr>
            <p:extLst>
              <p:ext uri="{D42A27DB-BD31-4B8C-83A1-F6EECF244321}">
                <p14:modId xmlns:p14="http://schemas.microsoft.com/office/powerpoint/2010/main" val="628795575"/>
              </p:ext>
            </p:extLst>
          </p:nvPr>
        </p:nvGraphicFramePr>
        <p:xfrm>
          <a:off x="1403350" y="5516563"/>
          <a:ext cx="3217863" cy="361950"/>
        </p:xfrm>
        <a:graphic>
          <a:graphicData uri="http://schemas.openxmlformats.org/presentationml/2006/ole">
            <mc:AlternateContent xmlns:mc="http://schemas.openxmlformats.org/markup-compatibility/2006">
              <mc:Choice xmlns:v="urn:schemas-microsoft-com:vml" Requires="v">
                <p:oleObj spid="_x0000_s117062" name="Equation" r:id="rId12" imgW="1587240" imgH="177480" progId="Equation.3">
                  <p:embed/>
                </p:oleObj>
              </mc:Choice>
              <mc:Fallback>
                <p:oleObj name="Equation" r:id="rId12" imgW="158724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3350" y="5516563"/>
                        <a:ext cx="3217863"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98428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In-class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42</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1122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9"/>
          <p:cNvGraphicFramePr>
            <a:graphicFrameLocks noChangeAspect="1"/>
          </p:cNvGraphicFramePr>
          <p:nvPr>
            <p:extLst>
              <p:ext uri="{D42A27DB-BD31-4B8C-83A1-F6EECF244321}">
                <p14:modId xmlns:p14="http://schemas.microsoft.com/office/powerpoint/2010/main" val="4078412751"/>
              </p:ext>
            </p:extLst>
          </p:nvPr>
        </p:nvGraphicFramePr>
        <p:xfrm>
          <a:off x="971550" y="1404938"/>
          <a:ext cx="1865313" cy="538162"/>
        </p:xfrm>
        <a:graphic>
          <a:graphicData uri="http://schemas.openxmlformats.org/presentationml/2006/ole">
            <mc:AlternateContent xmlns:mc="http://schemas.openxmlformats.org/markup-compatibility/2006">
              <mc:Choice xmlns:v="urn:schemas-microsoft-com:vml" Requires="v">
                <p:oleObj spid="_x0000_s118087" name="Equation" r:id="rId4" imgW="927000" imgH="266400" progId="Equation.3">
                  <p:embed/>
                </p:oleObj>
              </mc:Choice>
              <mc:Fallback>
                <p:oleObj name="Equation" r:id="rId4" imgW="927000" imgH="26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404938"/>
                        <a:ext cx="1865313"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2734415580"/>
              </p:ext>
            </p:extLst>
          </p:nvPr>
        </p:nvGraphicFramePr>
        <p:xfrm>
          <a:off x="1403350" y="2219325"/>
          <a:ext cx="1968500" cy="409575"/>
        </p:xfrm>
        <a:graphic>
          <a:graphicData uri="http://schemas.openxmlformats.org/presentationml/2006/ole">
            <mc:AlternateContent xmlns:mc="http://schemas.openxmlformats.org/markup-compatibility/2006">
              <mc:Choice xmlns:v="urn:schemas-microsoft-com:vml" Requires="v">
                <p:oleObj spid="_x0000_s118088" name="Equation" r:id="rId6" imgW="977760" imgH="203040" progId="Equation.3">
                  <p:embed/>
                </p:oleObj>
              </mc:Choice>
              <mc:Fallback>
                <p:oleObj name="Equation" r:id="rId6" imgW="9777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219325"/>
                        <a:ext cx="196850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3922180722"/>
              </p:ext>
            </p:extLst>
          </p:nvPr>
        </p:nvGraphicFramePr>
        <p:xfrm>
          <a:off x="1454150" y="2989263"/>
          <a:ext cx="1533525" cy="358775"/>
        </p:xfrm>
        <a:graphic>
          <a:graphicData uri="http://schemas.openxmlformats.org/presentationml/2006/ole">
            <mc:AlternateContent xmlns:mc="http://schemas.openxmlformats.org/markup-compatibility/2006">
              <mc:Choice xmlns:v="urn:schemas-microsoft-com:vml" Requires="v">
                <p:oleObj spid="_x0000_s118089" name="Equation" r:id="rId8" imgW="761760" imgH="177480" progId="Equation.3">
                  <p:embed/>
                </p:oleObj>
              </mc:Choice>
              <mc:Fallback>
                <p:oleObj name="Equation" r:id="rId8" imgW="76176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4150" y="2989263"/>
                        <a:ext cx="153352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2"/>
          <p:cNvSpPr txBox="1">
            <a:spLocks noChangeArrowheads="1"/>
          </p:cNvSpPr>
          <p:nvPr/>
        </p:nvSpPr>
        <p:spPr bwMode="auto">
          <a:xfrm>
            <a:off x="250825" y="3494088"/>
            <a:ext cx="41767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a:cs typeface="Arial" charset="0"/>
              </a:rPr>
              <a:t>Hence, when the output voltage is at its peak positive value;</a:t>
            </a:r>
          </a:p>
        </p:txBody>
      </p:sp>
      <p:graphicFrame>
        <p:nvGraphicFramePr>
          <p:cNvPr id="11" name="Object 13"/>
          <p:cNvGraphicFramePr>
            <a:graphicFrameLocks noChangeAspect="1"/>
          </p:cNvGraphicFramePr>
          <p:nvPr>
            <p:extLst>
              <p:ext uri="{D42A27DB-BD31-4B8C-83A1-F6EECF244321}">
                <p14:modId xmlns:p14="http://schemas.microsoft.com/office/powerpoint/2010/main" val="979086340"/>
              </p:ext>
            </p:extLst>
          </p:nvPr>
        </p:nvGraphicFramePr>
        <p:xfrm>
          <a:off x="1476375" y="4656138"/>
          <a:ext cx="2141538" cy="485775"/>
        </p:xfrm>
        <a:graphic>
          <a:graphicData uri="http://schemas.openxmlformats.org/presentationml/2006/ole">
            <mc:AlternateContent xmlns:mc="http://schemas.openxmlformats.org/markup-compatibility/2006">
              <mc:Choice xmlns:v="urn:schemas-microsoft-com:vml" Requires="v">
                <p:oleObj spid="_x0000_s118090" name="Equation" r:id="rId10" imgW="825480" imgH="228600" progId="Equation.3">
                  <p:embed/>
                </p:oleObj>
              </mc:Choice>
              <mc:Fallback>
                <p:oleObj name="Equation" r:id="rId10" imgW="8254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4656138"/>
                        <a:ext cx="2141538" cy="485775"/>
                      </a:xfrm>
                      <a:prstGeom prst="rect">
                        <a:avLst/>
                      </a:prstGeom>
                      <a:solidFill>
                        <a:srgbClr val="FFFF00"/>
                      </a:solidFill>
                      <a:ln>
                        <a:noFill/>
                      </a:ln>
                      <a:effectLst/>
                    </p:spPr>
                  </p:pic>
                </p:oleObj>
              </mc:Fallback>
            </mc:AlternateContent>
          </a:graphicData>
        </a:graphic>
      </p:graphicFrame>
      <p:sp>
        <p:nvSpPr>
          <p:cNvPr id="12" name="Text Box 14"/>
          <p:cNvSpPr txBox="1">
            <a:spLocks noChangeArrowheads="1"/>
          </p:cNvSpPr>
          <p:nvPr/>
        </p:nvSpPr>
        <p:spPr bwMode="auto">
          <a:xfrm>
            <a:off x="323850" y="5351463"/>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a:cs typeface="Arial" charset="0"/>
              </a:rPr>
              <a:t>and;</a:t>
            </a:r>
          </a:p>
        </p:txBody>
      </p:sp>
      <p:graphicFrame>
        <p:nvGraphicFramePr>
          <p:cNvPr id="13" name="Object 15"/>
          <p:cNvGraphicFramePr>
            <a:graphicFrameLocks noChangeAspect="1"/>
          </p:cNvGraphicFramePr>
          <p:nvPr>
            <p:extLst>
              <p:ext uri="{D42A27DB-BD31-4B8C-83A1-F6EECF244321}">
                <p14:modId xmlns:p14="http://schemas.microsoft.com/office/powerpoint/2010/main" val="3042889087"/>
              </p:ext>
            </p:extLst>
          </p:nvPr>
        </p:nvGraphicFramePr>
        <p:xfrm>
          <a:off x="1476375" y="5735638"/>
          <a:ext cx="1944688" cy="493712"/>
        </p:xfrm>
        <a:graphic>
          <a:graphicData uri="http://schemas.openxmlformats.org/presentationml/2006/ole">
            <mc:AlternateContent xmlns:mc="http://schemas.openxmlformats.org/markup-compatibility/2006">
              <mc:Choice xmlns:v="urn:schemas-microsoft-com:vml" Requires="v">
                <p:oleObj spid="_x0000_s118091" name="Equation" r:id="rId12" imgW="952200" imgH="241200" progId="Equation.3">
                  <p:embed/>
                </p:oleObj>
              </mc:Choice>
              <mc:Fallback>
                <p:oleObj name="Equation" r:id="rId12" imgW="95220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6375" y="5735638"/>
                        <a:ext cx="1944688" cy="493712"/>
                      </a:xfrm>
                      <a:prstGeom prst="rect">
                        <a:avLst/>
                      </a:prstGeom>
                      <a:solidFill>
                        <a:srgbClr val="FFFF00"/>
                      </a:solidFill>
                      <a:ln>
                        <a:noFill/>
                      </a:ln>
                      <a:effectLst/>
                    </p:spPr>
                  </p:pic>
                </p:oleObj>
              </mc:Fallback>
            </mc:AlternateContent>
          </a:graphicData>
        </a:graphic>
      </p:graphicFrame>
    </p:spTree>
    <p:extLst>
      <p:ext uri="{BB962C8B-B14F-4D97-AF65-F5344CB8AC3E}">
        <p14:creationId xmlns:p14="http://schemas.microsoft.com/office/powerpoint/2010/main" val="1570555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 Take-home problem 1</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43</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831216"/>
            <a:ext cx="3462337" cy="534906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498975" y="1508125"/>
            <a:ext cx="446563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Arial" charset="0"/>
                <a:ea typeface="ＭＳ Ｐゴシック" pitchFamily="-108" charset="-128"/>
              </a:defRPr>
            </a:lvl1pPr>
            <a:lvl2pPr marL="914400" indent="-457200" algn="l">
              <a:defRPr sz="2400">
                <a:solidFill>
                  <a:schemeClr val="tx1"/>
                </a:solidFill>
                <a:latin typeface="Arial" charset="0"/>
                <a:ea typeface="ＭＳ Ｐゴシック" pitchFamily="-108" charset="-128"/>
              </a:defRPr>
            </a:lvl2pPr>
            <a:lvl3pPr marL="1371600" indent="-457200" algn="l">
              <a:defRPr sz="2400">
                <a:solidFill>
                  <a:schemeClr val="tx1"/>
                </a:solidFill>
                <a:latin typeface="Arial" charset="0"/>
                <a:ea typeface="ＭＳ Ｐゴシック" pitchFamily="-108" charset="-128"/>
              </a:defRPr>
            </a:lvl3pPr>
            <a:lvl4pPr marL="1828800" indent="-457200" algn="l">
              <a:defRPr sz="2400">
                <a:solidFill>
                  <a:schemeClr val="tx1"/>
                </a:solidFill>
                <a:latin typeface="Arial" charset="0"/>
                <a:ea typeface="ＭＳ Ｐゴシック" pitchFamily="-108" charset="-128"/>
              </a:defRPr>
            </a:lvl4pPr>
            <a:lvl5pPr marL="2286000" indent="-457200" algn="l">
              <a:defRPr sz="2400">
                <a:solidFill>
                  <a:schemeClr val="tx1"/>
                </a:solidFill>
                <a:latin typeface="Arial" charset="0"/>
                <a:ea typeface="ＭＳ Ｐゴシック" pitchFamily="-108" charset="-128"/>
              </a:defRPr>
            </a:lvl5pPr>
            <a:lvl6pPr marL="2743200" indent="-457200" eaLnBrk="0" fontAlgn="base" hangingPunct="0">
              <a:spcBef>
                <a:spcPct val="0"/>
              </a:spcBef>
              <a:spcAft>
                <a:spcPct val="0"/>
              </a:spcAft>
              <a:defRPr sz="2400">
                <a:solidFill>
                  <a:schemeClr val="tx1"/>
                </a:solidFill>
                <a:latin typeface="Arial" charset="0"/>
                <a:ea typeface="ＭＳ Ｐゴシック" pitchFamily="-108" charset="-128"/>
              </a:defRPr>
            </a:lvl6pPr>
            <a:lvl7pPr marL="3200400" indent="-457200" eaLnBrk="0" fontAlgn="base" hangingPunct="0">
              <a:spcBef>
                <a:spcPct val="0"/>
              </a:spcBef>
              <a:spcAft>
                <a:spcPct val="0"/>
              </a:spcAft>
              <a:defRPr sz="2400">
                <a:solidFill>
                  <a:schemeClr val="tx1"/>
                </a:solidFill>
                <a:latin typeface="Arial" charset="0"/>
                <a:ea typeface="ＭＳ Ｐゴシック" pitchFamily="-108" charset="-128"/>
              </a:defRPr>
            </a:lvl7pPr>
            <a:lvl8pPr marL="3657600" indent="-457200" eaLnBrk="0" fontAlgn="base" hangingPunct="0">
              <a:spcBef>
                <a:spcPct val="0"/>
              </a:spcBef>
              <a:spcAft>
                <a:spcPct val="0"/>
              </a:spcAft>
              <a:defRPr sz="2400">
                <a:solidFill>
                  <a:schemeClr val="tx1"/>
                </a:solidFill>
                <a:latin typeface="Arial" charset="0"/>
                <a:ea typeface="ＭＳ Ｐゴシック" pitchFamily="-108" charset="-128"/>
              </a:defRPr>
            </a:lvl8pPr>
            <a:lvl9pPr marL="4114800" indent="-457200" eaLnBrk="0" fontAlgn="base" hangingPunct="0">
              <a:spcBef>
                <a:spcPct val="0"/>
              </a:spcBef>
              <a:spcAft>
                <a:spcPct val="0"/>
              </a:spcAft>
              <a:defRPr sz="2400">
                <a:solidFill>
                  <a:schemeClr val="tx1"/>
                </a:solidFill>
                <a:latin typeface="Arial" charset="0"/>
                <a:ea typeface="ＭＳ Ｐゴシック" pitchFamily="-108" charset="-128"/>
              </a:defRPr>
            </a:lvl9pPr>
          </a:lstStyle>
          <a:p>
            <a:pPr>
              <a:spcBef>
                <a:spcPct val="50000"/>
              </a:spcBef>
              <a:buFontTx/>
              <a:buAutoNum type="alphaLcParenBoth"/>
            </a:pPr>
            <a:r>
              <a:rPr lang="en-US" altLang="en-US" dirty="0">
                <a:latin typeface="+mn-lt"/>
              </a:rPr>
              <a:t>Determine the quiescent bias currents in all transistors;</a:t>
            </a:r>
          </a:p>
          <a:p>
            <a:pPr>
              <a:spcBef>
                <a:spcPct val="50000"/>
              </a:spcBef>
              <a:buFontTx/>
              <a:buAutoNum type="alphaLcParenBoth"/>
            </a:pPr>
            <a:r>
              <a:rPr lang="en-US" altLang="en-US" dirty="0">
                <a:latin typeface="+mn-lt"/>
              </a:rPr>
              <a:t>Calculate all the currents labeled in the figure and the current gain when </a:t>
            </a:r>
            <a:r>
              <a:rPr lang="en-US" altLang="en-US" sz="2600" i="1" dirty="0" err="1">
                <a:latin typeface="+mn-lt"/>
              </a:rPr>
              <a:t>v</a:t>
            </a:r>
            <a:r>
              <a:rPr lang="en-US" altLang="en-US" sz="2600" i="1" baseline="-25000" dirty="0" err="1">
                <a:latin typeface="+mn-lt"/>
              </a:rPr>
              <a:t>I</a:t>
            </a:r>
            <a:r>
              <a:rPr lang="en-US" altLang="en-US" dirty="0">
                <a:latin typeface="+mn-lt"/>
              </a:rPr>
              <a:t> = 10 V.</a:t>
            </a:r>
          </a:p>
        </p:txBody>
      </p:sp>
    </p:spTree>
    <p:extLst>
      <p:ext uri="{BB962C8B-B14F-4D97-AF65-F5344CB8AC3E}">
        <p14:creationId xmlns:p14="http://schemas.microsoft.com/office/powerpoint/2010/main" val="2219635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44</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p:cNvGraphicFramePr>
            <a:graphicFrameLocks noChangeAspect="1"/>
          </p:cNvGraphicFramePr>
          <p:nvPr>
            <p:extLst>
              <p:ext uri="{D42A27DB-BD31-4B8C-83A1-F6EECF244321}">
                <p14:modId xmlns:p14="http://schemas.microsoft.com/office/powerpoint/2010/main" val="4132423375"/>
              </p:ext>
            </p:extLst>
          </p:nvPr>
        </p:nvGraphicFramePr>
        <p:xfrm>
          <a:off x="1042988" y="1968500"/>
          <a:ext cx="2482850" cy="481012"/>
        </p:xfrm>
        <a:graphic>
          <a:graphicData uri="http://schemas.openxmlformats.org/presentationml/2006/ole">
            <mc:AlternateContent xmlns:mc="http://schemas.openxmlformats.org/markup-compatibility/2006">
              <mc:Choice xmlns:v="urn:schemas-microsoft-com:vml" Requires="v">
                <p:oleObj spid="_x0000_s119936" name="Equation" r:id="rId4" imgW="1117440" imgH="215640" progId="Equation.3">
                  <p:embed/>
                </p:oleObj>
              </mc:Choice>
              <mc:Fallback>
                <p:oleObj name="Equation" r:id="rId4" imgW="1117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968500"/>
                        <a:ext cx="248285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41973005"/>
              </p:ext>
            </p:extLst>
          </p:nvPr>
        </p:nvGraphicFramePr>
        <p:xfrm>
          <a:off x="1519238" y="2724150"/>
          <a:ext cx="2765425" cy="877887"/>
        </p:xfrm>
        <a:graphic>
          <a:graphicData uri="http://schemas.openxmlformats.org/presentationml/2006/ole">
            <mc:AlternateContent xmlns:mc="http://schemas.openxmlformats.org/markup-compatibility/2006">
              <mc:Choice xmlns:v="urn:schemas-microsoft-com:vml" Requires="v">
                <p:oleObj spid="_x0000_s119937" name="Equation" r:id="rId6" imgW="1244520" imgH="393480" progId="Equation.3">
                  <p:embed/>
                </p:oleObj>
              </mc:Choice>
              <mc:Fallback>
                <p:oleObj name="Equation" r:id="rId6" imgW="124452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238" y="2724150"/>
                        <a:ext cx="2765425"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3"/>
          <p:cNvSpPr txBox="1">
            <a:spLocks noChangeArrowheads="1"/>
          </p:cNvSpPr>
          <p:nvPr/>
        </p:nvSpPr>
        <p:spPr bwMode="auto">
          <a:xfrm>
            <a:off x="303213" y="1154112"/>
            <a:ext cx="4957762" cy="498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(a)   For </a:t>
            </a:r>
            <a:r>
              <a:rPr lang="en-US" altLang="en-US" sz="2600" i="1" dirty="0" err="1">
                <a:latin typeface="Times New Roman" pitchFamily="18" charset="0"/>
              </a:rPr>
              <a:t>v</a:t>
            </a:r>
            <a:r>
              <a:rPr lang="en-US" altLang="en-US" sz="2600" i="1" baseline="-25000" dirty="0" err="1">
                <a:latin typeface="Times New Roman" pitchFamily="18" charset="0"/>
              </a:rPr>
              <a:t>I</a:t>
            </a:r>
            <a:r>
              <a:rPr lang="en-US" altLang="en-US" dirty="0"/>
              <a:t> = 0 (quiescent currents);</a:t>
            </a:r>
          </a:p>
        </p:txBody>
      </p:sp>
      <p:sp>
        <p:nvSpPr>
          <p:cNvPr id="11" name="Text Box 14"/>
          <p:cNvSpPr txBox="1">
            <a:spLocks noChangeArrowheads="1"/>
          </p:cNvSpPr>
          <p:nvPr/>
        </p:nvSpPr>
        <p:spPr bwMode="auto">
          <a:xfrm>
            <a:off x="323850" y="3824287"/>
            <a:ext cx="5256213"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t>Assuming all transistors are matched, the bias currents in </a:t>
            </a:r>
            <a:r>
              <a:rPr lang="en-US" altLang="en-US" sz="2600" i="1" dirty="0">
                <a:latin typeface="Times New Roman" pitchFamily="18" charset="0"/>
              </a:rPr>
              <a:t>Q</a:t>
            </a:r>
            <a:r>
              <a:rPr lang="en-US" altLang="en-US" sz="2600" baseline="-25000" dirty="0">
                <a:latin typeface="Times New Roman" pitchFamily="18" charset="0"/>
              </a:rPr>
              <a:t>3</a:t>
            </a:r>
            <a:r>
              <a:rPr lang="en-US" altLang="en-US" dirty="0"/>
              <a:t> and </a:t>
            </a:r>
            <a:r>
              <a:rPr lang="en-US" altLang="en-US" sz="2600" i="1" dirty="0">
                <a:latin typeface="Times New Roman" pitchFamily="18" charset="0"/>
              </a:rPr>
              <a:t>Q</a:t>
            </a:r>
            <a:r>
              <a:rPr lang="en-US" altLang="en-US" sz="2600" baseline="-25000" dirty="0">
                <a:latin typeface="Times New Roman" pitchFamily="18" charset="0"/>
              </a:rPr>
              <a:t>4</a:t>
            </a:r>
            <a:r>
              <a:rPr lang="en-US" altLang="en-US" dirty="0"/>
              <a:t> are also approximately 7.2 mA since the base-emitter voltages of </a:t>
            </a:r>
            <a:r>
              <a:rPr lang="en-US" altLang="en-US" sz="2600" i="1" dirty="0">
                <a:latin typeface="Times New Roman" pitchFamily="18" charset="0"/>
              </a:rPr>
              <a:t>Q</a:t>
            </a:r>
            <a:r>
              <a:rPr lang="en-US" altLang="en-US" sz="2600" baseline="-25000" dirty="0">
                <a:latin typeface="Times New Roman" pitchFamily="18" charset="0"/>
              </a:rPr>
              <a:t>1</a:t>
            </a:r>
            <a:r>
              <a:rPr lang="en-US" altLang="en-US" dirty="0"/>
              <a:t> and </a:t>
            </a:r>
            <a:r>
              <a:rPr lang="en-US" altLang="en-US" sz="2600" i="1" dirty="0">
                <a:latin typeface="Times New Roman" pitchFamily="18" charset="0"/>
              </a:rPr>
              <a:t>Q</a:t>
            </a:r>
            <a:r>
              <a:rPr lang="en-US" altLang="en-US" sz="2600" baseline="-25000" dirty="0">
                <a:latin typeface="Times New Roman" pitchFamily="18" charset="0"/>
              </a:rPr>
              <a:t>3</a:t>
            </a:r>
            <a:r>
              <a:rPr lang="en-US" altLang="en-US" dirty="0"/>
              <a:t> are equal and those of </a:t>
            </a:r>
            <a:r>
              <a:rPr lang="en-US" altLang="en-US" sz="2600" i="1" dirty="0">
                <a:latin typeface="Times New Roman" pitchFamily="18" charset="0"/>
              </a:rPr>
              <a:t>Q</a:t>
            </a:r>
            <a:r>
              <a:rPr lang="en-US" altLang="en-US" sz="2600" baseline="-25000" dirty="0">
                <a:latin typeface="Times New Roman" pitchFamily="18" charset="0"/>
              </a:rPr>
              <a:t>2</a:t>
            </a:r>
            <a:r>
              <a:rPr lang="en-US" altLang="en-US" dirty="0"/>
              <a:t> and </a:t>
            </a:r>
            <a:r>
              <a:rPr lang="en-US" altLang="en-US" sz="2600" i="1" dirty="0">
                <a:latin typeface="Times New Roman" pitchFamily="18" charset="0"/>
              </a:rPr>
              <a:t>Q</a:t>
            </a:r>
            <a:r>
              <a:rPr lang="en-US" altLang="en-US" sz="2600" baseline="-25000" dirty="0">
                <a:latin typeface="Times New Roman" pitchFamily="18" charset="0"/>
              </a:rPr>
              <a:t>4</a:t>
            </a:r>
            <a:r>
              <a:rPr lang="en-US" altLang="en-US" dirty="0"/>
              <a:t> are equal.</a:t>
            </a:r>
          </a:p>
        </p:txBody>
      </p:sp>
    </p:spTree>
    <p:extLst>
      <p:ext uri="{BB962C8B-B14F-4D97-AF65-F5344CB8AC3E}">
        <p14:creationId xmlns:p14="http://schemas.microsoft.com/office/powerpoint/2010/main" val="788988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Object 9"/>
          <p:cNvGraphicFramePr>
            <a:graphicFrameLocks noChangeAspect="1"/>
          </p:cNvGraphicFramePr>
          <p:nvPr>
            <p:extLst>
              <p:ext uri="{D42A27DB-BD31-4B8C-83A1-F6EECF244321}">
                <p14:modId xmlns:p14="http://schemas.microsoft.com/office/powerpoint/2010/main" val="1748963681"/>
              </p:ext>
            </p:extLst>
          </p:nvPr>
        </p:nvGraphicFramePr>
        <p:xfrm>
          <a:off x="1116013" y="2413000"/>
          <a:ext cx="1889125" cy="962025"/>
        </p:xfrm>
        <a:graphic>
          <a:graphicData uri="http://schemas.openxmlformats.org/presentationml/2006/ole">
            <mc:AlternateContent xmlns:mc="http://schemas.openxmlformats.org/markup-compatibility/2006">
              <mc:Choice xmlns:v="urn:schemas-microsoft-com:vml" Requires="v">
                <p:oleObj spid="_x0000_s121086" name="Equation" r:id="rId4" imgW="850680" imgH="431640" progId="Equation.3">
                  <p:embed/>
                </p:oleObj>
              </mc:Choice>
              <mc:Fallback>
                <p:oleObj name="Equation" r:id="rId4" imgW="8506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413000"/>
                        <a:ext cx="188912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5"/>
          <p:cNvSpPr txBox="1">
            <a:spLocks noChangeArrowheads="1"/>
          </p:cNvSpPr>
          <p:nvPr/>
        </p:nvSpPr>
        <p:spPr bwMode="auto">
          <a:xfrm>
            <a:off x="303213" y="914400"/>
            <a:ext cx="2347912" cy="498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(b)   For </a:t>
            </a:r>
            <a:r>
              <a:rPr lang="en-US" altLang="en-US" sz="2600" i="1">
                <a:latin typeface="Times New Roman" pitchFamily="18" charset="0"/>
              </a:rPr>
              <a:t>v</a:t>
            </a:r>
            <a:r>
              <a:rPr lang="en-US" altLang="en-US" sz="2600" i="1" baseline="-25000">
                <a:latin typeface="Times New Roman" pitchFamily="18" charset="0"/>
              </a:rPr>
              <a:t>I</a:t>
            </a:r>
            <a:r>
              <a:rPr lang="en-US" altLang="en-US"/>
              <a:t> = 10;</a:t>
            </a:r>
          </a:p>
        </p:txBody>
      </p:sp>
      <p:sp>
        <p:nvSpPr>
          <p:cNvPr id="14" name="Text Box 16"/>
          <p:cNvSpPr txBox="1">
            <a:spLocks noChangeArrowheads="1"/>
          </p:cNvSpPr>
          <p:nvPr/>
        </p:nvSpPr>
        <p:spPr bwMode="auto">
          <a:xfrm>
            <a:off x="303213" y="1495425"/>
            <a:ext cx="4052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Because the voltage gain is approx. unity;</a:t>
            </a:r>
          </a:p>
        </p:txBody>
      </p:sp>
      <p:graphicFrame>
        <p:nvGraphicFramePr>
          <p:cNvPr id="15" name="Object 17"/>
          <p:cNvGraphicFramePr>
            <a:graphicFrameLocks noChangeAspect="1"/>
          </p:cNvGraphicFramePr>
          <p:nvPr>
            <p:extLst>
              <p:ext uri="{D42A27DB-BD31-4B8C-83A1-F6EECF244321}">
                <p14:modId xmlns:p14="http://schemas.microsoft.com/office/powerpoint/2010/main" val="2367145460"/>
              </p:ext>
            </p:extLst>
          </p:nvPr>
        </p:nvGraphicFramePr>
        <p:xfrm>
          <a:off x="1547813" y="3511550"/>
          <a:ext cx="2286000" cy="879475"/>
        </p:xfrm>
        <a:graphic>
          <a:graphicData uri="http://schemas.openxmlformats.org/presentationml/2006/ole">
            <mc:AlternateContent xmlns:mc="http://schemas.openxmlformats.org/markup-compatibility/2006">
              <mc:Choice xmlns:v="urn:schemas-microsoft-com:vml" Requires="v">
                <p:oleObj spid="_x0000_s121087" name="Equation" r:id="rId6" imgW="1028520" imgH="393480" progId="Equation.3">
                  <p:embed/>
                </p:oleObj>
              </mc:Choice>
              <mc:Fallback>
                <p:oleObj name="Equation" r:id="rId6" imgW="102852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511550"/>
                        <a:ext cx="2286000"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8"/>
          <p:cNvGraphicFramePr>
            <a:graphicFrameLocks noChangeAspect="1"/>
          </p:cNvGraphicFramePr>
          <p:nvPr>
            <p:extLst>
              <p:ext uri="{D42A27DB-BD31-4B8C-83A1-F6EECF244321}">
                <p14:modId xmlns:p14="http://schemas.microsoft.com/office/powerpoint/2010/main" val="1741356165"/>
              </p:ext>
            </p:extLst>
          </p:nvPr>
        </p:nvGraphicFramePr>
        <p:xfrm>
          <a:off x="1039813" y="4591050"/>
          <a:ext cx="2452687" cy="509587"/>
        </p:xfrm>
        <a:graphic>
          <a:graphicData uri="http://schemas.openxmlformats.org/presentationml/2006/ole">
            <mc:AlternateContent xmlns:mc="http://schemas.openxmlformats.org/markup-compatibility/2006">
              <mc:Choice xmlns:v="urn:schemas-microsoft-com:vml" Requires="v">
                <p:oleObj spid="_x0000_s121088" name="Equation" r:id="rId8" imgW="1104840" imgH="228600" progId="Equation.3">
                  <p:embed/>
                </p:oleObj>
              </mc:Choice>
              <mc:Fallback>
                <p:oleObj name="Equation" r:id="rId8" imgW="11048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9813" y="4591050"/>
                        <a:ext cx="245268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9"/>
          <p:cNvGraphicFramePr>
            <a:graphicFrameLocks noChangeAspect="1"/>
          </p:cNvGraphicFramePr>
          <p:nvPr>
            <p:extLst>
              <p:ext uri="{D42A27DB-BD31-4B8C-83A1-F6EECF244321}">
                <p14:modId xmlns:p14="http://schemas.microsoft.com/office/powerpoint/2010/main" val="2493977293"/>
              </p:ext>
            </p:extLst>
          </p:nvPr>
        </p:nvGraphicFramePr>
        <p:xfrm>
          <a:off x="1042988" y="5311775"/>
          <a:ext cx="3836987" cy="933450"/>
        </p:xfrm>
        <a:graphic>
          <a:graphicData uri="http://schemas.openxmlformats.org/presentationml/2006/ole">
            <mc:AlternateContent xmlns:mc="http://schemas.openxmlformats.org/markup-compatibility/2006">
              <mc:Choice xmlns:v="urn:schemas-microsoft-com:vml" Requires="v">
                <p:oleObj spid="_x0000_s121089" name="Equation" r:id="rId10" imgW="1726920" imgH="419040" progId="Equation.3">
                  <p:embed/>
                </p:oleObj>
              </mc:Choice>
              <mc:Fallback>
                <p:oleObj name="Equation" r:id="rId10" imgW="172692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5311775"/>
                        <a:ext cx="383698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0134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46</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3757137824"/>
              </p:ext>
            </p:extLst>
          </p:nvPr>
        </p:nvGraphicFramePr>
        <p:xfrm>
          <a:off x="1162050" y="2435225"/>
          <a:ext cx="3584575" cy="879475"/>
        </p:xfrm>
        <a:graphic>
          <a:graphicData uri="http://schemas.openxmlformats.org/presentationml/2006/ole">
            <mc:AlternateContent xmlns:mc="http://schemas.openxmlformats.org/markup-compatibility/2006">
              <mc:Choice xmlns:v="urn:schemas-microsoft-com:vml" Requires="v">
                <p:oleObj spid="_x0000_s119106" name="Equation" r:id="rId4" imgW="1612900" imgH="393700" progId="Equation.3">
                  <p:embed/>
                </p:oleObj>
              </mc:Choice>
              <mc:Fallback>
                <p:oleObj name="Equation" r:id="rId4" imgW="16129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050" y="2435225"/>
                        <a:ext cx="3584575"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13479603"/>
              </p:ext>
            </p:extLst>
          </p:nvPr>
        </p:nvGraphicFramePr>
        <p:xfrm>
          <a:off x="684213" y="1143000"/>
          <a:ext cx="2765425" cy="1019175"/>
        </p:xfrm>
        <a:graphic>
          <a:graphicData uri="http://schemas.openxmlformats.org/presentationml/2006/ole">
            <mc:AlternateContent xmlns:mc="http://schemas.openxmlformats.org/markup-compatibility/2006">
              <mc:Choice xmlns:v="urn:schemas-microsoft-com:vml" Requires="v">
                <p:oleObj spid="_x0000_s119107" name="Equation" r:id="rId6" imgW="1244600" imgH="457200" progId="Equation.3">
                  <p:embed/>
                </p:oleObj>
              </mc:Choice>
              <mc:Fallback>
                <p:oleObj name="Equation" r:id="rId6" imgW="1244600" imgH="457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1143000"/>
                        <a:ext cx="2765425"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5975928"/>
              </p:ext>
            </p:extLst>
          </p:nvPr>
        </p:nvGraphicFramePr>
        <p:xfrm>
          <a:off x="785813" y="3517900"/>
          <a:ext cx="1719262" cy="509587"/>
        </p:xfrm>
        <a:graphic>
          <a:graphicData uri="http://schemas.openxmlformats.org/presentationml/2006/ole">
            <mc:AlternateContent xmlns:mc="http://schemas.openxmlformats.org/markup-compatibility/2006">
              <mc:Choice xmlns:v="urn:schemas-microsoft-com:vml" Requires="v">
                <p:oleObj spid="_x0000_s119108" name="Equation" r:id="rId8" imgW="774364" imgH="228501" progId="Equation.3">
                  <p:embed/>
                </p:oleObj>
              </mc:Choice>
              <mc:Fallback>
                <p:oleObj name="Equation" r:id="rId8" imgW="774364" imgH="228501"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3" y="3517900"/>
                        <a:ext cx="171926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93703093"/>
              </p:ext>
            </p:extLst>
          </p:nvPr>
        </p:nvGraphicFramePr>
        <p:xfrm>
          <a:off x="1227138" y="4362450"/>
          <a:ext cx="3159125" cy="395287"/>
        </p:xfrm>
        <a:graphic>
          <a:graphicData uri="http://schemas.openxmlformats.org/presentationml/2006/ole">
            <mc:AlternateContent xmlns:mc="http://schemas.openxmlformats.org/markup-compatibility/2006">
              <mc:Choice xmlns:v="urn:schemas-microsoft-com:vml" Requires="v">
                <p:oleObj spid="_x0000_s119109" name="Equation" r:id="rId10" imgW="1421783" imgH="177723" progId="Equation.3">
                  <p:embed/>
                </p:oleObj>
              </mc:Choice>
              <mc:Fallback>
                <p:oleObj name="Equation" r:id="rId10" imgW="1421783" imgH="177723"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7138" y="4362450"/>
                        <a:ext cx="3159125"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22463438"/>
              </p:ext>
            </p:extLst>
          </p:nvPr>
        </p:nvGraphicFramePr>
        <p:xfrm>
          <a:off x="812800" y="5105400"/>
          <a:ext cx="3860800" cy="935037"/>
        </p:xfrm>
        <a:graphic>
          <a:graphicData uri="http://schemas.openxmlformats.org/presentationml/2006/ole">
            <mc:AlternateContent xmlns:mc="http://schemas.openxmlformats.org/markup-compatibility/2006">
              <mc:Choice xmlns:v="urn:schemas-microsoft-com:vml" Requires="v">
                <p:oleObj spid="_x0000_s119110" name="Equation" r:id="rId12" imgW="1739900" imgH="419100" progId="Equation.3">
                  <p:embed/>
                </p:oleObj>
              </mc:Choice>
              <mc:Fallback>
                <p:oleObj name="Equation" r:id="rId12" imgW="1739900" imgH="4191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2800" y="5105400"/>
                        <a:ext cx="386080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8047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Slide Number Placeholder 3"/>
          <p:cNvSpPr txBox="1">
            <a:spLocks/>
          </p:cNvSpPr>
          <p:nvPr/>
        </p:nvSpPr>
        <p:spPr>
          <a:xfrm>
            <a:off x="6553200" y="5880100"/>
            <a:ext cx="2133600"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fld id="{E1F63997-D9ED-4507-A6B8-B55E335116B4}" type="slidenum">
              <a:rPr lang="en-US" altLang="en-US" smtClean="0"/>
              <a:pPr/>
              <a:t>47</a:t>
            </a:fld>
            <a:endParaRPr lang="en-US" altLang="en-US"/>
          </a:p>
        </p:txBody>
      </p:sp>
      <p:sp>
        <p:nvSpPr>
          <p:cNvPr id="7" name="Text Box 11"/>
          <p:cNvSpPr txBox="1">
            <a:spLocks noChangeArrowheads="1"/>
          </p:cNvSpPr>
          <p:nvPr/>
        </p:nvSpPr>
        <p:spPr bwMode="auto">
          <a:xfrm>
            <a:off x="376238" y="914400"/>
            <a:ext cx="3763962"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Since </a:t>
            </a:r>
            <a:r>
              <a:rPr lang="en-US" altLang="en-US" sz="2600" i="1">
                <a:latin typeface="Times New Roman" pitchFamily="18" charset="0"/>
              </a:rPr>
              <a:t>Q</a:t>
            </a:r>
            <a:r>
              <a:rPr lang="en-US" altLang="en-US" sz="2600" baseline="-25000">
                <a:latin typeface="Times New Roman" pitchFamily="18" charset="0"/>
              </a:rPr>
              <a:t>4</a:t>
            </a:r>
            <a:r>
              <a:rPr lang="en-US" altLang="en-US"/>
              <a:t> tends to turn off when </a:t>
            </a:r>
            <a:r>
              <a:rPr lang="en-US" altLang="en-US" sz="2600" i="1">
                <a:latin typeface="Times New Roman" pitchFamily="18" charset="0"/>
              </a:rPr>
              <a:t>v</a:t>
            </a:r>
            <a:r>
              <a:rPr lang="en-US" altLang="en-US" sz="2600" i="1" baseline="-25000">
                <a:latin typeface="Times New Roman" pitchFamily="18" charset="0"/>
              </a:rPr>
              <a:t>I</a:t>
            </a:r>
            <a:r>
              <a:rPr lang="en-US" altLang="en-US"/>
              <a:t> increases, </a:t>
            </a:r>
            <a:r>
              <a:rPr lang="en-US" altLang="en-US" sz="2600" i="1">
                <a:latin typeface="Times New Roman" pitchFamily="18" charset="0"/>
              </a:rPr>
              <a:t>i</a:t>
            </a:r>
            <a:r>
              <a:rPr lang="en-US" altLang="en-US" sz="2600" i="1" baseline="-25000">
                <a:latin typeface="Times New Roman" pitchFamily="18" charset="0"/>
              </a:rPr>
              <a:t>B</a:t>
            </a:r>
            <a:r>
              <a:rPr lang="en-US" altLang="en-US" sz="2600" baseline="-25000">
                <a:latin typeface="Times New Roman" pitchFamily="18" charset="0"/>
              </a:rPr>
              <a:t>4</a:t>
            </a:r>
            <a:r>
              <a:rPr lang="en-US" altLang="en-US"/>
              <a:t> is negligible.  Therefore;</a:t>
            </a:r>
          </a:p>
        </p:txBody>
      </p:sp>
      <p:graphicFrame>
        <p:nvGraphicFramePr>
          <p:cNvPr id="8" name="Object 12"/>
          <p:cNvGraphicFramePr>
            <a:graphicFrameLocks noChangeAspect="1"/>
          </p:cNvGraphicFramePr>
          <p:nvPr>
            <p:extLst>
              <p:ext uri="{D42A27DB-BD31-4B8C-83A1-F6EECF244321}">
                <p14:modId xmlns:p14="http://schemas.microsoft.com/office/powerpoint/2010/main" val="103360189"/>
              </p:ext>
            </p:extLst>
          </p:nvPr>
        </p:nvGraphicFramePr>
        <p:xfrm>
          <a:off x="1042988" y="2266950"/>
          <a:ext cx="3270250" cy="1019175"/>
        </p:xfrm>
        <a:graphic>
          <a:graphicData uri="http://schemas.openxmlformats.org/presentationml/2006/ole">
            <mc:AlternateContent xmlns:mc="http://schemas.openxmlformats.org/markup-compatibility/2006">
              <mc:Choice xmlns:v="urn:schemas-microsoft-com:vml" Requires="v">
                <p:oleObj spid="_x0000_s122110" name="Equation" r:id="rId3" imgW="1473120" imgH="457200" progId="Equation.3">
                  <p:embed/>
                </p:oleObj>
              </mc:Choice>
              <mc:Fallback>
                <p:oleObj name="Equation" r:id="rId3" imgW="14731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66950"/>
                        <a:ext cx="327025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3"/>
          <p:cNvGraphicFramePr>
            <a:graphicFrameLocks noChangeAspect="1"/>
          </p:cNvGraphicFramePr>
          <p:nvPr>
            <p:extLst>
              <p:ext uri="{D42A27DB-BD31-4B8C-83A1-F6EECF244321}">
                <p14:modId xmlns:p14="http://schemas.microsoft.com/office/powerpoint/2010/main" val="2258025531"/>
              </p:ext>
            </p:extLst>
          </p:nvPr>
        </p:nvGraphicFramePr>
        <p:xfrm>
          <a:off x="1547813" y="3457575"/>
          <a:ext cx="2479675" cy="877888"/>
        </p:xfrm>
        <a:graphic>
          <a:graphicData uri="http://schemas.openxmlformats.org/presentationml/2006/ole">
            <mc:AlternateContent xmlns:mc="http://schemas.openxmlformats.org/markup-compatibility/2006">
              <mc:Choice xmlns:v="urn:schemas-microsoft-com:vml" Requires="v">
                <p:oleObj spid="_x0000_s122111" name="Equation" r:id="rId5" imgW="1117440" imgH="393480" progId="Equation.3">
                  <p:embed/>
                </p:oleObj>
              </mc:Choice>
              <mc:Fallback>
                <p:oleObj name="Equation" r:id="rId5" imgW="11174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457575"/>
                        <a:ext cx="2479675"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4"/>
          <p:cNvGraphicFramePr>
            <a:graphicFrameLocks noChangeAspect="1"/>
          </p:cNvGraphicFramePr>
          <p:nvPr>
            <p:extLst>
              <p:ext uri="{D42A27DB-BD31-4B8C-83A1-F6EECF244321}">
                <p14:modId xmlns:p14="http://schemas.microsoft.com/office/powerpoint/2010/main" val="2335325530"/>
              </p:ext>
            </p:extLst>
          </p:nvPr>
        </p:nvGraphicFramePr>
        <p:xfrm>
          <a:off x="1619250" y="4465638"/>
          <a:ext cx="1493838" cy="396875"/>
        </p:xfrm>
        <a:graphic>
          <a:graphicData uri="http://schemas.openxmlformats.org/presentationml/2006/ole">
            <mc:AlternateContent xmlns:mc="http://schemas.openxmlformats.org/markup-compatibility/2006">
              <mc:Choice xmlns:v="urn:schemas-microsoft-com:vml" Requires="v">
                <p:oleObj spid="_x0000_s122112" name="Equation" r:id="rId7" imgW="672840" imgH="177480" progId="Equation.3">
                  <p:embed/>
                </p:oleObj>
              </mc:Choice>
              <mc:Fallback>
                <p:oleObj name="Equation" r:id="rId7" imgW="67284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465638"/>
                        <a:ext cx="14938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1273002647"/>
              </p:ext>
            </p:extLst>
          </p:nvPr>
        </p:nvGraphicFramePr>
        <p:xfrm>
          <a:off x="1116013" y="5187950"/>
          <a:ext cx="4371975" cy="933450"/>
        </p:xfrm>
        <a:graphic>
          <a:graphicData uri="http://schemas.openxmlformats.org/presentationml/2006/ole">
            <mc:AlternateContent xmlns:mc="http://schemas.openxmlformats.org/markup-compatibility/2006">
              <mc:Choice xmlns:v="urn:schemas-microsoft-com:vml" Requires="v">
                <p:oleObj spid="_x0000_s122113" name="Equation" r:id="rId9" imgW="1968480" imgH="419040" progId="Equation.3">
                  <p:embed/>
                </p:oleObj>
              </mc:Choice>
              <mc:Fallback>
                <p:oleObj name="Equation" r:id="rId9" imgW="196848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5187950"/>
                        <a:ext cx="437197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04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48</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Text Box 7"/>
          <p:cNvSpPr txBox="1">
            <a:spLocks noChangeArrowheads="1"/>
          </p:cNvSpPr>
          <p:nvPr/>
        </p:nvSpPr>
        <p:spPr bwMode="auto">
          <a:xfrm>
            <a:off x="376238" y="1390650"/>
            <a:ext cx="376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The input current;</a:t>
            </a:r>
          </a:p>
        </p:txBody>
      </p:sp>
      <p:graphicFrame>
        <p:nvGraphicFramePr>
          <p:cNvPr id="7" name="Object 8"/>
          <p:cNvGraphicFramePr>
            <a:graphicFrameLocks noChangeAspect="1"/>
          </p:cNvGraphicFramePr>
          <p:nvPr>
            <p:extLst>
              <p:ext uri="{D42A27DB-BD31-4B8C-83A1-F6EECF244321}">
                <p14:modId xmlns:p14="http://schemas.microsoft.com/office/powerpoint/2010/main" val="1716689304"/>
              </p:ext>
            </p:extLst>
          </p:nvPr>
        </p:nvGraphicFramePr>
        <p:xfrm>
          <a:off x="1258888" y="2060575"/>
          <a:ext cx="1606550" cy="481013"/>
        </p:xfrm>
        <a:graphic>
          <a:graphicData uri="http://schemas.openxmlformats.org/presentationml/2006/ole">
            <mc:AlternateContent xmlns:mc="http://schemas.openxmlformats.org/markup-compatibility/2006">
              <mc:Choice xmlns:v="urn:schemas-microsoft-com:vml" Requires="v">
                <p:oleObj spid="_x0000_s123071" name="Equation" r:id="rId3" imgW="723600" imgH="215640" progId="Equation.3">
                  <p:embed/>
                </p:oleObj>
              </mc:Choice>
              <mc:Fallback>
                <p:oleObj name="Equation" r:id="rId3" imgW="7236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060575"/>
                        <a:ext cx="160655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4267992899"/>
              </p:ext>
            </p:extLst>
          </p:nvPr>
        </p:nvGraphicFramePr>
        <p:xfrm>
          <a:off x="1619250" y="2781300"/>
          <a:ext cx="3016250" cy="452438"/>
        </p:xfrm>
        <a:graphic>
          <a:graphicData uri="http://schemas.openxmlformats.org/presentationml/2006/ole">
            <mc:AlternateContent xmlns:mc="http://schemas.openxmlformats.org/markup-compatibility/2006">
              <mc:Choice xmlns:v="urn:schemas-microsoft-com:vml" Requires="v">
                <p:oleObj spid="_x0000_s123072" name="Equation" r:id="rId5" imgW="1358640" imgH="203040" progId="Equation.3">
                  <p:embed/>
                </p:oleObj>
              </mc:Choice>
              <mc:Fallback>
                <p:oleObj name="Equation" r:id="rId5" imgW="13586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781300"/>
                        <a:ext cx="301625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3"/>
          <p:cNvSpPr txBox="1">
            <a:spLocks noChangeArrowheads="1"/>
          </p:cNvSpPr>
          <p:nvPr/>
        </p:nvSpPr>
        <p:spPr bwMode="auto">
          <a:xfrm>
            <a:off x="376238" y="3476625"/>
            <a:ext cx="376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The current gain;</a:t>
            </a:r>
          </a:p>
        </p:txBody>
      </p:sp>
      <p:graphicFrame>
        <p:nvGraphicFramePr>
          <p:cNvPr id="10" name="Object 14"/>
          <p:cNvGraphicFramePr>
            <a:graphicFrameLocks noChangeAspect="1"/>
          </p:cNvGraphicFramePr>
          <p:nvPr>
            <p:extLst>
              <p:ext uri="{D42A27DB-BD31-4B8C-83A1-F6EECF244321}">
                <p14:modId xmlns:p14="http://schemas.microsoft.com/office/powerpoint/2010/main" val="164529349"/>
              </p:ext>
            </p:extLst>
          </p:nvPr>
        </p:nvGraphicFramePr>
        <p:xfrm>
          <a:off x="1270000" y="4122738"/>
          <a:ext cx="3014663" cy="962025"/>
        </p:xfrm>
        <a:graphic>
          <a:graphicData uri="http://schemas.openxmlformats.org/presentationml/2006/ole">
            <mc:AlternateContent xmlns:mc="http://schemas.openxmlformats.org/markup-compatibility/2006">
              <mc:Choice xmlns:v="urn:schemas-microsoft-com:vml" Requires="v">
                <p:oleObj spid="_x0000_s123073" name="Equation" r:id="rId7" imgW="1358640" imgH="431640" progId="Equation.3">
                  <p:embed/>
                </p:oleObj>
              </mc:Choice>
              <mc:Fallback>
                <p:oleObj name="Equation" r:id="rId7" imgW="13586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000" y="4122738"/>
                        <a:ext cx="3014663"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383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900606101"/>
              </p:ext>
            </p:extLst>
          </p:nvPr>
        </p:nvGraphicFramePr>
        <p:xfrm>
          <a:off x="4768850" y="1268413"/>
          <a:ext cx="1890713" cy="962025"/>
        </p:xfrm>
        <a:graphic>
          <a:graphicData uri="http://schemas.openxmlformats.org/presentationml/2006/ole">
            <mc:AlternateContent xmlns:mc="http://schemas.openxmlformats.org/markup-compatibility/2006">
              <mc:Choice xmlns:v="urn:schemas-microsoft-com:vml" Requires="v">
                <p:oleObj spid="_x0000_s124032"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0" y="1268413"/>
                        <a:ext cx="1890713"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9"/>
          <p:cNvSpPr txBox="1">
            <a:spLocks noChangeArrowheads="1"/>
          </p:cNvSpPr>
          <p:nvPr/>
        </p:nvSpPr>
        <p:spPr bwMode="auto">
          <a:xfrm>
            <a:off x="519113" y="1503363"/>
            <a:ext cx="414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If the previous expression i.e.</a:t>
            </a:r>
          </a:p>
        </p:txBody>
      </p:sp>
      <p:sp>
        <p:nvSpPr>
          <p:cNvPr id="8" name="Text Box 10"/>
          <p:cNvSpPr txBox="1">
            <a:spLocks noChangeArrowheads="1"/>
          </p:cNvSpPr>
          <p:nvPr/>
        </p:nvSpPr>
        <p:spPr bwMode="auto">
          <a:xfrm>
            <a:off x="539750" y="2060575"/>
            <a:ext cx="140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we have;</a:t>
            </a:r>
          </a:p>
        </p:txBody>
      </p:sp>
      <p:graphicFrame>
        <p:nvGraphicFramePr>
          <p:cNvPr id="9" name="Object 11"/>
          <p:cNvGraphicFramePr>
            <a:graphicFrameLocks noChangeAspect="1"/>
          </p:cNvGraphicFramePr>
          <p:nvPr>
            <p:extLst>
              <p:ext uri="{D42A27DB-BD31-4B8C-83A1-F6EECF244321}">
                <p14:modId xmlns:p14="http://schemas.microsoft.com/office/powerpoint/2010/main" val="1112086811"/>
              </p:ext>
            </p:extLst>
          </p:nvPr>
        </p:nvGraphicFramePr>
        <p:xfrm>
          <a:off x="1779588" y="2678113"/>
          <a:ext cx="2962275" cy="877887"/>
        </p:xfrm>
        <a:graphic>
          <a:graphicData uri="http://schemas.openxmlformats.org/presentationml/2006/ole">
            <mc:AlternateContent xmlns:mc="http://schemas.openxmlformats.org/markup-compatibility/2006">
              <mc:Choice xmlns:v="urn:schemas-microsoft-com:vml" Requires="v">
                <p:oleObj spid="_x0000_s124033" name="Equation" r:id="rId5" imgW="1333440" imgH="393480" progId="Equation.3">
                  <p:embed/>
                </p:oleObj>
              </mc:Choice>
              <mc:Fallback>
                <p:oleObj name="Equation" r:id="rId5" imgW="13334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588" y="2678113"/>
                        <a:ext cx="2962275"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2"/>
          <p:cNvSpPr txBox="1">
            <a:spLocks noChangeArrowheads="1"/>
          </p:cNvSpPr>
          <p:nvPr/>
        </p:nvSpPr>
        <p:spPr bwMode="auto">
          <a:xfrm>
            <a:off x="6711950" y="1484313"/>
            <a:ext cx="123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is used,</a:t>
            </a:r>
          </a:p>
        </p:txBody>
      </p:sp>
      <p:sp>
        <p:nvSpPr>
          <p:cNvPr id="11" name="Text Box 13"/>
          <p:cNvSpPr txBox="1">
            <a:spLocks noChangeArrowheads="1"/>
          </p:cNvSpPr>
          <p:nvPr/>
        </p:nvSpPr>
        <p:spPr bwMode="auto">
          <a:xfrm>
            <a:off x="611188" y="3952875"/>
            <a:ext cx="79406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The higher gain is due the fact that the base currents of </a:t>
            </a:r>
            <a:r>
              <a:rPr lang="en-US" altLang="en-US" sz="2600" i="1">
                <a:latin typeface="Times New Roman" pitchFamily="18" charset="0"/>
              </a:rPr>
              <a:t>Q</a:t>
            </a:r>
            <a:r>
              <a:rPr lang="en-US" altLang="en-US" sz="2600" baseline="-25000">
                <a:latin typeface="Times New Roman" pitchFamily="18" charset="0"/>
              </a:rPr>
              <a:t>3</a:t>
            </a:r>
            <a:r>
              <a:rPr lang="en-US" altLang="en-US"/>
              <a:t> and </a:t>
            </a:r>
            <a:r>
              <a:rPr lang="en-US" altLang="en-US" sz="2600" i="1">
                <a:latin typeface="Times New Roman" pitchFamily="18" charset="0"/>
              </a:rPr>
              <a:t>Q</a:t>
            </a:r>
            <a:r>
              <a:rPr lang="en-US" altLang="en-US" sz="2600" baseline="-25000">
                <a:latin typeface="Times New Roman" pitchFamily="18" charset="0"/>
              </a:rPr>
              <a:t>4</a:t>
            </a:r>
            <a:r>
              <a:rPr lang="en-US" altLang="en-US"/>
              <a:t> are neglected in deriving the expression.</a:t>
            </a:r>
          </a:p>
        </p:txBody>
      </p:sp>
    </p:spTree>
    <p:extLst>
      <p:ext uri="{BB962C8B-B14F-4D97-AF65-F5344CB8AC3E}">
        <p14:creationId xmlns:p14="http://schemas.microsoft.com/office/powerpoint/2010/main" val="402506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Class B amplifiers </a:t>
            </a: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Rectangle 5"/>
          <p:cNvSpPr/>
          <p:nvPr/>
        </p:nvSpPr>
        <p:spPr>
          <a:xfrm>
            <a:off x="304800" y="762000"/>
            <a:ext cx="8573357" cy="163121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buFont typeface="Wingdings" pitchFamily="2" charset="2"/>
              <a:buChar char="ü"/>
            </a:pPr>
            <a:r>
              <a:rPr lang="en-US" sz="2000" dirty="0"/>
              <a:t>When the dc base voltage is zero, both transistors are off and the input signal voltage must exceed V</a:t>
            </a:r>
            <a:r>
              <a:rPr lang="en-US" sz="1600" dirty="0"/>
              <a:t>BE</a:t>
            </a:r>
            <a:r>
              <a:rPr lang="en-US" sz="2000" dirty="0"/>
              <a:t> before a transistor conducts. </a:t>
            </a:r>
          </a:p>
          <a:p>
            <a:pPr marL="342900" indent="-342900">
              <a:buFont typeface="Wingdings" pitchFamily="2" charset="2"/>
              <a:buChar char="ü"/>
            </a:pPr>
            <a:r>
              <a:rPr lang="en-US" sz="2000" dirty="0"/>
              <a:t>Because of this, there is a time interval between the positive and negative alternations of the input when neither transistor is conducting.</a:t>
            </a:r>
          </a:p>
          <a:p>
            <a:pPr marL="342900" indent="-342900">
              <a:buFont typeface="Wingdings" pitchFamily="2" charset="2"/>
              <a:buChar char="ü"/>
            </a:pPr>
            <a:r>
              <a:rPr lang="en-US" sz="2000" dirty="0"/>
              <a:t>The resulting distortion in the output waveform is called </a:t>
            </a:r>
            <a:r>
              <a:rPr lang="en-US" sz="2000" b="1" dirty="0">
                <a:solidFill>
                  <a:srgbClr val="FF0000"/>
                </a:solidFill>
              </a:rPr>
              <a:t>crossover distortion</a:t>
            </a:r>
            <a:r>
              <a:rPr lang="en-US" sz="2000" dirty="0"/>
              <a:t>.</a:t>
            </a:r>
          </a:p>
        </p:txBody>
      </p:sp>
      <p:grpSp>
        <p:nvGrpSpPr>
          <p:cNvPr id="10" name="Group 9"/>
          <p:cNvGrpSpPr/>
          <p:nvPr/>
        </p:nvGrpSpPr>
        <p:grpSpPr>
          <a:xfrm>
            <a:off x="1371600" y="2514600"/>
            <a:ext cx="2438400" cy="3799967"/>
            <a:chOff x="228600" y="2514600"/>
            <a:chExt cx="2438400" cy="3799967"/>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14600"/>
              <a:ext cx="2412767" cy="189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79" y="4409096"/>
              <a:ext cx="2426021" cy="190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954160"/>
            <a:ext cx="4240481" cy="291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3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04800" y="39624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buFont typeface="Wingdings" panose="05000000000000000000" pitchFamily="2" charset="2"/>
              <a:buChar char="Ø"/>
            </a:pPr>
            <a:r>
              <a:rPr lang="en-US" altLang="en-US" sz="2400" dirty="0"/>
              <a:t>The DC collector current is NOT zero!</a:t>
            </a:r>
          </a:p>
          <a:p>
            <a:pPr eaLnBrk="1" hangingPunct="1">
              <a:lnSpc>
                <a:spcPct val="80000"/>
              </a:lnSpc>
              <a:buFont typeface="Wingdings" panose="05000000000000000000" pitchFamily="2" charset="2"/>
              <a:buChar char="Ø"/>
            </a:pPr>
            <a:r>
              <a:rPr lang="en-US" altLang="en-US" sz="2400" dirty="0"/>
              <a:t>The DC collector current is lower than the peak amplitude of the ac collector current.</a:t>
            </a:r>
          </a:p>
          <a:p>
            <a:pPr eaLnBrk="1" hangingPunct="1">
              <a:lnSpc>
                <a:spcPct val="80000"/>
              </a:lnSpc>
              <a:buFont typeface="Wingdings" panose="05000000000000000000" pitchFamily="2" charset="2"/>
              <a:buChar char="Ø"/>
            </a:pPr>
            <a:r>
              <a:rPr lang="en-US" altLang="en-US" sz="2400" dirty="0"/>
              <a:t>The DC collector current is  very small, i.e., the Q point is close to the cut-off region.</a:t>
            </a:r>
          </a:p>
          <a:p>
            <a:pPr eaLnBrk="1" hangingPunct="1">
              <a:lnSpc>
                <a:spcPct val="80000"/>
              </a:lnSpc>
              <a:buFont typeface="Wingdings" panose="05000000000000000000" pitchFamily="2" charset="2"/>
              <a:buChar char="Ø"/>
            </a:pPr>
            <a:r>
              <a:rPr lang="en-US" altLang="en-US" sz="2400" dirty="0"/>
              <a:t>Devices at the output stage conduct for more than 180 degrees (181 to 200 degrees typical).</a:t>
            </a:r>
          </a:p>
          <a:p>
            <a:pPr eaLnBrk="1" hangingPunct="1">
              <a:lnSpc>
                <a:spcPct val="80000"/>
              </a:lnSpc>
              <a:buFont typeface="Wingdings" panose="05000000000000000000" pitchFamily="2" charset="2"/>
              <a:buChar char="Ø"/>
            </a:pPr>
            <a:endParaRPr lang="en-US" altLang="en-US" sz="2400"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154" r="50000" b="7373"/>
          <a:stretch/>
        </p:blipFill>
        <p:spPr bwMode="auto">
          <a:xfrm>
            <a:off x="990600" y="990600"/>
            <a:ext cx="3352800" cy="2751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a:xfrm>
            <a:off x="683741" y="-2286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a:solidFill>
                  <a:srgbClr val="FF0000"/>
                </a:solidFill>
              </a:rPr>
              <a:t>Class AB amplifiers</a:t>
            </a:r>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676"/>
          <a:stretch/>
        </p:blipFill>
        <p:spPr bwMode="auto">
          <a:xfrm>
            <a:off x="4191000" y="762000"/>
            <a:ext cx="4339038" cy="296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B6521DDA-E44A-4891-AB0C-2A16DFA09963}"/>
              </a:ext>
            </a:extLst>
          </p:cNvPr>
          <p:cNvSpPr>
            <a:spLocks noGrp="1"/>
          </p:cNvSpPr>
          <p:nvPr>
            <p:ph type="dt" sz="half" idx="11"/>
          </p:nvPr>
        </p:nvSpPr>
        <p:spPr/>
        <p:txBody>
          <a:bodyPr/>
          <a:lstStyle/>
          <a:p>
            <a:pPr>
              <a:defRPr/>
            </a:pPr>
            <a:r>
              <a:rPr lang="en-US"/>
              <a:t>4/21/2020</a:t>
            </a:r>
            <a:endParaRPr lang="en-US" dirty="0"/>
          </a:p>
        </p:txBody>
      </p:sp>
      <p:sp>
        <p:nvSpPr>
          <p:cNvPr id="3" name="Slide Number Placeholder 2">
            <a:extLst>
              <a:ext uri="{FF2B5EF4-FFF2-40B4-BE49-F238E27FC236}">
                <a16:creationId xmlns:a16="http://schemas.microsoft.com/office/drawing/2014/main" id="{8847FCB5-F779-45DC-8C26-679E5850774F}"/>
              </a:ext>
            </a:extLst>
          </p:cNvPr>
          <p:cNvSpPr>
            <a:spLocks noGrp="1"/>
          </p:cNvSpPr>
          <p:nvPr>
            <p:ph type="sldNum" sz="quarter" idx="10"/>
          </p:nvPr>
        </p:nvSpPr>
        <p:spPr/>
        <p:txBody>
          <a:bodyPr/>
          <a:lstStyle/>
          <a:p>
            <a:pPr>
              <a:defRPr/>
            </a:pPr>
            <a:fld id="{677A0477-6640-49A4-B276-94B61A26FB85}" type="slidenum">
              <a:rPr lang="en-US" altLang="en-US" smtClean="0"/>
              <a:pPr>
                <a:defRPr/>
              </a:pPr>
              <a:t>6</a:t>
            </a:fld>
            <a:endParaRPr lang="en-US" altLang="en-US" dirty="0"/>
          </a:p>
        </p:txBody>
      </p:sp>
    </p:spTree>
    <p:extLst>
      <p:ext uri="{BB962C8B-B14F-4D97-AF65-F5344CB8AC3E}">
        <p14:creationId xmlns:p14="http://schemas.microsoft.com/office/powerpoint/2010/main" val="135408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Push-pull: Class B vs Class AB</a:t>
            </a:r>
            <a:endParaRPr lang="en-US" sz="40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grpSp>
        <p:nvGrpSpPr>
          <p:cNvPr id="6" name="Group 5"/>
          <p:cNvGrpSpPr/>
          <p:nvPr/>
        </p:nvGrpSpPr>
        <p:grpSpPr>
          <a:xfrm>
            <a:off x="304801" y="1066800"/>
            <a:ext cx="8786004" cy="4495800"/>
            <a:chOff x="838200" y="990600"/>
            <a:chExt cx="7391400" cy="3618471"/>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3243261" cy="342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4201297" y="1007313"/>
              <a:ext cx="4028303" cy="3601758"/>
              <a:chOff x="4201297" y="970242"/>
              <a:chExt cx="4028303" cy="3601758"/>
            </a:xfrm>
          </p:grpSpPr>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15" t="3763" r="56621" b="22427"/>
              <a:stretch/>
            </p:blipFill>
            <p:spPr bwMode="auto">
              <a:xfrm>
                <a:off x="4201297" y="990600"/>
                <a:ext cx="4028303" cy="333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flipH="1">
                <a:off x="6629399" y="970242"/>
                <a:ext cx="16002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flipH="1">
                <a:off x="6705599" y="3657600"/>
                <a:ext cx="15240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2"/>
          <p:cNvSpPr txBox="1">
            <a:spLocks noChangeArrowheads="1"/>
          </p:cNvSpPr>
          <p:nvPr/>
        </p:nvSpPr>
        <p:spPr>
          <a:xfrm>
            <a:off x="381000" y="5260956"/>
            <a:ext cx="3505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a:t>Class B</a:t>
            </a:r>
          </a:p>
        </p:txBody>
      </p:sp>
      <p:sp>
        <p:nvSpPr>
          <p:cNvPr id="13" name="Rectangle 2"/>
          <p:cNvSpPr txBox="1">
            <a:spLocks noChangeArrowheads="1"/>
          </p:cNvSpPr>
          <p:nvPr/>
        </p:nvSpPr>
        <p:spPr>
          <a:xfrm>
            <a:off x="4953000" y="5257800"/>
            <a:ext cx="3505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a:t>Class AB</a:t>
            </a:r>
          </a:p>
        </p:txBody>
      </p:sp>
      <p:sp>
        <p:nvSpPr>
          <p:cNvPr id="14" name="Rectangle 13"/>
          <p:cNvSpPr/>
          <p:nvPr/>
        </p:nvSpPr>
        <p:spPr>
          <a:xfrm>
            <a:off x="5029200" y="2514600"/>
            <a:ext cx="914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29200" y="3276600"/>
            <a:ext cx="914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p:cNvSpPr txBox="1">
            <a:spLocks noChangeArrowheads="1"/>
          </p:cNvSpPr>
          <p:nvPr/>
        </p:nvSpPr>
        <p:spPr>
          <a:xfrm>
            <a:off x="2133600" y="1752600"/>
            <a:ext cx="1219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Source</a:t>
            </a:r>
          </a:p>
        </p:txBody>
      </p:sp>
      <p:sp>
        <p:nvSpPr>
          <p:cNvPr id="17" name="Rectangle 2"/>
          <p:cNvSpPr txBox="1">
            <a:spLocks noChangeArrowheads="1"/>
          </p:cNvSpPr>
          <p:nvPr/>
        </p:nvSpPr>
        <p:spPr>
          <a:xfrm>
            <a:off x="1981200" y="3505200"/>
            <a:ext cx="1219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Sink</a:t>
            </a:r>
          </a:p>
        </p:txBody>
      </p:sp>
      <p:sp>
        <p:nvSpPr>
          <p:cNvPr id="18" name="TextBox 17"/>
          <p:cNvSpPr txBox="1"/>
          <p:nvPr/>
        </p:nvSpPr>
        <p:spPr>
          <a:xfrm>
            <a:off x="3352800" y="4001868"/>
            <a:ext cx="1603324" cy="830997"/>
          </a:xfrm>
          <a:prstGeom prst="rect">
            <a:avLst/>
          </a:prstGeom>
          <a:noFill/>
        </p:spPr>
        <p:txBody>
          <a:bodyPr wrap="none" rtlCol="0">
            <a:spAutoFit/>
          </a:bodyPr>
          <a:lstStyle/>
          <a:p>
            <a:r>
              <a:rPr lang="en-US" i="1" dirty="0" err="1"/>
              <a:t>i</a:t>
            </a:r>
            <a:r>
              <a:rPr lang="en-US" i="1" baseline="-25000" dirty="0" err="1"/>
              <a:t>L</a:t>
            </a:r>
            <a:r>
              <a:rPr lang="en-US" i="1" dirty="0"/>
              <a:t>=</a:t>
            </a:r>
            <a:r>
              <a:rPr lang="en-US" i="1" dirty="0" err="1"/>
              <a:t>i</a:t>
            </a:r>
            <a:r>
              <a:rPr lang="en-US" i="1" baseline="-25000" dirty="0" err="1"/>
              <a:t>N</a:t>
            </a:r>
            <a:r>
              <a:rPr lang="en-US" i="1" dirty="0"/>
              <a:t> (v</a:t>
            </a:r>
            <a:r>
              <a:rPr lang="en-US" i="1" baseline="-25000" dirty="0"/>
              <a:t>i</a:t>
            </a:r>
            <a:r>
              <a:rPr lang="en-US" i="1" dirty="0"/>
              <a:t>&gt;0)</a:t>
            </a:r>
          </a:p>
          <a:p>
            <a:r>
              <a:rPr lang="en-US" i="1" dirty="0" err="1"/>
              <a:t>i</a:t>
            </a:r>
            <a:r>
              <a:rPr lang="en-US" i="1" baseline="-25000" dirty="0" err="1"/>
              <a:t>L</a:t>
            </a:r>
            <a:r>
              <a:rPr lang="en-US" i="1" dirty="0"/>
              <a:t>=</a:t>
            </a:r>
            <a:r>
              <a:rPr lang="en-US" i="1" dirty="0" err="1"/>
              <a:t>i</a:t>
            </a:r>
            <a:r>
              <a:rPr lang="en-US" i="1" baseline="-25000" dirty="0" err="1"/>
              <a:t>P</a:t>
            </a:r>
            <a:r>
              <a:rPr lang="en-US" i="1" dirty="0"/>
              <a:t> (v</a:t>
            </a:r>
            <a:r>
              <a:rPr lang="en-US" i="1" baseline="-25000" dirty="0"/>
              <a:t>i</a:t>
            </a:r>
            <a:r>
              <a:rPr lang="en-US" i="1" dirty="0"/>
              <a:t>&lt;0)</a:t>
            </a:r>
          </a:p>
        </p:txBody>
      </p:sp>
      <p:sp>
        <p:nvSpPr>
          <p:cNvPr id="19" name="Rectangle 2"/>
          <p:cNvSpPr txBox="1">
            <a:spLocks noChangeArrowheads="1"/>
          </p:cNvSpPr>
          <p:nvPr/>
        </p:nvSpPr>
        <p:spPr>
          <a:xfrm>
            <a:off x="3886200" y="1403863"/>
            <a:ext cx="3505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dirty="0"/>
              <a:t>V</a:t>
            </a:r>
            <a:r>
              <a:rPr lang="en-US" altLang="en-US" sz="2400" baseline="-25000" dirty="0"/>
              <a:t>BB</a:t>
            </a:r>
            <a:r>
              <a:rPr lang="en-US" altLang="en-US" sz="2400" dirty="0">
                <a:latin typeface="Times New Roman"/>
                <a:cs typeface="Times New Roman"/>
              </a:rPr>
              <a:t>≥1.4</a:t>
            </a:r>
            <a:endParaRPr lang="en-US" altLang="en-US" sz="2400" dirty="0"/>
          </a:p>
        </p:txBody>
      </p:sp>
    </p:spTree>
    <p:extLst>
      <p:ext uri="{BB962C8B-B14F-4D97-AF65-F5344CB8AC3E}">
        <p14:creationId xmlns:p14="http://schemas.microsoft.com/office/powerpoint/2010/main" val="315574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AB amplifier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8</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grpSp>
        <p:nvGrpSpPr>
          <p:cNvPr id="9" name="Group 8"/>
          <p:cNvGrpSpPr/>
          <p:nvPr/>
        </p:nvGrpSpPr>
        <p:grpSpPr>
          <a:xfrm>
            <a:off x="1295400" y="762000"/>
            <a:ext cx="5791200" cy="5410200"/>
            <a:chOff x="4201297" y="970242"/>
            <a:chExt cx="4028303" cy="3601758"/>
          </a:xfrm>
        </p:grpSpPr>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15" t="3763" r="56621" b="22427"/>
            <a:stretch/>
          </p:blipFill>
          <p:spPr bwMode="auto">
            <a:xfrm>
              <a:off x="4201297" y="990600"/>
              <a:ext cx="4028303" cy="333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flipH="1">
              <a:off x="6629399" y="970242"/>
              <a:ext cx="16002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H="1">
              <a:off x="6705599" y="3657600"/>
              <a:ext cx="15240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245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Circuit analysis &amp; VTC</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5904" b="13051"/>
          <a:stretch/>
        </p:blipFill>
        <p:spPr bwMode="auto">
          <a:xfrm>
            <a:off x="2133600" y="762000"/>
            <a:ext cx="5245443" cy="5013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flipV="1">
            <a:off x="6400800" y="1715530"/>
            <a:ext cx="2286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6400800" y="1715530"/>
            <a:ext cx="2286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715000" y="2248930"/>
            <a:ext cx="2286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715000" y="2248930"/>
            <a:ext cx="2286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p:cNvSpPr txBox="1">
            <a:spLocks noChangeArrowheads="1"/>
          </p:cNvSpPr>
          <p:nvPr/>
        </p:nvSpPr>
        <p:spPr>
          <a:xfrm>
            <a:off x="152401" y="5525530"/>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Devices are biased at a non-zero collector current!</a:t>
            </a:r>
          </a:p>
        </p:txBody>
      </p:sp>
      <p:cxnSp>
        <p:nvCxnSpPr>
          <p:cNvPr id="12" name="Straight Connector 11"/>
          <p:cNvCxnSpPr/>
          <p:nvPr/>
        </p:nvCxnSpPr>
        <p:spPr>
          <a:xfrm flipH="1" flipV="1">
            <a:off x="2438400" y="2934730"/>
            <a:ext cx="609600" cy="71043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362200" y="2910094"/>
            <a:ext cx="609600" cy="71043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562600" y="3962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157512D9-369C-4405-B33D-7029905EE5CE}"/>
              </a:ext>
            </a:extLst>
          </p:cNvPr>
          <p:cNvSpPr txBox="1">
            <a:spLocks noChangeArrowheads="1"/>
          </p:cNvSpPr>
          <p:nvPr/>
        </p:nvSpPr>
        <p:spPr>
          <a:xfrm>
            <a:off x="-3086099" y="465022"/>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DC analysis</a:t>
            </a:r>
          </a:p>
        </p:txBody>
      </p:sp>
    </p:spTree>
    <p:extLst>
      <p:ext uri="{BB962C8B-B14F-4D97-AF65-F5344CB8AC3E}">
        <p14:creationId xmlns:p14="http://schemas.microsoft.com/office/powerpoint/2010/main" val="2949951215"/>
      </p:ext>
    </p:extLst>
  </p:cSld>
  <p:clrMapOvr>
    <a:masterClrMapping/>
  </p:clrMapOvr>
</p:sld>
</file>

<file path=ppt/theme/theme1.xml><?xml version="1.0" encoding="utf-8"?>
<a:theme xmlns:a="http://schemas.openxmlformats.org/drawingml/2006/main" name="Presentation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solidFill>
          <a:schemeClr val="bg1"/>
        </a:solidFill>
        <a:ln>
          <a:noFill/>
        </a:ln>
      </a:spPr>
      <a:bodyPr wrap="none">
        <a:spAutoFit/>
      </a:bodyPr>
      <a:lstStyle>
        <a:defPPr eaLnBrk="1" hangingPunct="1">
          <a:spcBef>
            <a:spcPct val="0"/>
          </a:spcBef>
          <a:buFontTx/>
          <a:buNone/>
          <a:defRPr sz="1600" i="1" dirty="0" smtClean="0">
            <a:latin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Presentation6</Template>
  <TotalTime>16445</TotalTime>
  <Words>1614</Words>
  <Application>Microsoft Macintosh PowerPoint</Application>
  <PresentationFormat>On-screen Show (4:3)</PresentationFormat>
  <Paragraphs>274</Paragraphs>
  <Slides>49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6" baseType="lpstr">
      <vt:lpstr>Arial</vt:lpstr>
      <vt:lpstr>Calibri</vt:lpstr>
      <vt:lpstr>Cambria Math</vt:lpstr>
      <vt:lpstr>Times New Roman</vt:lpstr>
      <vt:lpstr>Wingdings</vt:lpstr>
      <vt:lpstr>Presentation6</vt:lpstr>
      <vt:lpstr>Equation</vt:lpstr>
      <vt:lpstr>ECE 322L Electronics 2</vt:lpstr>
      <vt:lpstr>PowerPoint Presentation</vt:lpstr>
      <vt:lpstr>PowerPoint Presentation</vt:lpstr>
      <vt:lpstr>Class A and class B amplifiers</vt:lpstr>
      <vt:lpstr>Class B amplifiers </vt:lpstr>
      <vt:lpstr>PowerPoint Presentation</vt:lpstr>
      <vt:lpstr>Push-pull: Class B vs Class AB</vt:lpstr>
      <vt:lpstr>Class AB amplifier</vt:lpstr>
      <vt:lpstr> Circuit analysis &amp; VTC </vt:lpstr>
      <vt:lpstr> Circuit analysis &amp; VTC </vt:lpstr>
      <vt:lpstr> Circuit analysis &amp; VTC </vt:lpstr>
      <vt:lpstr> Circuit analysis &amp; VTC </vt:lpstr>
      <vt:lpstr>Signal voltages and currents</vt:lpstr>
      <vt:lpstr>Voltage-transfer characteristic</vt:lpstr>
      <vt:lpstr>Output resistance</vt:lpstr>
      <vt:lpstr>Output resistance</vt:lpstr>
      <vt:lpstr>Efficiency</vt:lpstr>
      <vt:lpstr>Class AB amplifiers </vt:lpstr>
      <vt:lpstr>Class AB amplifier</vt:lpstr>
      <vt:lpstr> Biasing of class AB amplifiers (push-pull  AB) </vt:lpstr>
      <vt:lpstr>Diode biasing</vt:lpstr>
      <vt:lpstr>Diode biasing</vt:lpstr>
      <vt:lpstr>Diode biasing</vt:lpstr>
      <vt:lpstr>Biasing using a VBE multiplier</vt:lpstr>
      <vt:lpstr>Biasing using a VBE multiplier</vt:lpstr>
      <vt:lpstr>Biasing using a VBE multiplier</vt:lpstr>
      <vt:lpstr> Biasing using buffer transistors </vt:lpstr>
      <vt:lpstr>Stability</vt:lpstr>
      <vt:lpstr> Current gain </vt:lpstr>
      <vt:lpstr>Current gain</vt:lpstr>
      <vt:lpstr> Biasing using buffer transistors </vt:lpstr>
      <vt:lpstr>In-class problem 1</vt:lpstr>
      <vt:lpstr>In-class problem 1</vt:lpstr>
      <vt:lpstr>In-class problem 1, solution</vt:lpstr>
      <vt:lpstr>In-class problem 1, solution</vt:lpstr>
      <vt:lpstr>In-class problem 1, solution</vt:lpstr>
      <vt:lpstr>In-class problem 1, solution</vt:lpstr>
      <vt:lpstr>In-class problem 1, solution</vt:lpstr>
      <vt:lpstr>In-class problem 1, solution</vt:lpstr>
      <vt:lpstr>In-class problem 1, solution</vt:lpstr>
      <vt:lpstr>In-class problem 1, solution</vt:lpstr>
      <vt:lpstr>In-class problem 1, solution</vt:lpstr>
      <vt:lpstr> Take-home problem 1</vt:lpstr>
      <vt:lpstr>Take-home problem 1, solution</vt:lpstr>
      <vt:lpstr>Take-home problem 1, solution</vt:lpstr>
      <vt:lpstr>Take-home problem 1, solution</vt:lpstr>
      <vt:lpstr>Take-home problem 1, solution</vt:lpstr>
      <vt:lpstr>Take-home problem 1, solution</vt:lpstr>
      <vt:lpstr>Take-home problem 1, solution</vt:lpstr>
    </vt:vector>
  </TitlesOfParts>
  <Company>UNM/CHTM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skrishna</dc:creator>
  <cp:lastModifiedBy>David Kirby</cp:lastModifiedBy>
  <cp:revision>819</cp:revision>
  <cp:lastPrinted>2019-04-23T12:05:29Z</cp:lastPrinted>
  <dcterms:created xsi:type="dcterms:W3CDTF">2002-08-22T21:39:31Z</dcterms:created>
  <dcterms:modified xsi:type="dcterms:W3CDTF">2020-05-10T15:12:21Z</dcterms:modified>
</cp:coreProperties>
</file>