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B33-DEE9-4AA9-803B-C0177E9F7C7D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1A8BE-2309-40F3-8297-61DB73ADD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5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pass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and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 err="1"/>
              <a:t>Concatentate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and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Value</a:t>
            </a:r>
          </a:p>
          <a:p>
            <a:r>
              <a:rPr lang="de-DE" dirty="0">
                <a:sym typeface="Wingdings" panose="05000000000000000000" pitchFamily="2" charset="2"/>
              </a:rPr>
              <a:t> Memory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built</a:t>
            </a:r>
            <a:r>
              <a:rPr lang="de-DE" dirty="0">
                <a:sym typeface="Wingdings" panose="05000000000000000000" pitchFamily="2" charset="2"/>
              </a:rPr>
              <a:t> after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1A8BE-2309-40F3-8297-61DB73ADD0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7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F5146-7C9D-4F91-96C8-DD502C05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AE410-2639-4B6D-89A9-866696215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636A7A-678B-44BB-98C4-CBE752C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09074-5AF1-406B-892B-5DA23403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186D8-795F-4395-B01F-5729CE3C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E21C1-ECFA-4381-98C1-4E6F40A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F1EC93-862C-425F-A574-3C59791C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41A12-5D57-45AB-811F-1B827DEF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0F9B0-EB74-4794-B46A-84E8009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EB067-5807-437B-A989-397E4605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2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18C5FE-80EA-4E4E-A177-86C570CD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06DD35-331B-42E5-8332-4FECC22E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A3D35-405D-49DC-A013-6A3302BB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97A8A-6DEA-4C28-9427-75082E86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291F8-0F9C-4744-A7A1-FC7B7D8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916FB-8F79-4103-9D31-B6BAC7A6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C1E8-0D8A-4FAE-B9F8-1A3901D8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F1F10-B2EA-4C0B-92E3-74B90AA7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A8230-5054-4C1E-A6AC-21898E7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292AC-762C-460D-B241-7137E0B8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F62FF-F0FC-469D-86ED-CFD3D040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C6724-340F-4F37-8B3E-B6E6B914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13EE4-7488-4FB0-9470-C8D4D727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D6345-6208-4EE7-A75B-9B8AEE77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A967F-C178-4C75-94A2-30CA35D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53793-DA6A-44CB-8D21-A78E96DE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4FAB1-6F4E-4F59-B81E-7BE9CC8F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31C34F-72E7-478B-8A28-9B5E2D9B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8477EF-5C07-4E87-9D22-D5E56FBA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FBC73-7674-4250-91FF-B13FC62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15B78D-3AA5-4477-8C99-ECB1187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2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88AC-E094-4762-ABBD-708535A8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789BD-0367-4599-A342-15228C40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4E00D-36D2-4640-B7F3-586C4E9C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4B5065-728C-4481-A657-7A881582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C94E4-7C2D-4EF1-8A96-E261594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94C2FB-F299-4DB5-AC9B-F0D86F7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720332-75D6-497D-8B79-96B10EE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1FB0B4-CBEA-4134-A7FF-249BCF64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AE106-3862-4A62-A7D4-87AD3467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D994F-51FC-474C-BDDC-846251BC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2CE43-A604-49C7-B44B-546C1C08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14F3D6-6F28-4759-895B-C3C9FC8C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3E944-E9F6-491D-B501-A9DC08D1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7807AD-0D7D-4D46-A175-880E4713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5FDBD6-13A7-439C-9E3C-664EBB4F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6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C9923-0596-4615-B614-A75E4475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AE5F0-A745-489E-9496-7D5CF13C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DE615-170B-46CE-8991-EB33D99FC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7F0712-9439-46A0-9290-D4DD0CB1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55E3D-BFB6-4C81-8EC7-9066F353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40471-7731-4D4C-B22F-CAA7A152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68928-ED7D-42F3-90C2-700BD27D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366102-EEC4-460F-9C8C-C149BDE49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C24A6-ED13-420A-A4EA-DF46A47D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E5062-A5A5-4A53-A932-FB4750ED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6CB4E-FA14-462F-8793-18FBA61A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89BEE6-B87F-46F0-9686-192A7737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E62C90-C3D7-411E-AB0C-BCD704C5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94BC22-C913-4BED-B0E7-B8B1CD87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F2FC9-48AB-47BC-BCB9-5CADA189E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1F81-0384-4BB5-B7EC-BC904288F896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54BF2-9FED-4263-B38C-E84D330CA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CFEF8-4E4B-440E-A370-2C2AAB3D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B64E-B469-4E11-9E88-E76D27946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76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C883-0682-4A8D-A1CE-49C38D366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9509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CCC7-E522-40D1-9AA3-FF4D01B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82276" cy="701674"/>
          </a:xfrm>
        </p:spPr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Episodic</a:t>
            </a:r>
            <a:r>
              <a:rPr lang="de-DE" dirty="0"/>
              <a:t>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709EF-ED8E-4AB8-B05D-62A75058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5576" y="1618151"/>
            <a:ext cx="5010150" cy="2555875"/>
          </a:xfrm>
        </p:spPr>
        <p:txBody>
          <a:bodyPr>
            <a:normAutofit/>
          </a:bodyPr>
          <a:lstStyle/>
          <a:p>
            <a:r>
              <a:rPr lang="de-DE" sz="2000" dirty="0"/>
              <a:t>Read</a:t>
            </a:r>
          </a:p>
          <a:p>
            <a:pPr lvl="1"/>
            <a:r>
              <a:rPr lang="en-US" sz="1600" dirty="0"/>
              <a:t>Kernel smoothing over 50 nearest neighbors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2000" dirty="0" err="1"/>
              <a:t>Result</a:t>
            </a:r>
            <a:r>
              <a:rPr lang="de-DE" sz="2000" dirty="0"/>
              <a:t>: More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beginning</a:t>
            </a:r>
            <a:r>
              <a:rPr lang="de-DE" sz="2000" dirty="0"/>
              <a:t> (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)</a:t>
            </a:r>
          </a:p>
          <a:p>
            <a:r>
              <a:rPr lang="de-DE" sz="2000" dirty="0"/>
              <a:t>Falls </a:t>
            </a:r>
            <a:r>
              <a:rPr lang="de-DE" sz="2000" dirty="0" err="1"/>
              <a:t>behind</a:t>
            </a:r>
            <a:r>
              <a:rPr lang="de-DE" sz="2000" dirty="0"/>
              <a:t> after 20M /40M </a:t>
            </a:r>
            <a:r>
              <a:rPr lang="de-DE" sz="2000" dirty="0" err="1"/>
              <a:t>frames</a:t>
            </a:r>
            <a:r>
              <a:rPr lang="de-DE" sz="2000" dirty="0"/>
              <a:t> </a:t>
            </a:r>
          </a:p>
          <a:p>
            <a:pPr marL="457200" lvl="1" indent="0">
              <a:buNone/>
            </a:pPr>
            <a:endParaRPr lang="de-DE" dirty="0">
              <a:effectLst/>
            </a:endParaRPr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8FB475-52D3-4F25-B77B-E22815596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4173685"/>
            <a:ext cx="7603557" cy="208182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735B6EF-776D-492E-A335-56CD4A695D05}"/>
              </a:ext>
            </a:extLst>
          </p:cNvPr>
          <p:cNvSpPr txBox="1">
            <a:spLocks/>
          </p:cNvSpPr>
          <p:nvPr/>
        </p:nvSpPr>
        <p:spPr>
          <a:xfrm>
            <a:off x="676274" y="1453659"/>
            <a:ext cx="5010150" cy="2555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Differentiable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dictionary</a:t>
            </a:r>
            <a:endParaRPr lang="de-DE" dirty="0"/>
          </a:p>
          <a:p>
            <a:pPr lvl="1"/>
            <a:r>
              <a:rPr lang="de-DE" dirty="0"/>
              <a:t>1 </a:t>
            </a:r>
            <a:r>
              <a:rPr lang="de-DE" dirty="0" err="1"/>
              <a:t>dictionary</a:t>
            </a:r>
            <a:r>
              <a:rPr lang="de-DE" dirty="0"/>
              <a:t> per </a:t>
            </a: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actions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Write </a:t>
            </a:r>
          </a:p>
          <a:p>
            <a:pPr lvl="2"/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pair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exists</a:t>
            </a:r>
            <a:endParaRPr lang="de-DE" dirty="0"/>
          </a:p>
          <a:p>
            <a:pPr lvl="2"/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oldest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DND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full</a:t>
            </a:r>
            <a:endParaRPr lang="de-DE" dirty="0"/>
          </a:p>
          <a:p>
            <a:pPr lvl="2"/>
            <a:r>
              <a:rPr lang="de-DE" dirty="0"/>
              <a:t>Update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lvl="2"/>
            <a:r>
              <a:rPr lang="de-DE" dirty="0"/>
              <a:t>Update 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values</a:t>
            </a:r>
            <a:r>
              <a:rPr lang="de-DE" dirty="0"/>
              <a:t> via </a:t>
            </a:r>
            <a:r>
              <a:rPr lang="de-DE" dirty="0" err="1"/>
              <a:t>backprop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4A184D-0E93-42BB-82C5-AAEAACCED54A}"/>
                  </a:ext>
                </a:extLst>
              </p:cNvPr>
              <p:cNvSpPr txBox="1"/>
              <p:nvPr/>
            </p:nvSpPr>
            <p:spPr>
              <a:xfrm>
                <a:off x="8668397" y="4725377"/>
                <a:ext cx="2752078" cy="630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de-DE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4A184D-0E93-42BB-82C5-AAEAACCED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97" y="4725377"/>
                <a:ext cx="2752078" cy="630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6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D2AC2-331B-4407-A6E6-54257518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21CEE85-D5A3-4636-BA2B-6ABF3448D7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Image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r>
                  <a:rPr lang="de-DE" dirty="0"/>
                  <a:t>NN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without</a:t>
                </a:r>
                <a:r>
                  <a:rPr lang="de-DE" dirty="0"/>
                  <a:t> </a:t>
                </a:r>
                <a:r>
                  <a:rPr lang="de-DE" dirty="0" err="1"/>
                  <a:t>cache</a:t>
                </a:r>
                <a:endParaRPr lang="de-DE" dirty="0"/>
              </a:p>
              <a:p>
                <a:r>
                  <a:rPr lang="de-DE" dirty="0"/>
                  <a:t>Memory Cache:</a:t>
                </a:r>
              </a:p>
              <a:p>
                <a:pPr lvl="1"/>
                <a:r>
                  <a:rPr lang="en-US" dirty="0"/>
                  <a:t>Values are ground truth (one-hot)</a:t>
                </a:r>
                <a:endParaRPr lang="de-DE" dirty="0"/>
              </a:p>
              <a:p>
                <a:pPr lvl="1"/>
                <a:r>
                  <a:rPr lang="de-DE" dirty="0"/>
                  <a:t>Write</a:t>
                </a:r>
              </a:p>
              <a:p>
                <a:pPr lvl="2"/>
                <a:r>
                  <a:rPr lang="de-DE" dirty="0"/>
                  <a:t>Keys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several</a:t>
                </a:r>
                <a:r>
                  <a:rPr lang="de-DE" dirty="0"/>
                  <a:t> </a:t>
                </a:r>
                <a:r>
                  <a:rPr lang="de-DE" dirty="0" err="1"/>
                  <a:t>layers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NN, </a:t>
                </a:r>
                <a:r>
                  <a:rPr lang="de-DE" dirty="0" err="1"/>
                  <a:t>normalized</a:t>
                </a:r>
                <a:endParaRPr lang="de-DE" dirty="0"/>
              </a:p>
              <a:p>
                <a:pPr lvl="1"/>
                <a:r>
                  <a:rPr lang="de-DE" dirty="0"/>
                  <a:t>Read</a:t>
                </a:r>
              </a:p>
              <a:p>
                <a:pPr lvl="2"/>
                <a:r>
                  <a:rPr lang="de-DE" dirty="0"/>
                  <a:t>Kernel </a:t>
                </a:r>
                <a:r>
                  <a:rPr lang="de-DE" dirty="0" err="1"/>
                  <a:t>smoothing</a:t>
                </a:r>
                <a:r>
                  <a:rPr lang="de-DE" dirty="0"/>
                  <a:t> (</a:t>
                </a:r>
                <a:r>
                  <a:rPr lang="de-DE" dirty="0" err="1"/>
                  <a:t>as</a:t>
                </a:r>
                <a:r>
                  <a:rPr lang="de-DE" dirty="0"/>
                  <a:t> in NEC)</a:t>
                </a:r>
              </a:p>
              <a:p>
                <a:pPr lvl="2"/>
                <a:r>
                  <a:rPr lang="de-DE" sz="1400" dirty="0"/>
                  <a:t>P(y=1 | x) = a * </a:t>
                </a:r>
                <a:r>
                  <a:rPr lang="de-DE" sz="1400" dirty="0" err="1"/>
                  <a:t>p_nn</a:t>
                </a:r>
                <a:r>
                  <a:rPr lang="de-DE" sz="1400" dirty="0"/>
                  <a:t>(</a:t>
                </a:r>
                <a:r>
                  <a:rPr lang="de-DE" sz="1400" dirty="0" err="1"/>
                  <a:t>y|x</a:t>
                </a:r>
                <a:r>
                  <a:rPr lang="de-DE" sz="1400" dirty="0"/>
                  <a:t>) + (1-a)*</a:t>
                </a:r>
                <a:r>
                  <a:rPr lang="de-DE" sz="1400" dirty="0" err="1"/>
                  <a:t>p_mem</a:t>
                </a:r>
                <a:r>
                  <a:rPr lang="de-DE" sz="1400" dirty="0"/>
                  <a:t>(</a:t>
                </a:r>
                <a:r>
                  <a:rPr lang="de-DE" sz="1400" dirty="0" err="1"/>
                  <a:t>y|x</a:t>
                </a:r>
                <a:r>
                  <a:rPr lang="de-DE" sz="1400" dirty="0"/>
                  <a:t>)</a:t>
                </a:r>
              </a:p>
              <a:p>
                <a:pPr lvl="2"/>
                <a:r>
                  <a:rPr lang="de-DE" dirty="0"/>
                  <a:t>Kernel: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21CEE85-D5A3-4636-BA2B-6ABF3448D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235" b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A93068-F179-4B33-ABD9-7CF9DDAF9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81750" y="365125"/>
            <a:ext cx="3933825" cy="53379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7523E8C-B7BC-42C4-BEF0-F7D9483BDF0B}"/>
                  </a:ext>
                </a:extLst>
              </p:cNvPr>
              <p:cNvSpPr txBox="1"/>
              <p:nvPr/>
            </p:nvSpPr>
            <p:spPr>
              <a:xfrm>
                <a:off x="8664606" y="1389993"/>
                <a:ext cx="3527394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𝑚𝑒𝑚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7523E8C-B7BC-42C4-BEF0-F7D9483BD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606" y="1389993"/>
                <a:ext cx="3527394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1637041-57CD-44BE-8A27-01C6084215FA}"/>
              </a:ext>
            </a:extLst>
          </p:cNvPr>
          <p:cNvSpPr txBox="1"/>
          <p:nvPr/>
        </p:nvSpPr>
        <p:spPr>
          <a:xfrm>
            <a:off x="10078921" y="5868139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K: Memory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d: Key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C: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83E9-3EDD-4454-A978-A5BD21C6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8FBA4-36E3-4ECA-AD86-0D3A0D783E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Learning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remember</a:t>
            </a:r>
            <a:r>
              <a:rPr lang="de-DE" sz="2400" b="1" dirty="0"/>
              <a:t> rare </a:t>
            </a:r>
            <a:r>
              <a:rPr lang="de-DE" sz="2400" b="1" dirty="0" err="1"/>
              <a:t>events</a:t>
            </a:r>
            <a:endParaRPr lang="de-DE" sz="2400" b="1" dirty="0"/>
          </a:p>
          <a:p>
            <a:pPr lvl="1"/>
            <a:r>
              <a:rPr lang="de-DE" sz="1800" dirty="0" err="1"/>
              <a:t>One-shot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endParaRPr lang="de-DE" sz="1800" dirty="0"/>
          </a:p>
          <a:p>
            <a:pPr lvl="1"/>
            <a:r>
              <a:rPr lang="de-DE" sz="1800" dirty="0" err="1"/>
              <a:t>Normalized</a:t>
            </a:r>
            <a:r>
              <a:rPr lang="de-DE" sz="1800" dirty="0"/>
              <a:t> </a:t>
            </a:r>
            <a:r>
              <a:rPr lang="de-DE" sz="1800" dirty="0" err="1"/>
              <a:t>keys</a:t>
            </a:r>
            <a:endParaRPr lang="de-DE" sz="1800" dirty="0"/>
          </a:p>
          <a:p>
            <a:pPr lvl="1"/>
            <a:r>
              <a:rPr lang="de-DE" sz="1800" dirty="0"/>
              <a:t>Values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ground</a:t>
            </a:r>
            <a:r>
              <a:rPr lang="de-DE" sz="1800" dirty="0"/>
              <a:t> </a:t>
            </a:r>
            <a:r>
              <a:rPr lang="de-DE" sz="1800" dirty="0" err="1"/>
              <a:t>truth</a:t>
            </a:r>
            <a:endParaRPr lang="de-DE" sz="1800" dirty="0"/>
          </a:p>
          <a:p>
            <a:pPr lvl="1"/>
            <a:r>
              <a:rPr lang="de-DE" sz="1800" dirty="0"/>
              <a:t>Query: </a:t>
            </a:r>
            <a:r>
              <a:rPr lang="de-DE" sz="1800" dirty="0" err="1"/>
              <a:t>outputs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 </a:t>
            </a:r>
            <a:r>
              <a:rPr lang="de-DE" sz="1800" dirty="0" err="1"/>
              <a:t>nearest</a:t>
            </a:r>
            <a:r>
              <a:rPr lang="de-DE" sz="1800" dirty="0"/>
              <a:t> </a:t>
            </a:r>
            <a:r>
              <a:rPr lang="de-DE" sz="1800" dirty="0" err="1"/>
              <a:t>neighbor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cosine</a:t>
            </a:r>
            <a:r>
              <a:rPr lang="de-DE" sz="1800" dirty="0"/>
              <a:t> </a:t>
            </a:r>
            <a:r>
              <a:rPr lang="de-DE" sz="1800" dirty="0" err="1"/>
              <a:t>similarity</a:t>
            </a:r>
            <a:endParaRPr lang="de-DE" sz="1800" dirty="0"/>
          </a:p>
          <a:p>
            <a:r>
              <a:rPr lang="en-US" sz="2000" dirty="0"/>
              <a:t>Extra customized memory loss for updating the keys </a:t>
            </a:r>
          </a:p>
          <a:p>
            <a:r>
              <a:rPr lang="en-US" sz="2000" dirty="0"/>
              <a:t>If prediction was correct:</a:t>
            </a:r>
          </a:p>
          <a:p>
            <a:pPr lvl="1"/>
            <a:r>
              <a:rPr lang="en-US" sz="1600" dirty="0"/>
              <a:t>Update using the loss function</a:t>
            </a:r>
          </a:p>
          <a:p>
            <a:r>
              <a:rPr lang="en-US" sz="2000" dirty="0"/>
              <a:t>If prediction was false:</a:t>
            </a:r>
          </a:p>
          <a:p>
            <a:pPr lvl="1"/>
            <a:r>
              <a:rPr lang="en-US" sz="1600" dirty="0"/>
              <a:t>Add new key value pair  to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EBA26-D1B2-4F37-8C70-88D5E5D7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6468" y="56509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Memory Based Parameter Adaptation</a:t>
            </a:r>
          </a:p>
          <a:p>
            <a:r>
              <a:rPr lang="en-US" sz="2000" dirty="0"/>
              <a:t>Write</a:t>
            </a:r>
            <a:r>
              <a:rPr lang="en-US" sz="2000" b="1" dirty="0"/>
              <a:t>:</a:t>
            </a:r>
          </a:p>
          <a:p>
            <a:pPr lvl="1"/>
            <a:r>
              <a:rPr lang="en-US" sz="1600" dirty="0"/>
              <a:t>Key, value = Network output, ground truth </a:t>
            </a:r>
          </a:p>
          <a:p>
            <a:pPr lvl="1"/>
            <a:r>
              <a:rPr lang="en-US" sz="1600" dirty="0"/>
              <a:t>Overwrite oldest key</a:t>
            </a:r>
          </a:p>
          <a:p>
            <a:r>
              <a:rPr lang="en-US" sz="2000" dirty="0"/>
              <a:t>Read:</a:t>
            </a:r>
          </a:p>
          <a:p>
            <a:pPr lvl="1"/>
            <a:r>
              <a:rPr lang="en-US" sz="1600" dirty="0"/>
              <a:t>K nearest neighbor search on keys</a:t>
            </a:r>
          </a:p>
          <a:p>
            <a:r>
              <a:rPr lang="en-US" sz="2000" dirty="0"/>
              <a:t>Training : 	</a:t>
            </a:r>
            <a:endParaRPr lang="en-US" sz="1600" dirty="0"/>
          </a:p>
          <a:p>
            <a:r>
              <a:rPr lang="de-DE" sz="2000" dirty="0" err="1"/>
              <a:t>Testing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produced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KNN on </a:t>
            </a:r>
            <a:r>
              <a:rPr lang="de-DE" sz="2000"/>
              <a:t>keys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26476-E953-4E12-81F6-056B9CB2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67" y="4660777"/>
            <a:ext cx="7328391" cy="1832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5A8CC6D-D90F-4F06-A1AB-99D8B4CC9144}"/>
                  </a:ext>
                </a:extLst>
              </p:cNvPr>
              <p:cNvSpPr txBox="1"/>
              <p:nvPr/>
            </p:nvSpPr>
            <p:spPr>
              <a:xfrm>
                <a:off x="5156462" y="6089715"/>
                <a:ext cx="863337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5A8CC6D-D90F-4F06-A1AB-99D8B4CC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089715"/>
                <a:ext cx="863337" cy="369332"/>
              </a:xfrm>
              <a:prstGeom prst="rect">
                <a:avLst/>
              </a:prstGeom>
              <a:blipFill>
                <a:blip r:embed="rId3"/>
                <a:stretch>
                  <a:fillRect l="-1418" r="-2128"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4F58A86-09A0-4248-B789-03ED762BD384}"/>
                  </a:ext>
                </a:extLst>
              </p:cNvPr>
              <p:cNvSpPr txBox="1"/>
              <p:nvPr/>
            </p:nvSpPr>
            <p:spPr>
              <a:xfrm>
                <a:off x="7109381" y="6334011"/>
                <a:ext cx="863337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4F58A86-09A0-4248-B789-03ED762B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81" y="6334011"/>
                <a:ext cx="863337" cy="369332"/>
              </a:xfrm>
              <a:prstGeom prst="rect">
                <a:avLst/>
              </a:prstGeom>
              <a:blipFill>
                <a:blip r:embed="rId4"/>
                <a:stretch>
                  <a:fillRect r="-2817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492F941-7853-410C-A9A0-F8984BE96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890" y="3014186"/>
            <a:ext cx="2564549" cy="3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56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Related Work</vt:lpstr>
      <vt:lpstr>Neural Episodic Control</vt:lpstr>
      <vt:lpstr>Simple Cache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 K</dc:creator>
  <cp:lastModifiedBy>P K</cp:lastModifiedBy>
  <cp:revision>45</cp:revision>
  <dcterms:created xsi:type="dcterms:W3CDTF">2019-06-10T11:44:04Z</dcterms:created>
  <dcterms:modified xsi:type="dcterms:W3CDTF">2019-06-15T12:05:43Z</dcterms:modified>
</cp:coreProperties>
</file>