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8288000" cy="10287000"/>
  <p:notesSz cx="6858000" cy="9144000"/>
  <p:embeddedFontLst>
    <p:embeddedFont>
      <p:font typeface="Oswald Bold" charset="1" panose="00000800000000000000"/>
      <p:regular r:id="rId22"/>
    </p:embeddedFont>
    <p:embeddedFont>
      <p:font typeface="DM Sans Bold" charset="1" panose="00000000000000000000"/>
      <p:regular r:id="rId23"/>
    </p:embeddedFont>
    <p:embeddedFont>
      <p:font typeface="DM Sans Bold Italics" charset="1" panose="00000000000000000000"/>
      <p:regular r:id="rId24"/>
    </p:embeddedFont>
    <p:embeddedFont>
      <p:font typeface="Canva Sans Bold" charset="1" panose="020B0803030501040103"/>
      <p:regular r:id="rId25"/>
    </p:embeddedFont>
    <p:embeddedFont>
      <p:font typeface="DM Sans" charset="1" panose="00000000000000000000"/>
      <p:regular r:id="rId26"/>
    </p:embeddedFont>
    <p:embeddedFont>
      <p:font typeface="DM Sans Italics" charset="1" panose="00000000000000000000"/>
      <p:regular r:id="rId27"/>
    </p:embeddedFont>
    <p:embeddedFont>
      <p:font typeface="Montserrat Light Bold" charset="1" panose="00000800000000000000"/>
      <p:regular r:id="rId28"/>
    </p:embeddedFont>
    <p:embeddedFont>
      <p:font typeface="Montserrat Light" charset="1" panose="00000400000000000000"/>
      <p:regular r:id="rId29"/>
    </p:embeddedFont>
    <p:embeddedFont>
      <p:font typeface="Montserrat Light Bold Italics" charset="1" panose="00000800000000000000"/>
      <p:regular r:id="rId3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8.png" Type="http://schemas.openxmlformats.org/officeDocument/2006/relationships/image"/><Relationship Id="rId4" Target="../media/image19.svg" Type="http://schemas.openxmlformats.org/officeDocument/2006/relationships/image"/><Relationship Id="rId5" Target="../media/image20.jpe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8.png" Type="http://schemas.openxmlformats.org/officeDocument/2006/relationships/image"/><Relationship Id="rId4" Target="../media/image19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8.png" Type="http://schemas.openxmlformats.org/officeDocument/2006/relationships/image"/><Relationship Id="rId4" Target="../media/image19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0.png" Type="http://schemas.openxmlformats.org/officeDocument/2006/relationships/image"/><Relationship Id="rId4" Target="../media/image11.svg" Type="http://schemas.openxmlformats.org/officeDocument/2006/relationships/image"/><Relationship Id="rId5" Target="../media/image2.png" Type="http://schemas.openxmlformats.org/officeDocument/2006/relationships/image"/><Relationship Id="rId6" Target="../media/image3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2.png" Type="http://schemas.openxmlformats.org/officeDocument/2006/relationships/image"/><Relationship Id="rId4" Target="../media/image13.svg" Type="http://schemas.openxmlformats.org/officeDocument/2006/relationships/image"/><Relationship Id="rId5" Target="../media/image14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2.png" Type="http://schemas.openxmlformats.org/officeDocument/2006/relationships/image"/><Relationship Id="rId4" Target="../media/image13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5.jpeg" Type="http://schemas.openxmlformats.org/officeDocument/2006/relationships/image"/><Relationship Id="rId4" Target="../media/image16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7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3258071" y="-4629150"/>
            <a:ext cx="9022634" cy="9258300"/>
          </a:xfrm>
          <a:custGeom>
            <a:avLst/>
            <a:gdLst/>
            <a:ahLst/>
            <a:cxnLst/>
            <a:rect r="r" b="b" t="t" l="l"/>
            <a:pathLst>
              <a:path h="9258300" w="9022634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4236347" y="1171484"/>
            <a:ext cx="12112404" cy="6239630"/>
            <a:chOff x="0" y="0"/>
            <a:chExt cx="2339102" cy="120497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339102" cy="1204974"/>
            </a:xfrm>
            <a:custGeom>
              <a:avLst/>
              <a:gdLst/>
              <a:ahLst/>
              <a:cxnLst/>
              <a:rect r="r" b="b" t="t" l="l"/>
              <a:pathLst>
                <a:path h="1204974" w="2339102">
                  <a:moveTo>
                    <a:pt x="0" y="0"/>
                  </a:moveTo>
                  <a:lnTo>
                    <a:pt x="2339102" y="0"/>
                  </a:lnTo>
                  <a:lnTo>
                    <a:pt x="2339102" y="1204974"/>
                  </a:lnTo>
                  <a:lnTo>
                    <a:pt x="0" y="120497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19050"/>
              <a:ext cx="2339102" cy="12240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4430401" y="3545866"/>
            <a:ext cx="11724296" cy="33081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096"/>
              </a:lnSpc>
            </a:pPr>
            <a:r>
              <a:rPr lang="en-US" b="true" sz="19634" spc="1924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PROJECT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236347" y="1726582"/>
            <a:ext cx="11918350" cy="145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36"/>
              </a:lnSpc>
            </a:pPr>
            <a:r>
              <a:rPr lang="en-US" b="true" sz="8577" spc="840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VANGUARD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824041" y="8604123"/>
            <a:ext cx="9815307" cy="12416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67"/>
              </a:lnSpc>
            </a:pPr>
            <a:r>
              <a:rPr lang="en-US" b="true" sz="3599" spc="352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DAVID MORENO</a:t>
            </a:r>
          </a:p>
          <a:p>
            <a:pPr algn="ctr">
              <a:lnSpc>
                <a:spcPts val="4967"/>
              </a:lnSpc>
            </a:pPr>
            <a:r>
              <a:rPr lang="en-US" b="true" sz="3599" spc="352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ELENA VILKOYT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887923">
            <a:off x="13475833" y="-8787301"/>
            <a:ext cx="13977230" cy="14342307"/>
          </a:xfrm>
          <a:custGeom>
            <a:avLst/>
            <a:gdLst/>
            <a:ahLst/>
            <a:cxnLst/>
            <a:rect r="r" b="b" t="t" l="l"/>
            <a:pathLst>
              <a:path h="14342307" w="13977230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54554" y="-63704"/>
            <a:ext cx="14497026" cy="15941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3015"/>
              </a:lnSpc>
              <a:spcBef>
                <a:spcPct val="0"/>
              </a:spcBef>
            </a:pPr>
            <a:r>
              <a:rPr lang="en-US" b="true" sz="9431" spc="924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HYPOTHESIS TESTING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887923">
            <a:off x="-9287104" y="4944103"/>
            <a:ext cx="13977230" cy="14342307"/>
          </a:xfrm>
          <a:custGeom>
            <a:avLst/>
            <a:gdLst/>
            <a:ahLst/>
            <a:cxnLst/>
            <a:rect r="r" b="b" t="t" l="l"/>
            <a:pathLst>
              <a:path h="14342307" w="13977230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774654" y="1941534"/>
            <a:ext cx="16738692" cy="77108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33"/>
              </a:lnSpc>
            </a:pPr>
            <a:r>
              <a:rPr lang="en-US" sz="3381" b="true">
                <a:solidFill>
                  <a:srgbClr val="100F0D"/>
                </a:solidFill>
                <a:latin typeface="Montserrat Light Bold"/>
                <a:ea typeface="Montserrat Light Bold"/>
                <a:cs typeface="Montserrat Light Bold"/>
                <a:sym typeface="Montserrat Light Bold"/>
              </a:rPr>
              <a:t>Hipótesis 2. Diferencias en comportamiento por demografía:</a:t>
            </a:r>
          </a:p>
          <a:p>
            <a:pPr algn="l">
              <a:lnSpc>
                <a:spcPts val="4733"/>
              </a:lnSpc>
            </a:pPr>
          </a:p>
          <a:p>
            <a:pPr algn="l" marL="730048" indent="-365024" lvl="1">
              <a:lnSpc>
                <a:spcPts val="4733"/>
              </a:lnSpc>
              <a:buFont typeface="Arial"/>
              <a:buChar char="•"/>
            </a:pPr>
            <a:r>
              <a:rPr lang="en-US" sz="3381">
                <a:solidFill>
                  <a:srgbClr val="100F0D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Hipótesis Nula (H0): No hay diferencias significativas en la tasa de finalización del proceso entre diferentes grupos demográficos (por ejemplo, edad, género, etc.) en el grupo de prueba.</a:t>
            </a:r>
          </a:p>
          <a:p>
            <a:pPr algn="l" marL="730048" indent="-365024" lvl="1">
              <a:lnSpc>
                <a:spcPts val="4733"/>
              </a:lnSpc>
              <a:buFont typeface="Arial"/>
              <a:buChar char="•"/>
            </a:pPr>
            <a:r>
              <a:rPr lang="en-US" sz="3381">
                <a:solidFill>
                  <a:srgbClr val="100F0D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Hipótesis Alternativa (H1): Hay diferencias significativas en la tasa de finalización del proceso entre diferentes grupos demográficos en el grupo de prueba.</a:t>
            </a:r>
          </a:p>
          <a:p>
            <a:pPr algn="l">
              <a:lnSpc>
                <a:spcPts val="4733"/>
              </a:lnSpc>
            </a:pPr>
          </a:p>
          <a:p>
            <a:pPr algn="l">
              <a:lnSpc>
                <a:spcPts val="4733"/>
              </a:lnSpc>
            </a:pPr>
            <a:r>
              <a:rPr lang="en-US" sz="3381">
                <a:solidFill>
                  <a:srgbClr val="100F0D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Conclusión: Rechazamos la hipótesis nula (H0). Hay diferencias significativas en la tasa de finalización del proceso entre diferentes grupos demográficos (por ejemplo, género) en el grupo de prueba.</a:t>
            </a:r>
          </a:p>
          <a:p>
            <a:pPr algn="l">
              <a:lnSpc>
                <a:spcPts val="4733"/>
              </a:lnSpc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887923">
            <a:off x="-5538654" y="9195478"/>
            <a:ext cx="13977230" cy="14342307"/>
          </a:xfrm>
          <a:custGeom>
            <a:avLst/>
            <a:gdLst/>
            <a:ahLst/>
            <a:cxnLst/>
            <a:rect r="r" b="b" t="t" l="l"/>
            <a:pathLst>
              <a:path h="14342307" w="13977230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887923">
            <a:off x="15398886" y="-3167329"/>
            <a:ext cx="7032580" cy="7216267"/>
          </a:xfrm>
          <a:custGeom>
            <a:avLst/>
            <a:gdLst/>
            <a:ahLst/>
            <a:cxnLst/>
            <a:rect r="r" b="b" t="t" l="l"/>
            <a:pathLst>
              <a:path h="7216267" w="7032580">
                <a:moveTo>
                  <a:pt x="0" y="0"/>
                </a:moveTo>
                <a:lnTo>
                  <a:pt x="7032580" y="0"/>
                </a:lnTo>
                <a:lnTo>
                  <a:pt x="7032580" y="7216267"/>
                </a:lnTo>
                <a:lnTo>
                  <a:pt x="0" y="72162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800544" y="316980"/>
            <a:ext cx="17487456" cy="1299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670"/>
              </a:lnSpc>
              <a:spcBef>
                <a:spcPct val="0"/>
              </a:spcBef>
            </a:pPr>
            <a:r>
              <a:rPr lang="en-US" b="true" sz="7732" spc="757">
                <a:solidFill>
                  <a:srgbClr val="520A89"/>
                </a:solidFill>
                <a:latin typeface="Oswald Bold"/>
                <a:ea typeface="Oswald Bold"/>
                <a:cs typeface="Oswald Bold"/>
                <a:sym typeface="Oswald Bold"/>
              </a:rPr>
              <a:t>EVALUACIÓN DEL EXPERIMENTO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00544" y="2019382"/>
            <a:ext cx="16859028" cy="72389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68"/>
              </a:lnSpc>
            </a:pPr>
            <a:r>
              <a:rPr lang="en-US" sz="3405" b="true">
                <a:solidFill>
                  <a:srgbClr val="100F0D"/>
                </a:solidFill>
                <a:latin typeface="Montserrat Light Bold"/>
                <a:ea typeface="Montserrat Light Bold"/>
                <a:cs typeface="Montserrat Light Bold"/>
                <a:sym typeface="Montserrat Light Bold"/>
              </a:rPr>
              <a:t>Diseño del Experimento:</a:t>
            </a:r>
          </a:p>
          <a:p>
            <a:pPr algn="l">
              <a:lnSpc>
                <a:spcPts val="4768"/>
              </a:lnSpc>
            </a:pPr>
          </a:p>
          <a:p>
            <a:pPr algn="l" marL="1470592" indent="-490197" lvl="2">
              <a:lnSpc>
                <a:spcPts val="4768"/>
              </a:lnSpc>
              <a:buFont typeface="Arial"/>
              <a:buChar char="⚬"/>
            </a:pPr>
            <a:r>
              <a:rPr lang="en-US" b="true" sz="3405" i="true">
                <a:solidFill>
                  <a:srgbClr val="100F0D"/>
                </a:solidFill>
                <a:latin typeface="Montserrat Light Bold Italics"/>
                <a:ea typeface="Montserrat Light Bold Italics"/>
                <a:cs typeface="Montserrat Light Bold Italics"/>
                <a:sym typeface="Montserrat Light Bold Italics"/>
              </a:rPr>
              <a:t>Randomización</a:t>
            </a:r>
            <a:r>
              <a:rPr lang="en-US" sz="3405">
                <a:solidFill>
                  <a:srgbClr val="100F0D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: Asegurarse de que la asignación a grupos (Control y Test) fuera aleatoria para evitar sesgos.</a:t>
            </a:r>
          </a:p>
          <a:p>
            <a:pPr algn="l">
              <a:lnSpc>
                <a:spcPts val="4768"/>
              </a:lnSpc>
            </a:pPr>
          </a:p>
          <a:p>
            <a:pPr algn="l" marL="1470592" indent="-490197" lvl="2">
              <a:lnSpc>
                <a:spcPts val="4768"/>
              </a:lnSpc>
              <a:buFont typeface="Arial"/>
              <a:buChar char="⚬"/>
            </a:pPr>
            <a:r>
              <a:rPr lang="en-US" b="true" sz="3405" i="true">
                <a:solidFill>
                  <a:srgbClr val="100F0D"/>
                </a:solidFill>
                <a:latin typeface="Montserrat Light Bold Italics"/>
                <a:ea typeface="Montserrat Light Bold Italics"/>
                <a:cs typeface="Montserrat Light Bold Italics"/>
                <a:sym typeface="Montserrat Light Bold Italics"/>
              </a:rPr>
              <a:t>Duración</a:t>
            </a:r>
            <a:r>
              <a:rPr lang="en-US" sz="3405">
                <a:solidFill>
                  <a:srgbClr val="100F0D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: El experimento se realizó desde el 15 de marzo de 2017 hasta el 20 de junio de 2017.</a:t>
            </a:r>
          </a:p>
          <a:p>
            <a:pPr algn="l">
              <a:lnSpc>
                <a:spcPts val="4768"/>
              </a:lnSpc>
            </a:pPr>
          </a:p>
          <a:p>
            <a:pPr algn="l" marL="1470592" indent="-490197" lvl="2">
              <a:lnSpc>
                <a:spcPts val="4768"/>
              </a:lnSpc>
              <a:buFont typeface="Arial"/>
              <a:buChar char="⚬"/>
            </a:pPr>
            <a:r>
              <a:rPr lang="en-US" b="true" sz="3405" i="true">
                <a:solidFill>
                  <a:srgbClr val="100F0D"/>
                </a:solidFill>
                <a:latin typeface="Montserrat Light Bold Italics"/>
                <a:ea typeface="Montserrat Light Bold Italics"/>
                <a:cs typeface="Montserrat Light Bold Italics"/>
                <a:sym typeface="Montserrat Light Bold Italics"/>
              </a:rPr>
              <a:t>Sesgos Potenciales</a:t>
            </a:r>
            <a:r>
              <a:rPr lang="en-US" sz="3405">
                <a:solidFill>
                  <a:srgbClr val="100F0D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: Considerar si ciertos segmentos de clientes (por ejemplo, edad, género) pudieron haber influido en los resultados.</a:t>
            </a:r>
          </a:p>
          <a:p>
            <a:pPr algn="l">
              <a:lnSpc>
                <a:spcPts val="4768"/>
              </a:lnSpc>
            </a:pPr>
          </a:p>
          <a:p>
            <a:pPr algn="l">
              <a:lnSpc>
                <a:spcPts val="4768"/>
              </a:lnSpc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887923">
            <a:off x="-5538654" y="9195478"/>
            <a:ext cx="13977230" cy="14342307"/>
          </a:xfrm>
          <a:custGeom>
            <a:avLst/>
            <a:gdLst/>
            <a:ahLst/>
            <a:cxnLst/>
            <a:rect r="r" b="b" t="t" l="l"/>
            <a:pathLst>
              <a:path h="14342307" w="13977230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887923">
            <a:off x="13971166" y="-2579434"/>
            <a:ext cx="7032580" cy="7216267"/>
          </a:xfrm>
          <a:custGeom>
            <a:avLst/>
            <a:gdLst/>
            <a:ahLst/>
            <a:cxnLst/>
            <a:rect r="r" b="b" t="t" l="l"/>
            <a:pathLst>
              <a:path h="7216267" w="7032580">
                <a:moveTo>
                  <a:pt x="0" y="0"/>
                </a:moveTo>
                <a:lnTo>
                  <a:pt x="7032580" y="0"/>
                </a:lnTo>
                <a:lnTo>
                  <a:pt x="7032580" y="7216268"/>
                </a:lnTo>
                <a:lnTo>
                  <a:pt x="0" y="72162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800544" y="316980"/>
            <a:ext cx="17487456" cy="1299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670"/>
              </a:lnSpc>
              <a:spcBef>
                <a:spcPct val="0"/>
              </a:spcBef>
            </a:pPr>
            <a:r>
              <a:rPr lang="en-US" b="true" sz="7732" spc="757">
                <a:solidFill>
                  <a:srgbClr val="520A89"/>
                </a:solidFill>
                <a:latin typeface="Oswald Bold"/>
                <a:ea typeface="Oswald Bold"/>
                <a:cs typeface="Oswald Bold"/>
                <a:sym typeface="Oswald Bold"/>
              </a:rPr>
              <a:t>EVALUACIÓN DEL EXPERIMENTO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00544" y="2196394"/>
            <a:ext cx="16024194" cy="58275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72"/>
              </a:lnSpc>
            </a:pPr>
            <a:r>
              <a:rPr lang="en-US" sz="3694" b="true">
                <a:solidFill>
                  <a:srgbClr val="100F0D"/>
                </a:solidFill>
                <a:latin typeface="Montserrat Light Bold"/>
                <a:ea typeface="Montserrat Light Bold"/>
                <a:cs typeface="Montserrat Light Bold"/>
                <a:sym typeface="Montserrat Light Bold"/>
              </a:rPr>
              <a:t>Datos Adicionales que Podrían Ser Beneficiosos:</a:t>
            </a:r>
          </a:p>
          <a:p>
            <a:pPr algn="l">
              <a:lnSpc>
                <a:spcPts val="5172"/>
              </a:lnSpc>
            </a:pPr>
          </a:p>
          <a:p>
            <a:pPr algn="l" marL="797620" indent="-398810" lvl="1">
              <a:lnSpc>
                <a:spcPts val="5172"/>
              </a:lnSpc>
              <a:buFont typeface="Arial"/>
              <a:buChar char="•"/>
            </a:pPr>
            <a:r>
              <a:rPr lang="en-US" sz="3694">
                <a:solidFill>
                  <a:srgbClr val="100F0D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Datos sobre la experiencia previa del cliente con la interfaz anterior.</a:t>
            </a:r>
          </a:p>
          <a:p>
            <a:pPr algn="l">
              <a:lnSpc>
                <a:spcPts val="5172"/>
              </a:lnSpc>
            </a:pPr>
          </a:p>
          <a:p>
            <a:pPr algn="l" marL="797620" indent="-398810" lvl="1">
              <a:lnSpc>
                <a:spcPts val="5172"/>
              </a:lnSpc>
              <a:buFont typeface="Arial"/>
              <a:buChar char="•"/>
            </a:pPr>
            <a:r>
              <a:rPr lang="en-US" sz="3694">
                <a:solidFill>
                  <a:srgbClr val="100F0D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Feedback cualitativo de los usuarios sobre la nueva interfaz.</a:t>
            </a:r>
          </a:p>
          <a:p>
            <a:pPr algn="l">
              <a:lnSpc>
                <a:spcPts val="5172"/>
              </a:lnSpc>
            </a:pPr>
          </a:p>
          <a:p>
            <a:pPr algn="l" marL="797620" indent="-398810" lvl="1">
              <a:lnSpc>
                <a:spcPts val="5172"/>
              </a:lnSpc>
              <a:buFont typeface="Arial"/>
              <a:buChar char="•"/>
            </a:pPr>
            <a:r>
              <a:rPr lang="en-US" sz="3694">
                <a:solidFill>
                  <a:srgbClr val="100F0D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Análisis de la satisfacción del cliente post-interacción.</a:t>
            </a:r>
          </a:p>
          <a:p>
            <a:pPr algn="l">
              <a:lnSpc>
                <a:spcPts val="5172"/>
              </a:lnSpc>
            </a:p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3407869">
            <a:off x="12052165" y="1118883"/>
            <a:ext cx="12471670" cy="5351480"/>
          </a:xfrm>
          <a:custGeom>
            <a:avLst/>
            <a:gdLst/>
            <a:ahLst/>
            <a:cxnLst/>
            <a:rect r="r" b="b" t="t" l="l"/>
            <a:pathLst>
              <a:path h="5351480" w="1247167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874857" y="664311"/>
            <a:ext cx="4636449" cy="6834255"/>
          </a:xfrm>
          <a:custGeom>
            <a:avLst/>
            <a:gdLst/>
            <a:ahLst/>
            <a:cxnLst/>
            <a:rect r="r" b="b" t="t" l="l"/>
            <a:pathLst>
              <a:path h="6834255" w="4636449">
                <a:moveTo>
                  <a:pt x="0" y="0"/>
                </a:moveTo>
                <a:lnTo>
                  <a:pt x="4636449" y="0"/>
                </a:lnTo>
                <a:lnTo>
                  <a:pt x="4636449" y="6834255"/>
                </a:lnTo>
                <a:lnTo>
                  <a:pt x="0" y="683425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42054" t="0" r="-7905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3407869">
            <a:off x="-4696947" y="10150458"/>
            <a:ext cx="12471670" cy="5351480"/>
          </a:xfrm>
          <a:custGeom>
            <a:avLst/>
            <a:gdLst/>
            <a:ahLst/>
            <a:cxnLst/>
            <a:rect r="r" b="b" t="t" l="l"/>
            <a:pathLst>
              <a:path h="5351480" w="1247167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56948" y="1375423"/>
            <a:ext cx="11460196" cy="32588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57"/>
              </a:lnSpc>
            </a:pPr>
            <a:r>
              <a:rPr lang="en-US" sz="3157" spc="309" b="true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Tasa de Finalización</a:t>
            </a:r>
            <a:r>
              <a:rPr lang="en-US" sz="3157" spc="309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:</a:t>
            </a:r>
          </a:p>
          <a:p>
            <a:pPr algn="l">
              <a:lnSpc>
                <a:spcPts val="4357"/>
              </a:lnSpc>
            </a:pPr>
          </a:p>
          <a:p>
            <a:pPr algn="l">
              <a:lnSpc>
                <a:spcPts val="4357"/>
              </a:lnSpc>
            </a:pPr>
            <a:r>
              <a:rPr lang="en-US" sz="3157" spc="309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La nueva interfaz digital mostró un aumento significativo en la tasa de finalización del proceso en comparación con la interfaz tradicional, respaldando la hipótesis alternativa (H1).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56948" y="5312736"/>
            <a:ext cx="11460196" cy="41743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56"/>
              </a:lnSpc>
            </a:pPr>
            <a:r>
              <a:rPr lang="en-US" sz="3229" spc="316" b="true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Efectividad de la Nueva Interfaz</a:t>
            </a:r>
            <a:r>
              <a:rPr lang="en-US" sz="3229" spc="316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:</a:t>
            </a:r>
          </a:p>
          <a:p>
            <a:pPr algn="l">
              <a:lnSpc>
                <a:spcPts val="2110"/>
              </a:lnSpc>
            </a:pPr>
          </a:p>
          <a:p>
            <a:pPr algn="l">
              <a:lnSpc>
                <a:spcPts val="4456"/>
              </a:lnSpc>
            </a:pPr>
            <a:r>
              <a:rPr lang="en-US" sz="3229" spc="316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La nueva interfaz digital de Vanguard ha demostrado ser efectiva en la mejora de la tasa de finalización del proceso y la satisfacción del cliente. Las innovaciones implementadas, como los mensajes contextuales, han contribuido a un proceso más fluido y accesible para los usuarios.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56948" y="196057"/>
            <a:ext cx="11752201" cy="9738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910"/>
              </a:lnSpc>
              <a:spcBef>
                <a:spcPct val="0"/>
              </a:spcBef>
            </a:pPr>
            <a:r>
              <a:rPr lang="en-US" b="true" sz="5732" spc="561">
                <a:solidFill>
                  <a:srgbClr val="520A89"/>
                </a:solidFill>
                <a:latin typeface="Oswald Bold"/>
                <a:ea typeface="Oswald Bold"/>
                <a:cs typeface="Oswald Bold"/>
                <a:sym typeface="Oswald Bold"/>
              </a:rPr>
              <a:t>RESUMEN DE HALLAZGOS CLAVE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3407869">
            <a:off x="12052165" y="1118883"/>
            <a:ext cx="12471670" cy="5351480"/>
          </a:xfrm>
          <a:custGeom>
            <a:avLst/>
            <a:gdLst/>
            <a:ahLst/>
            <a:cxnLst/>
            <a:rect r="r" b="b" t="t" l="l"/>
            <a:pathLst>
              <a:path h="5351480" w="1247167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3407869">
            <a:off x="-4696947" y="10150458"/>
            <a:ext cx="12471670" cy="5351480"/>
          </a:xfrm>
          <a:custGeom>
            <a:avLst/>
            <a:gdLst/>
            <a:ahLst/>
            <a:cxnLst/>
            <a:rect r="r" b="b" t="t" l="l"/>
            <a:pathLst>
              <a:path h="5351480" w="1247167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1611161"/>
            <a:ext cx="15470169" cy="22056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21"/>
              </a:lnSpc>
            </a:pPr>
            <a:r>
              <a:rPr lang="en-US" b="true" sz="3566" i="true" spc="349">
                <a:solidFill>
                  <a:srgbClr val="231F20"/>
                </a:solidFill>
                <a:latin typeface="DM Sans Bold Italics"/>
                <a:ea typeface="DM Sans Bold Italics"/>
                <a:cs typeface="DM Sans Bold Italics"/>
                <a:sym typeface="DM Sans Bold Italics"/>
              </a:rPr>
              <a:t>Implementación Completa:</a:t>
            </a:r>
          </a:p>
          <a:p>
            <a:pPr algn="l">
              <a:lnSpc>
                <a:spcPts val="3265"/>
              </a:lnSpc>
            </a:pPr>
          </a:p>
          <a:p>
            <a:pPr algn="l">
              <a:lnSpc>
                <a:spcPts val="4783"/>
              </a:lnSpc>
            </a:pPr>
            <a:r>
              <a:rPr lang="en-US" b="true" sz="3466" spc="339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B</a:t>
            </a:r>
            <a:r>
              <a:rPr lang="en-US" b="true" sz="3466" spc="339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asado en los resultados positivos, se recomienda implementar la nueva interfaz de manera completa.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5403051"/>
            <a:ext cx="15553844" cy="34056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26"/>
              </a:lnSpc>
            </a:pPr>
            <a:r>
              <a:rPr lang="en-US" b="true" sz="3569" i="true" spc="349">
                <a:solidFill>
                  <a:srgbClr val="231F20"/>
                </a:solidFill>
                <a:latin typeface="DM Sans Bold Italics"/>
                <a:ea typeface="DM Sans Bold Italics"/>
                <a:cs typeface="DM Sans Bold Italics"/>
                <a:sym typeface="DM Sans Bold Italics"/>
              </a:rPr>
              <a:t>Monitor</a:t>
            </a:r>
            <a:r>
              <a:rPr lang="en-US" b="true" sz="3569" i="true" spc="349">
                <a:solidFill>
                  <a:srgbClr val="231F20"/>
                </a:solidFill>
                <a:latin typeface="DM Sans Bold Italics"/>
                <a:ea typeface="DM Sans Bold Italics"/>
                <a:cs typeface="DM Sans Bold Italics"/>
                <a:sym typeface="DM Sans Bold Italics"/>
              </a:rPr>
              <a:t>eo Continuo:</a:t>
            </a:r>
          </a:p>
          <a:p>
            <a:pPr algn="l">
              <a:lnSpc>
                <a:spcPts val="3270"/>
              </a:lnSpc>
            </a:pPr>
          </a:p>
          <a:p>
            <a:pPr algn="l">
              <a:lnSpc>
                <a:spcPts val="4788"/>
              </a:lnSpc>
            </a:pPr>
            <a:r>
              <a:rPr lang="en-US" sz="3469" spc="340" b="true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Establecer un sistema de monitoreo continuo para evaluar el desempeño de la nueva interfaz a lo largo del tiempo y realizar ajustes según sea necesario.</a:t>
            </a:r>
          </a:p>
          <a:p>
            <a:pPr algn="l">
              <a:lnSpc>
                <a:spcPts val="4788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148187"/>
            <a:ext cx="16231323" cy="8302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806"/>
              </a:lnSpc>
              <a:spcBef>
                <a:spcPct val="0"/>
              </a:spcBef>
            </a:pPr>
            <a:r>
              <a:rPr lang="en-US" b="true" sz="4932" spc="483">
                <a:solidFill>
                  <a:srgbClr val="520A89"/>
                </a:solidFill>
                <a:latin typeface="Oswald Bold"/>
                <a:ea typeface="Oswald Bold"/>
                <a:cs typeface="Oswald Bold"/>
                <a:sym typeface="Oswald Bold"/>
              </a:rPr>
              <a:t>RECOMENDACIONES PARA VANGUARD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3407869">
            <a:off x="12107886" y="1835173"/>
            <a:ext cx="12088970" cy="5187267"/>
          </a:xfrm>
          <a:custGeom>
            <a:avLst/>
            <a:gdLst/>
            <a:ahLst/>
            <a:cxnLst/>
            <a:rect r="r" b="b" t="t" l="l"/>
            <a:pathLst>
              <a:path h="5187267" w="12088970">
                <a:moveTo>
                  <a:pt x="0" y="0"/>
                </a:moveTo>
                <a:lnTo>
                  <a:pt x="12088970" y="0"/>
                </a:lnTo>
                <a:lnTo>
                  <a:pt x="12088970" y="5187267"/>
                </a:lnTo>
                <a:lnTo>
                  <a:pt x="0" y="518726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3407869">
            <a:off x="-4696947" y="10150458"/>
            <a:ext cx="12471670" cy="5351480"/>
          </a:xfrm>
          <a:custGeom>
            <a:avLst/>
            <a:gdLst/>
            <a:ahLst/>
            <a:cxnLst/>
            <a:rect r="r" b="b" t="t" l="l"/>
            <a:pathLst>
              <a:path h="5351480" w="1247167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938466" y="148187"/>
            <a:ext cx="16231323" cy="8302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806"/>
              </a:lnSpc>
              <a:spcBef>
                <a:spcPct val="0"/>
              </a:spcBef>
            </a:pPr>
            <a:r>
              <a:rPr lang="en-US" b="true" sz="4932" spc="483">
                <a:solidFill>
                  <a:srgbClr val="520A89"/>
                </a:solidFill>
                <a:latin typeface="Oswald Bold"/>
                <a:ea typeface="Oswald Bold"/>
                <a:cs typeface="Oswald Bold"/>
                <a:sym typeface="Oswald Bold"/>
              </a:rPr>
              <a:t>RECOMENDACIONES PARA VANGUARD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38466" y="1450283"/>
            <a:ext cx="15469861" cy="4023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64"/>
              </a:lnSpc>
            </a:pPr>
            <a:r>
              <a:rPr lang="en-US" b="true" sz="3669" i="true" spc="359">
                <a:solidFill>
                  <a:srgbClr val="231F20"/>
                </a:solidFill>
                <a:latin typeface="DM Sans Bold Italics"/>
                <a:ea typeface="DM Sans Bold Italics"/>
                <a:cs typeface="DM Sans Bold Italics"/>
                <a:sym typeface="DM Sans Bold Italics"/>
              </a:rPr>
              <a:t>Inv</a:t>
            </a:r>
            <a:r>
              <a:rPr lang="en-US" b="true" sz="3669" i="true" spc="359">
                <a:solidFill>
                  <a:srgbClr val="231F20"/>
                </a:solidFill>
                <a:latin typeface="DM Sans Bold Italics"/>
                <a:ea typeface="DM Sans Bold Italics"/>
                <a:cs typeface="DM Sans Bold Italics"/>
                <a:sym typeface="DM Sans Bold Italics"/>
              </a:rPr>
              <a:t>estigación Adicional:</a:t>
            </a:r>
          </a:p>
          <a:p>
            <a:pPr algn="l">
              <a:lnSpc>
                <a:spcPts val="3270"/>
              </a:lnSpc>
            </a:pPr>
          </a:p>
          <a:p>
            <a:pPr algn="l">
              <a:lnSpc>
                <a:spcPts val="4788"/>
              </a:lnSpc>
            </a:pPr>
            <a:r>
              <a:rPr lang="en-US" sz="3469" spc="340" b="true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Re</a:t>
            </a:r>
            <a:r>
              <a:rPr lang="en-US" sz="3469" spc="340" b="true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alizar investigaciones adicionales para comprender mejor las necesidades y comportamientos de diferentes grupos demográficos, utilizando estos hallazgos para personalizar aún más la experiencia del usuario.</a:t>
            </a:r>
          </a:p>
          <a:p>
            <a:pPr algn="l">
              <a:lnSpc>
                <a:spcPts val="4788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938466" y="6086031"/>
            <a:ext cx="15469861" cy="3423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64"/>
              </a:lnSpc>
            </a:pPr>
            <a:r>
              <a:rPr lang="en-US" b="true" sz="3669" i="true" spc="359">
                <a:solidFill>
                  <a:srgbClr val="231F20"/>
                </a:solidFill>
                <a:latin typeface="DM Sans Bold Italics"/>
                <a:ea typeface="DM Sans Bold Italics"/>
                <a:cs typeface="DM Sans Bold Italics"/>
                <a:sym typeface="DM Sans Bold Italics"/>
              </a:rPr>
              <a:t>Capac</a:t>
            </a:r>
            <a:r>
              <a:rPr lang="en-US" b="true" sz="3669" i="true" spc="359">
                <a:solidFill>
                  <a:srgbClr val="231F20"/>
                </a:solidFill>
                <a:latin typeface="DM Sans Bold Italics"/>
                <a:ea typeface="DM Sans Bold Italics"/>
                <a:cs typeface="DM Sans Bold Italics"/>
                <a:sym typeface="DM Sans Bold Italics"/>
              </a:rPr>
              <a:t>itación y Soporte:</a:t>
            </a:r>
          </a:p>
          <a:p>
            <a:pPr algn="l">
              <a:lnSpc>
                <a:spcPts val="3270"/>
              </a:lnSpc>
            </a:pPr>
          </a:p>
          <a:p>
            <a:pPr algn="l">
              <a:lnSpc>
                <a:spcPts val="4788"/>
              </a:lnSpc>
            </a:pPr>
            <a:r>
              <a:rPr lang="en-US" sz="3469" spc="340" b="true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Proporc</a:t>
            </a:r>
            <a:r>
              <a:rPr lang="en-US" sz="3469" spc="340" b="true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ionar capacitación y recursos de soporte para ayudar a los clientes a familiarizarse con la nueva interfaz, asegurando una transición fluida y positiva.</a:t>
            </a:r>
          </a:p>
          <a:p>
            <a:pPr algn="l">
              <a:lnSpc>
                <a:spcPts val="4788"/>
              </a:lnSpc>
            </a:pP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580377">
            <a:off x="9873529" y="1860508"/>
            <a:ext cx="6746790" cy="6923013"/>
          </a:xfrm>
          <a:custGeom>
            <a:avLst/>
            <a:gdLst/>
            <a:ahLst/>
            <a:cxnLst/>
            <a:rect r="r" b="b" t="t" l="l"/>
            <a:pathLst>
              <a:path h="6923013" w="6746790">
                <a:moveTo>
                  <a:pt x="0" y="0"/>
                </a:moveTo>
                <a:lnTo>
                  <a:pt x="6746790" y="0"/>
                </a:lnTo>
                <a:lnTo>
                  <a:pt x="6746790" y="6923013"/>
                </a:lnTo>
                <a:lnTo>
                  <a:pt x="0" y="692301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561733" y="2105045"/>
            <a:ext cx="8097687" cy="32419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3015"/>
              </a:lnSpc>
              <a:spcBef>
                <a:spcPct val="0"/>
              </a:spcBef>
            </a:pPr>
            <a:r>
              <a:rPr lang="en-US" b="true" sz="9431" spc="924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THANK'S FOR WATCHING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18288000" cy="10287000"/>
          </a:xfrm>
          <a:prstGeom prst="rect">
            <a:avLst/>
          </a:prstGeom>
          <a:solidFill>
            <a:srgbClr val="F2F4F5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0" y="1642295"/>
            <a:ext cx="1400485" cy="8386253"/>
            <a:chOff x="0" y="0"/>
            <a:chExt cx="368852" cy="220872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68852" cy="2208725"/>
            </a:xfrm>
            <a:custGeom>
              <a:avLst/>
              <a:gdLst/>
              <a:ahLst/>
              <a:cxnLst/>
              <a:rect r="r" b="b" t="t" l="l"/>
              <a:pathLst>
                <a:path h="2208725" w="368852">
                  <a:moveTo>
                    <a:pt x="0" y="0"/>
                  </a:moveTo>
                  <a:lnTo>
                    <a:pt x="368852" y="0"/>
                  </a:lnTo>
                  <a:lnTo>
                    <a:pt x="368852" y="2208725"/>
                  </a:lnTo>
                  <a:lnTo>
                    <a:pt x="0" y="2208725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368852" cy="22277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496996" y="429333"/>
            <a:ext cx="16576892" cy="7561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04"/>
              </a:lnSpc>
            </a:pPr>
            <a:r>
              <a:rPr lang="en-US" b="true" sz="4423" spc="433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INTRODUCCIÓN A VANGUARD Y EL DESAFÍO DIGITAL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5384685" y="7418800"/>
            <a:ext cx="2233533" cy="2481704"/>
          </a:xfrm>
          <a:custGeom>
            <a:avLst/>
            <a:gdLst/>
            <a:ahLst/>
            <a:cxnLst/>
            <a:rect r="r" b="b" t="t" l="l"/>
            <a:pathLst>
              <a:path h="2481704" w="2233533">
                <a:moveTo>
                  <a:pt x="0" y="0"/>
                </a:moveTo>
                <a:lnTo>
                  <a:pt x="2233533" y="0"/>
                </a:lnTo>
                <a:lnTo>
                  <a:pt x="2233533" y="2481704"/>
                </a:lnTo>
                <a:lnTo>
                  <a:pt x="0" y="24817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0" y="6105329"/>
            <a:ext cx="1878234" cy="2536489"/>
          </a:xfrm>
          <a:custGeom>
            <a:avLst/>
            <a:gdLst/>
            <a:ahLst/>
            <a:cxnLst/>
            <a:rect r="r" b="b" t="t" l="l"/>
            <a:pathLst>
              <a:path h="2536489" w="1878234">
                <a:moveTo>
                  <a:pt x="0" y="0"/>
                </a:moveTo>
                <a:lnTo>
                  <a:pt x="1878234" y="0"/>
                </a:lnTo>
                <a:lnTo>
                  <a:pt x="1878234" y="2536489"/>
                </a:lnTo>
                <a:lnTo>
                  <a:pt x="0" y="253648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31633" y="1709339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b="true" sz="4271" i="true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rPr>
              <a:t>01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31633" y="3518616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b="true" sz="4271" i="true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rPr>
              <a:t>02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646601" y="1594670"/>
            <a:ext cx="15971617" cy="14961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80"/>
              </a:lnSpc>
            </a:pPr>
            <a:r>
              <a:rPr lang="en-US" b="true" sz="2884" spc="282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VANGUARD ES UNA DE LAS PRINCIPALES COMPAÑÍAS DE GESTIÓN DE INVERSIONES EN EE. UU., COMPROMETIDA CON OFRECER LAS MEJORES EXPERIENCIAS DIGITALES Y DE ATENCIÓN AL CLIENTE.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646601" y="8271855"/>
            <a:ext cx="13738084" cy="17514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70"/>
              </a:lnSpc>
            </a:pPr>
            <a:r>
              <a:rPr lang="en-US" b="true" sz="3384" i="true" spc="331">
                <a:solidFill>
                  <a:srgbClr val="231F20"/>
                </a:solidFill>
                <a:latin typeface="DM Sans Bold Italics"/>
                <a:ea typeface="DM Sans Bold Italics"/>
                <a:cs typeface="DM Sans Bold Italics"/>
                <a:sym typeface="DM Sans Bold Italics"/>
              </a:rPr>
              <a:t>¿LA NUEVA INTERFAZ DE USUARIO LLEVÓ A TASAS DE FINALIZACIÓN MÁS ALTAS PARA LOS CLIENTES DE VANGUARD?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646601" y="3480516"/>
            <a:ext cx="16277682" cy="25058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80"/>
              </a:lnSpc>
            </a:pPr>
            <a:r>
              <a:rPr lang="en-US" b="true" sz="2884" spc="282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EN UN MUNDO DIGITAL EN CONSTANTE EVOLUCIÓN, LOS CLIENTES DE VANGUARD DEMANDAN UNA EXPERIENCIA MÁS INTUITIVA Y FLUIDA. PARA CUMPLIR CON ESTAS EXPECTATIVAS, VANGUARD LANZÓ UNA NUEVA INTERFAZ DE USUARIO (UI) MODERNIZADA CON INDICACIONES CONTEXTUALES, CON EL OBJETIVO DE MEJORAR EL RECORRIDO DEL CLIENTE.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567483" y="6504893"/>
            <a:ext cx="7894818" cy="10521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80"/>
              </a:lnSpc>
            </a:pPr>
            <a:r>
              <a:rPr lang="en-US" sz="6200" b="true">
                <a:solidFill>
                  <a:srgbClr val="3045D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Pregunta clave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787158" y="7476022"/>
            <a:ext cx="14472142" cy="20937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03"/>
              </a:lnSpc>
            </a:pPr>
            <a:r>
              <a:rPr lang="en-US" sz="3407" spc="333" b="true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3. Experiment Roster (Lista del Experimento)</a:t>
            </a:r>
          </a:p>
          <a:p>
            <a:pPr algn="l">
              <a:lnSpc>
                <a:spcPts val="2633"/>
              </a:lnSpc>
            </a:pPr>
          </a:p>
          <a:p>
            <a:pPr algn="l" marL="0" indent="0" lvl="0">
              <a:lnSpc>
                <a:spcPts val="4703"/>
              </a:lnSpc>
              <a:spcBef>
                <a:spcPct val="0"/>
              </a:spcBef>
            </a:pPr>
            <a:r>
              <a:rPr lang="en-US" sz="3407" spc="333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Información sobre la asignación de clientes a los grupos de control y prueba.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0" y="1340215"/>
            <a:ext cx="2581306" cy="8229600"/>
          </a:xfrm>
          <a:custGeom>
            <a:avLst/>
            <a:gdLst/>
            <a:ahLst/>
            <a:cxnLst/>
            <a:rect r="r" b="b" t="t" l="l"/>
            <a:pathLst>
              <a:path h="8229600" w="2581306">
                <a:moveTo>
                  <a:pt x="0" y="0"/>
                </a:moveTo>
                <a:lnTo>
                  <a:pt x="2581306" y="0"/>
                </a:lnTo>
                <a:lnTo>
                  <a:pt x="2581306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787158" y="-95250"/>
            <a:ext cx="12787041" cy="8650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6"/>
              </a:lnSpc>
            </a:pPr>
            <a:r>
              <a:rPr lang="en-US" b="true" sz="5076" spc="497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DESCRIPCIÓN GENERAL DE LOS DATOS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787158" y="1283065"/>
            <a:ext cx="14994454" cy="26380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24"/>
              </a:lnSpc>
            </a:pPr>
            <a:r>
              <a:rPr lang="en-US" sz="3351" spc="328" b="true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1. Client Profiles (Perfiles de clientes)</a:t>
            </a:r>
          </a:p>
          <a:p>
            <a:pPr algn="l">
              <a:lnSpc>
                <a:spcPts val="2635"/>
              </a:lnSpc>
            </a:pPr>
          </a:p>
          <a:p>
            <a:pPr algn="l" marL="0" indent="0" lvl="0">
              <a:lnSpc>
                <a:spcPts val="4624"/>
              </a:lnSpc>
              <a:spcBef>
                <a:spcPct val="0"/>
              </a:spcBef>
            </a:pPr>
            <a:r>
              <a:rPr lang="en-US" sz="3351" spc="328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Información sobre los clientes de Vanguard, incluyendo antigüedad con la empresa, edad, género, cuentas, balance y frecuencia de interacción.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787158" y="4657354"/>
            <a:ext cx="14703085" cy="20300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27"/>
              </a:lnSpc>
            </a:pPr>
            <a:r>
              <a:rPr lang="en-US" sz="3280" spc="321" b="true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2. Digital Footprints (Huella Digital)</a:t>
            </a:r>
          </a:p>
          <a:p>
            <a:pPr algn="l">
              <a:lnSpc>
                <a:spcPts val="2635"/>
              </a:lnSpc>
            </a:pPr>
          </a:p>
          <a:p>
            <a:pPr algn="l" marL="0" indent="0" lvl="0">
              <a:lnSpc>
                <a:spcPts val="4527"/>
              </a:lnSpc>
              <a:spcBef>
                <a:spcPct val="0"/>
              </a:spcBef>
            </a:pPr>
            <a:r>
              <a:rPr lang="en-US" sz="3280" spc="321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Registros de las interacciones de los clientes con el sitio web, incluyendo los pasos del proceso y las marcas de tiempo.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0" y="-48912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436722" y="6881028"/>
            <a:ext cx="685780" cy="654608"/>
          </a:xfrm>
          <a:custGeom>
            <a:avLst/>
            <a:gdLst/>
            <a:ahLst/>
            <a:cxnLst/>
            <a:rect r="r" b="b" t="t" l="l"/>
            <a:pathLst>
              <a:path h="654608" w="685780">
                <a:moveTo>
                  <a:pt x="0" y="0"/>
                </a:moveTo>
                <a:lnTo>
                  <a:pt x="685780" y="0"/>
                </a:lnTo>
                <a:lnTo>
                  <a:pt x="685780" y="654608"/>
                </a:lnTo>
                <a:lnTo>
                  <a:pt x="0" y="65460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269060" y="1868521"/>
            <a:ext cx="2411517" cy="1705417"/>
            <a:chOff x="0" y="0"/>
            <a:chExt cx="1174994" cy="83095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174994" cy="830952"/>
            </a:xfrm>
            <a:custGeom>
              <a:avLst/>
              <a:gdLst/>
              <a:ahLst/>
              <a:cxnLst/>
              <a:rect r="r" b="b" t="t" l="l"/>
              <a:pathLst>
                <a:path h="830952" w="1174994">
                  <a:moveTo>
                    <a:pt x="0" y="0"/>
                  </a:moveTo>
                  <a:lnTo>
                    <a:pt x="1174994" y="0"/>
                  </a:lnTo>
                  <a:lnTo>
                    <a:pt x="1174994" y="830952"/>
                  </a:lnTo>
                  <a:lnTo>
                    <a:pt x="0" y="830952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174994" cy="869052"/>
            </a:xfrm>
            <a:prstGeom prst="rect">
              <a:avLst/>
            </a:prstGeom>
          </p:spPr>
          <p:txBody>
            <a:bodyPr anchor="ctr" rtlCol="false" tIns="27459" lIns="27459" bIns="27459" rIns="27459"/>
            <a:lstStyle/>
            <a:p>
              <a:pPr algn="ctr" marL="0" indent="0" lvl="0">
                <a:lnSpc>
                  <a:spcPts val="2500"/>
                </a:lnSpc>
                <a:spcBef>
                  <a:spcPct val="0"/>
                </a:spcBef>
              </a:pPr>
              <a:r>
                <a:rPr lang="en-US" b="true" sz="1811" spc="18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Limpieza de datos</a:t>
              </a: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4712696" y="756913"/>
            <a:ext cx="8862608" cy="4864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23"/>
              </a:lnSpc>
            </a:pPr>
            <a:r>
              <a:rPr lang="en-US" b="true" sz="2843" spc="150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PROCESO DE LIMPIEZA Y COMBINACIÓN DE DATOS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542711" y="1820896"/>
            <a:ext cx="14203301" cy="33037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5"/>
              </a:lnSpc>
            </a:pPr>
            <a:r>
              <a:rPr lang="en-US" sz="2402" spc="235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1) </a:t>
            </a:r>
            <a:r>
              <a:rPr lang="en-US" sz="2402" spc="235" b="true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Perfiles de clientes</a:t>
            </a:r>
            <a:r>
              <a:rPr lang="en-US" sz="2402" spc="235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: Se verificaron valores faltantes o erróneos en campos como género y antigüedad.</a:t>
            </a:r>
          </a:p>
          <a:p>
            <a:pPr algn="l">
              <a:lnSpc>
                <a:spcPts val="3315"/>
              </a:lnSpc>
            </a:pPr>
          </a:p>
          <a:p>
            <a:pPr algn="l">
              <a:lnSpc>
                <a:spcPts val="3315"/>
              </a:lnSpc>
            </a:pPr>
            <a:r>
              <a:rPr lang="en-US" sz="2402" spc="235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2) </a:t>
            </a:r>
            <a:r>
              <a:rPr lang="en-US" sz="2402" spc="235" b="true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Huella digital</a:t>
            </a:r>
            <a:r>
              <a:rPr lang="en-US" sz="2402" spc="235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: Se eliminaron registros duplicados y se validaron las secuencias de los pasos del proceso</a:t>
            </a:r>
          </a:p>
          <a:p>
            <a:pPr algn="l">
              <a:lnSpc>
                <a:spcPts val="3315"/>
              </a:lnSpc>
            </a:pPr>
          </a:p>
          <a:p>
            <a:pPr algn="l" marL="0" indent="0" lvl="0">
              <a:lnSpc>
                <a:spcPts val="3315"/>
              </a:lnSpc>
              <a:spcBef>
                <a:spcPct val="0"/>
              </a:spcBef>
            </a:pPr>
            <a:r>
              <a:rPr lang="en-US" sz="2402" spc="235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3) </a:t>
            </a:r>
            <a:r>
              <a:rPr lang="en-US" b="true" sz="2402" spc="235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Lista del experimento</a:t>
            </a:r>
            <a:r>
              <a:rPr lang="en-US" sz="2402" spc="235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: Se aseguró que todos los clientes estuvieran correctamente asignados a una variación (Control o Test).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269060" y="5952350"/>
            <a:ext cx="2411517" cy="1583287"/>
            <a:chOff x="0" y="0"/>
            <a:chExt cx="1174994" cy="77144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174994" cy="771445"/>
            </a:xfrm>
            <a:custGeom>
              <a:avLst/>
              <a:gdLst/>
              <a:ahLst/>
              <a:cxnLst/>
              <a:rect r="r" b="b" t="t" l="l"/>
              <a:pathLst>
                <a:path h="771445" w="1174994">
                  <a:moveTo>
                    <a:pt x="0" y="0"/>
                  </a:moveTo>
                  <a:lnTo>
                    <a:pt x="1174994" y="0"/>
                  </a:lnTo>
                  <a:lnTo>
                    <a:pt x="1174994" y="771445"/>
                  </a:lnTo>
                  <a:lnTo>
                    <a:pt x="0" y="771445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1174994" cy="809545"/>
            </a:xfrm>
            <a:prstGeom prst="rect">
              <a:avLst/>
            </a:prstGeom>
          </p:spPr>
          <p:txBody>
            <a:bodyPr anchor="ctr" rtlCol="false" tIns="27459" lIns="27459" bIns="27459" rIns="27459"/>
            <a:lstStyle/>
            <a:p>
              <a:pPr algn="ctr" marL="0" indent="0" lvl="0">
                <a:lnSpc>
                  <a:spcPts val="2500"/>
                </a:lnSpc>
                <a:spcBef>
                  <a:spcPct val="0"/>
                </a:spcBef>
              </a:pPr>
              <a:r>
                <a:rPr lang="en-US" b="true" sz="1811" spc="18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Combinación de datos:</a:t>
              </a: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3542711" y="5904725"/>
            <a:ext cx="14203301" cy="31935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61"/>
              </a:lnSpc>
            </a:pPr>
            <a:r>
              <a:rPr lang="en-US" sz="2797" spc="274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1) Se realizó un merge de los tres conjuntos de datos usando el campo client_id.</a:t>
            </a:r>
          </a:p>
          <a:p>
            <a:pPr algn="l">
              <a:lnSpc>
                <a:spcPts val="2343"/>
              </a:lnSpc>
            </a:pPr>
          </a:p>
          <a:p>
            <a:pPr algn="l">
              <a:lnSpc>
                <a:spcPts val="3861"/>
              </a:lnSpc>
              <a:spcBef>
                <a:spcPct val="0"/>
              </a:spcBef>
            </a:pPr>
            <a:r>
              <a:rPr lang="en-US" sz="2797" spc="274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2) La tabla combinada permite analizar cómo las características del cliente (edad, antigüedad, etc.) y su interacción con el nuevo UI afectan las tasas de finalización en los grupos de prueba y control.</a:t>
            </a:r>
          </a:p>
          <a:p>
            <a:pPr algn="l" marL="0" indent="0" lvl="0">
              <a:lnSpc>
                <a:spcPts val="3861"/>
              </a:lnSpc>
              <a:spcBef>
                <a:spcPct val="0"/>
              </a:spcBef>
            </a:pP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12563633" y="2676"/>
            <a:ext cx="4117058" cy="4224593"/>
          </a:xfrm>
          <a:custGeom>
            <a:avLst/>
            <a:gdLst/>
            <a:ahLst/>
            <a:cxnLst/>
            <a:rect r="r" b="b" t="t" l="l"/>
            <a:pathLst>
              <a:path h="4224593" w="4117058">
                <a:moveTo>
                  <a:pt x="0" y="0"/>
                </a:moveTo>
                <a:lnTo>
                  <a:pt x="4117058" y="0"/>
                </a:lnTo>
                <a:lnTo>
                  <a:pt x="4117058" y="4224593"/>
                </a:lnTo>
                <a:lnTo>
                  <a:pt x="0" y="422459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-4176364">
            <a:off x="-513125" y="6748749"/>
            <a:ext cx="4117058" cy="4224593"/>
          </a:xfrm>
          <a:custGeom>
            <a:avLst/>
            <a:gdLst/>
            <a:ahLst/>
            <a:cxnLst/>
            <a:rect r="r" b="b" t="t" l="l"/>
            <a:pathLst>
              <a:path h="4224593" w="4117058">
                <a:moveTo>
                  <a:pt x="0" y="0"/>
                </a:moveTo>
                <a:lnTo>
                  <a:pt x="4117058" y="0"/>
                </a:lnTo>
                <a:lnTo>
                  <a:pt x="4117058" y="4224593"/>
                </a:lnTo>
                <a:lnTo>
                  <a:pt x="0" y="422459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89837" y="424423"/>
            <a:ext cx="17675937" cy="1322111"/>
            <a:chOff x="0" y="0"/>
            <a:chExt cx="6797733" cy="50845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797732" cy="508452"/>
            </a:xfrm>
            <a:custGeom>
              <a:avLst/>
              <a:gdLst/>
              <a:ahLst/>
              <a:cxnLst/>
              <a:rect r="r" b="b" t="t" l="l"/>
              <a:pathLst>
                <a:path h="508452" w="6797732">
                  <a:moveTo>
                    <a:pt x="0" y="0"/>
                  </a:moveTo>
                  <a:lnTo>
                    <a:pt x="6797732" y="0"/>
                  </a:lnTo>
                  <a:lnTo>
                    <a:pt x="6797732" y="508452"/>
                  </a:lnTo>
                  <a:lnTo>
                    <a:pt x="0" y="508452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9525"/>
              <a:ext cx="6797733" cy="517977"/>
            </a:xfrm>
            <a:prstGeom prst="rect">
              <a:avLst/>
            </a:prstGeom>
          </p:spPr>
          <p:txBody>
            <a:bodyPr anchor="ctr" rtlCol="false" tIns="34790" lIns="34790" bIns="34790" rIns="34790"/>
            <a:lstStyle/>
            <a:p>
              <a:pPr algn="ctr">
                <a:lnSpc>
                  <a:spcPts val="1958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2319481" y="-929667"/>
            <a:ext cx="5216158" cy="5352401"/>
          </a:xfrm>
          <a:custGeom>
            <a:avLst/>
            <a:gdLst/>
            <a:ahLst/>
            <a:cxnLst/>
            <a:rect r="r" b="b" t="t" l="l"/>
            <a:pathLst>
              <a:path h="5352401" w="5216158">
                <a:moveTo>
                  <a:pt x="0" y="0"/>
                </a:moveTo>
                <a:lnTo>
                  <a:pt x="5216158" y="0"/>
                </a:lnTo>
                <a:lnTo>
                  <a:pt x="5216158" y="5352401"/>
                </a:lnTo>
                <a:lnTo>
                  <a:pt x="0" y="535240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89837" y="2143466"/>
            <a:ext cx="11440381" cy="7519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67610" indent="-333805" lvl="1">
              <a:lnSpc>
                <a:spcPts val="4267"/>
              </a:lnSpc>
              <a:buFont typeface="Arial"/>
              <a:buChar char="•"/>
            </a:pPr>
            <a:r>
              <a:rPr lang="en-US" b="true" sz="3092" i="true" spc="303">
                <a:solidFill>
                  <a:srgbClr val="231F20"/>
                </a:solidFill>
                <a:latin typeface="DM Sans Bold Italics"/>
                <a:ea typeface="DM Sans Bold Italics"/>
                <a:cs typeface="DM Sans Bold Italics"/>
                <a:sym typeface="DM Sans Bold Italics"/>
              </a:rPr>
              <a:t>El análisis de los perfiles de clientes revela información importante sobre las características demográficas:</a:t>
            </a:r>
          </a:p>
          <a:p>
            <a:pPr algn="l">
              <a:lnSpc>
                <a:spcPts val="4267"/>
              </a:lnSpc>
            </a:pPr>
          </a:p>
          <a:p>
            <a:pPr algn="l">
              <a:lnSpc>
                <a:spcPts val="4267"/>
              </a:lnSpc>
            </a:pPr>
            <a:r>
              <a:rPr lang="en-US" sz="3092" spc="303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1) Edad promedio de los clientes.</a:t>
            </a:r>
          </a:p>
          <a:p>
            <a:pPr algn="l">
              <a:lnSpc>
                <a:spcPts val="4267"/>
              </a:lnSpc>
            </a:pPr>
          </a:p>
          <a:p>
            <a:pPr algn="l">
              <a:lnSpc>
                <a:spcPts val="4267"/>
              </a:lnSpc>
            </a:pPr>
            <a:r>
              <a:rPr lang="en-US" sz="3092" spc="303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2) Antigüedad promedio con Vanguard.</a:t>
            </a:r>
          </a:p>
          <a:p>
            <a:pPr algn="l">
              <a:lnSpc>
                <a:spcPts val="4267"/>
              </a:lnSpc>
            </a:pPr>
          </a:p>
          <a:p>
            <a:pPr algn="l">
              <a:lnSpc>
                <a:spcPts val="4267"/>
              </a:lnSpc>
            </a:pPr>
            <a:r>
              <a:rPr lang="en-US" sz="3092" spc="303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3) Distribución por género.</a:t>
            </a:r>
          </a:p>
          <a:p>
            <a:pPr algn="l">
              <a:lnSpc>
                <a:spcPts val="4267"/>
              </a:lnSpc>
            </a:pPr>
          </a:p>
          <a:p>
            <a:pPr algn="l">
              <a:lnSpc>
                <a:spcPts val="4267"/>
              </a:lnSpc>
            </a:pPr>
            <a:r>
              <a:rPr lang="en-US" sz="3092" spc="303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4) Distribución de clientes por número de cuentas.</a:t>
            </a:r>
          </a:p>
          <a:p>
            <a:pPr algn="l">
              <a:lnSpc>
                <a:spcPts val="4267"/>
              </a:lnSpc>
            </a:pPr>
          </a:p>
          <a:p>
            <a:pPr algn="l">
              <a:lnSpc>
                <a:spcPts val="4267"/>
              </a:lnSpc>
            </a:pPr>
            <a:r>
              <a:rPr lang="en-US" sz="3092" spc="303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5) El saldo total distribuido entre todas las cuentas de un cliente en particular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2319481" y="3497477"/>
            <a:ext cx="5646293" cy="4215250"/>
          </a:xfrm>
          <a:custGeom>
            <a:avLst/>
            <a:gdLst/>
            <a:ahLst/>
            <a:cxnLst/>
            <a:rect r="r" b="b" t="t" l="l"/>
            <a:pathLst>
              <a:path h="4215250" w="5646293">
                <a:moveTo>
                  <a:pt x="0" y="0"/>
                </a:moveTo>
                <a:lnTo>
                  <a:pt x="5646293" y="0"/>
                </a:lnTo>
                <a:lnTo>
                  <a:pt x="5646293" y="4215249"/>
                </a:lnTo>
                <a:lnTo>
                  <a:pt x="0" y="421524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4387324" y="610927"/>
            <a:ext cx="9513351" cy="9014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71"/>
              </a:lnSpc>
            </a:pPr>
            <a:r>
              <a:rPr lang="en-US" b="true" sz="2587" spc="253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ANÁLISIS EXPLORATORIO DE DATOS (EDA)</a:t>
            </a:r>
          </a:p>
          <a:p>
            <a:pPr algn="ctr">
              <a:lnSpc>
                <a:spcPts val="3738"/>
              </a:lnSpc>
            </a:pPr>
            <a:r>
              <a:rPr lang="en-US" b="true" sz="2709" spc="265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 DEMOGRAFÍA DE LOS CLIENTES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121" r="0" b="-39656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63719" y="367644"/>
            <a:ext cx="17766629" cy="1322111"/>
            <a:chOff x="0" y="0"/>
            <a:chExt cx="6832611" cy="50845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832611" cy="508452"/>
            </a:xfrm>
            <a:custGeom>
              <a:avLst/>
              <a:gdLst/>
              <a:ahLst/>
              <a:cxnLst/>
              <a:rect r="r" b="b" t="t" l="l"/>
              <a:pathLst>
                <a:path h="508452" w="6832611">
                  <a:moveTo>
                    <a:pt x="0" y="0"/>
                  </a:moveTo>
                  <a:lnTo>
                    <a:pt x="6832611" y="0"/>
                  </a:lnTo>
                  <a:lnTo>
                    <a:pt x="6832611" y="508452"/>
                  </a:lnTo>
                  <a:lnTo>
                    <a:pt x="0" y="508452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9525"/>
              <a:ext cx="6832611" cy="517977"/>
            </a:xfrm>
            <a:prstGeom prst="rect">
              <a:avLst/>
            </a:prstGeom>
          </p:spPr>
          <p:txBody>
            <a:bodyPr anchor="ctr" rtlCol="false" tIns="34790" lIns="34790" bIns="34790" rIns="34790"/>
            <a:lstStyle/>
            <a:p>
              <a:pPr algn="ctr">
                <a:lnSpc>
                  <a:spcPts val="1958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2119733" y="3101"/>
            <a:ext cx="5216158" cy="5352401"/>
          </a:xfrm>
          <a:custGeom>
            <a:avLst/>
            <a:gdLst/>
            <a:ahLst/>
            <a:cxnLst/>
            <a:rect r="r" b="b" t="t" l="l"/>
            <a:pathLst>
              <a:path h="5352401" w="5216158">
                <a:moveTo>
                  <a:pt x="0" y="0"/>
                </a:moveTo>
                <a:lnTo>
                  <a:pt x="5216158" y="0"/>
                </a:lnTo>
                <a:lnTo>
                  <a:pt x="5216158" y="5352401"/>
                </a:lnTo>
                <a:lnTo>
                  <a:pt x="0" y="535240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202629" y="409898"/>
            <a:ext cx="9934928" cy="11995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53"/>
              </a:lnSpc>
            </a:pPr>
            <a:r>
              <a:rPr lang="en-US" b="true" sz="2284" spc="223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ANÁLISIS EXPLORATORIO DE DATOS (EDA)</a:t>
            </a:r>
          </a:p>
          <a:p>
            <a:pPr algn="ctr">
              <a:lnSpc>
                <a:spcPts val="3153"/>
              </a:lnSpc>
            </a:pPr>
          </a:p>
          <a:p>
            <a:pPr algn="ctr">
              <a:lnSpc>
                <a:spcPts val="3328"/>
              </a:lnSpc>
            </a:pPr>
            <a:r>
              <a:rPr lang="en-US" b="true" sz="2411" spc="236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 COMPORTAMIENTO DE LOS CLIENTES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99243" y="2589559"/>
            <a:ext cx="17095581" cy="66687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87430" indent="-343715" lvl="1">
              <a:lnSpc>
                <a:spcPts val="4393"/>
              </a:lnSpc>
              <a:buFont typeface="Arial"/>
              <a:buChar char="•"/>
            </a:pPr>
            <a:r>
              <a:rPr lang="en-US" b="true" sz="3184" i="true" spc="312">
                <a:solidFill>
                  <a:srgbClr val="231F20"/>
                </a:solidFill>
                <a:latin typeface="DM Sans Bold Italics"/>
                <a:ea typeface="DM Sans Bold Italics"/>
                <a:cs typeface="DM Sans Bold Italics"/>
                <a:sym typeface="DM Sans Bold Italics"/>
              </a:rPr>
              <a:t>El análisis de la huella digital de los clientes muestra patrones importantes de comportamiento</a:t>
            </a:r>
          </a:p>
          <a:p>
            <a:pPr algn="l">
              <a:lnSpc>
                <a:spcPts val="4393"/>
              </a:lnSpc>
            </a:pPr>
          </a:p>
          <a:p>
            <a:pPr algn="l">
              <a:lnSpc>
                <a:spcPts val="4393"/>
              </a:lnSpc>
            </a:pPr>
            <a:r>
              <a:rPr lang="en-US" sz="3184" spc="312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1) Promedio de logins en los últimos 6 meses.</a:t>
            </a:r>
          </a:p>
          <a:p>
            <a:pPr algn="l">
              <a:lnSpc>
                <a:spcPts val="4393"/>
              </a:lnSpc>
            </a:pPr>
          </a:p>
          <a:p>
            <a:pPr algn="l">
              <a:lnSpc>
                <a:spcPts val="4393"/>
              </a:lnSpc>
            </a:pPr>
            <a:r>
              <a:rPr lang="en-US" sz="3184" spc="312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2) Número promedio de llamadas al servicio al cliente en los últimos 6 meses.</a:t>
            </a:r>
          </a:p>
          <a:p>
            <a:pPr algn="l">
              <a:lnSpc>
                <a:spcPts val="4393"/>
              </a:lnSpc>
            </a:pPr>
          </a:p>
          <a:p>
            <a:pPr algn="l">
              <a:lnSpc>
                <a:spcPts val="4393"/>
              </a:lnSpc>
            </a:pPr>
            <a:r>
              <a:rPr lang="en-US" sz="3184" spc="312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3) Pasos de navegación más frecuentes, errores que afectan la usabilidad y comodidad de la página web.</a:t>
            </a:r>
          </a:p>
          <a:p>
            <a:pPr algn="l">
              <a:lnSpc>
                <a:spcPts val="4393"/>
              </a:lnSpc>
            </a:pPr>
          </a:p>
          <a:p>
            <a:pPr algn="l">
              <a:lnSpc>
                <a:spcPts val="4393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10047" y="0"/>
            <a:ext cx="18277953" cy="10281348"/>
          </a:xfrm>
          <a:custGeom>
            <a:avLst/>
            <a:gdLst/>
            <a:ahLst/>
            <a:cxnLst/>
            <a:rect r="r" b="b" t="t" l="l"/>
            <a:pathLst>
              <a:path h="10281348" w="18277953">
                <a:moveTo>
                  <a:pt x="18277953" y="10281348"/>
                </a:moveTo>
                <a:lnTo>
                  <a:pt x="0" y="10281348"/>
                </a:lnTo>
                <a:lnTo>
                  <a:pt x="0" y="0"/>
                </a:lnTo>
                <a:lnTo>
                  <a:pt x="18277953" y="0"/>
                </a:lnTo>
                <a:lnTo>
                  <a:pt x="18277953" y="10281348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128703" y="552631"/>
            <a:ext cx="6530169" cy="4350725"/>
          </a:xfrm>
          <a:custGeom>
            <a:avLst/>
            <a:gdLst/>
            <a:ahLst/>
            <a:cxnLst/>
            <a:rect r="r" b="b" t="t" l="l"/>
            <a:pathLst>
              <a:path h="4350725" w="6530169">
                <a:moveTo>
                  <a:pt x="0" y="0"/>
                </a:moveTo>
                <a:lnTo>
                  <a:pt x="6530169" y="0"/>
                </a:lnTo>
                <a:lnTo>
                  <a:pt x="6530169" y="4350725"/>
                </a:lnTo>
                <a:lnTo>
                  <a:pt x="0" y="435072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543090" y="5242890"/>
            <a:ext cx="7301563" cy="4700381"/>
          </a:xfrm>
          <a:custGeom>
            <a:avLst/>
            <a:gdLst/>
            <a:ahLst/>
            <a:cxnLst/>
            <a:rect r="r" b="b" t="t" l="l"/>
            <a:pathLst>
              <a:path h="4700381" w="7301563">
                <a:moveTo>
                  <a:pt x="0" y="0"/>
                </a:moveTo>
                <a:lnTo>
                  <a:pt x="7301563" y="0"/>
                </a:lnTo>
                <a:lnTo>
                  <a:pt x="7301563" y="4700381"/>
                </a:lnTo>
                <a:lnTo>
                  <a:pt x="0" y="470038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88226" y="1598224"/>
            <a:ext cx="9682676" cy="4350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5"/>
              </a:lnSpc>
            </a:pPr>
            <a:r>
              <a:rPr lang="en-US" sz="2634" i="true" spc="258">
                <a:solidFill>
                  <a:srgbClr val="520A89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KPIs para evaluar el rendimiento del nuevo diseño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88226" y="2990507"/>
            <a:ext cx="10054864" cy="30243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304"/>
              </a:lnSpc>
            </a:pPr>
            <a:r>
              <a:rPr lang="en-US" b="true" sz="3119" spc="305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1. Tasa de finalización (Completion Rate):</a:t>
            </a:r>
          </a:p>
          <a:p>
            <a:pPr algn="l">
              <a:lnSpc>
                <a:spcPts val="2483"/>
              </a:lnSpc>
            </a:pPr>
          </a:p>
          <a:p>
            <a:pPr algn="l">
              <a:lnSpc>
                <a:spcPts val="4304"/>
              </a:lnSpc>
            </a:pPr>
            <a:r>
              <a:rPr lang="en-US" sz="3119" spc="305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Proporción de usuarios que llegan al paso final de "confirmación".Indicador clave de éxito del nuevo diseño, ya que refleja si los usuarios completan todo el proceso.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88226" y="7179126"/>
            <a:ext cx="9682676" cy="23983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45"/>
              </a:lnSpc>
            </a:pPr>
            <a:r>
              <a:rPr lang="en-US" sz="3003" spc="294" b="true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2.</a:t>
            </a:r>
            <a:r>
              <a:rPr lang="en-US" sz="3003" spc="294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003" spc="294" b="true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Tiempo promedio en cada paso (Time Spent on Each Step):</a:t>
            </a:r>
          </a:p>
          <a:p>
            <a:pPr algn="l">
              <a:lnSpc>
                <a:spcPts val="2489"/>
              </a:lnSpc>
            </a:pPr>
          </a:p>
          <a:p>
            <a:pPr algn="l">
              <a:lnSpc>
                <a:spcPts val="4145"/>
              </a:lnSpc>
            </a:pPr>
            <a:r>
              <a:rPr lang="en-US" sz="3003" spc="294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Permite evaluar si la nueva interfaz reduce el tiempo necesario para completar cada etapa.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421554" y="47625"/>
            <a:ext cx="16423098" cy="5050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807"/>
              </a:lnSpc>
            </a:pPr>
            <a:r>
              <a:rPr lang="en-US" b="true" sz="3626" spc="355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PERFORMANCE METRICS (KPI)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862927" y="4381959"/>
            <a:ext cx="8425073" cy="5322854"/>
          </a:xfrm>
          <a:custGeom>
            <a:avLst/>
            <a:gdLst/>
            <a:ahLst/>
            <a:cxnLst/>
            <a:rect r="r" b="b" t="t" l="l"/>
            <a:pathLst>
              <a:path h="5322854" w="8425073">
                <a:moveTo>
                  <a:pt x="0" y="0"/>
                </a:moveTo>
                <a:lnTo>
                  <a:pt x="8425073" y="0"/>
                </a:lnTo>
                <a:lnTo>
                  <a:pt x="8425073" y="5322854"/>
                </a:lnTo>
                <a:lnTo>
                  <a:pt x="0" y="532285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341" t="0" r="-341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52738" y="1305903"/>
            <a:ext cx="8909122" cy="7618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034"/>
              </a:lnSpc>
            </a:pPr>
            <a:r>
              <a:rPr lang="en-US" b="true" sz="3647" spc="357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3. Tasa de errores (Error Rates):</a:t>
            </a:r>
          </a:p>
          <a:p>
            <a:pPr algn="l">
              <a:lnSpc>
                <a:spcPts val="5034"/>
              </a:lnSpc>
            </a:pPr>
          </a:p>
          <a:p>
            <a:pPr algn="l">
              <a:lnSpc>
                <a:spcPts val="5034"/>
              </a:lnSpc>
            </a:pPr>
            <a:r>
              <a:rPr lang="en-US" sz="3647" spc="357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Proporción de usuarios que retroceden de un paso posterior a uno anterior, lo que puede indicar confusión. </a:t>
            </a:r>
          </a:p>
          <a:p>
            <a:pPr algn="l">
              <a:lnSpc>
                <a:spcPts val="5034"/>
              </a:lnSpc>
            </a:pPr>
          </a:p>
          <a:p>
            <a:pPr algn="l">
              <a:lnSpc>
                <a:spcPts val="5034"/>
              </a:lnSpc>
            </a:pPr>
            <a:r>
              <a:rPr lang="en-US" b="true" sz="3647" i="true" spc="357">
                <a:solidFill>
                  <a:srgbClr val="231F20"/>
                </a:solidFill>
                <a:latin typeface="DM Sans Bold Italics"/>
                <a:ea typeface="DM Sans Bold Italics"/>
                <a:cs typeface="DM Sans Bold Italics"/>
                <a:sym typeface="DM Sans Bold Italics"/>
              </a:rPr>
              <a:t>Un mayor número de retrocesos indicaría problemas de usabilidad o falta de claridad en el diseño.</a:t>
            </a:r>
          </a:p>
          <a:p>
            <a:pPr algn="l">
              <a:lnSpc>
                <a:spcPts val="5034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1421554" y="47625"/>
            <a:ext cx="10919952" cy="5415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122"/>
              </a:lnSpc>
            </a:pPr>
            <a:r>
              <a:rPr lang="en-US" b="true" sz="3926" spc="384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PERFORMANCE METRICS (KPI)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887923">
            <a:off x="13475833" y="-8787301"/>
            <a:ext cx="13977230" cy="14342307"/>
          </a:xfrm>
          <a:custGeom>
            <a:avLst/>
            <a:gdLst/>
            <a:ahLst/>
            <a:cxnLst/>
            <a:rect r="r" b="b" t="t" l="l"/>
            <a:pathLst>
              <a:path h="14342307" w="13977230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54554" y="-63704"/>
            <a:ext cx="14497026" cy="15941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3015"/>
              </a:lnSpc>
              <a:spcBef>
                <a:spcPct val="0"/>
              </a:spcBef>
            </a:pPr>
            <a:r>
              <a:rPr lang="en-US" b="true" sz="9431" spc="924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HYPOTHESIS TESTING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97223" y="1920369"/>
            <a:ext cx="17259300" cy="73379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45"/>
              </a:lnSpc>
            </a:pPr>
            <a:r>
              <a:rPr lang="en-US" sz="3461" b="true">
                <a:solidFill>
                  <a:srgbClr val="100F0D"/>
                </a:solidFill>
                <a:latin typeface="Montserrat Light Bold"/>
                <a:ea typeface="Montserrat Light Bold"/>
                <a:cs typeface="Montserrat Light Bold"/>
                <a:sym typeface="Montserrat Light Bold"/>
              </a:rPr>
              <a:t>Hipótesis 1. Tasa de finalización:</a:t>
            </a:r>
          </a:p>
          <a:p>
            <a:pPr algn="l">
              <a:lnSpc>
                <a:spcPts val="4845"/>
              </a:lnSpc>
            </a:pPr>
          </a:p>
          <a:p>
            <a:pPr algn="l" marL="747300" indent="-373650" lvl="1">
              <a:lnSpc>
                <a:spcPts val="4845"/>
              </a:lnSpc>
              <a:buFont typeface="Arial"/>
              <a:buChar char="•"/>
            </a:pPr>
            <a:r>
              <a:rPr lang="en-US" sz="3461">
                <a:solidFill>
                  <a:srgbClr val="100F0D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Hipótesis Nula (H0): La tasa de finalización del proceso no ha cambiado entre el grupo de control (interfaz tradicional) y el grupo de prueba (nueva interfaz).</a:t>
            </a:r>
          </a:p>
          <a:p>
            <a:pPr algn="l" marL="747300" indent="-373650" lvl="1">
              <a:lnSpc>
                <a:spcPts val="4845"/>
              </a:lnSpc>
              <a:buFont typeface="Arial"/>
              <a:buChar char="•"/>
            </a:pPr>
            <a:r>
              <a:rPr lang="en-US" sz="3461">
                <a:solidFill>
                  <a:srgbClr val="100F0D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Hipótesis Alternativa (H1): La tasa de finalización del proceso ha aumentado en el grupo de prueba en comparación con el grupo de control.</a:t>
            </a:r>
          </a:p>
          <a:p>
            <a:pPr algn="l">
              <a:lnSpc>
                <a:spcPts val="4845"/>
              </a:lnSpc>
            </a:pPr>
          </a:p>
          <a:p>
            <a:pPr algn="l">
              <a:lnSpc>
                <a:spcPts val="4845"/>
              </a:lnSpc>
            </a:pPr>
            <a:r>
              <a:rPr lang="en-US" sz="3461">
                <a:solidFill>
                  <a:srgbClr val="100F0D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Conclusión: No podemos rechazar la hipótesis nula (H0). La tasa de finalización del proceso no ha cambiado significativamente entre el grupo de control y el grupo de prueba.</a:t>
            </a:r>
          </a:p>
          <a:p>
            <a:pPr algn="l">
              <a:lnSpc>
                <a:spcPts val="4845"/>
              </a:lnSpc>
            </a:pPr>
          </a:p>
        </p:txBody>
      </p:sp>
      <p:sp>
        <p:nvSpPr>
          <p:cNvPr name="Freeform 6" id="6"/>
          <p:cNvSpPr/>
          <p:nvPr/>
        </p:nvSpPr>
        <p:spPr>
          <a:xfrm flipH="false" flipV="false" rot="887923">
            <a:off x="-9287104" y="4944103"/>
            <a:ext cx="13977230" cy="14342307"/>
          </a:xfrm>
          <a:custGeom>
            <a:avLst/>
            <a:gdLst/>
            <a:ahLst/>
            <a:cxnLst/>
            <a:rect r="r" b="b" t="t" l="l"/>
            <a:pathLst>
              <a:path h="14342307" w="13977230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DAGSgXq0_GA</dc:identifier>
  <dcterms:modified xsi:type="dcterms:W3CDTF">2011-08-01T06:04:30Z</dcterms:modified>
  <cp:revision>1</cp:revision>
  <dc:title>Grey minimalist business project presentation </dc:title>
</cp:coreProperties>
</file>