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84" r:id="rId2"/>
  </p:sldMasterIdLst>
  <p:notesMasterIdLst>
    <p:notesMasterId r:id="rId8"/>
  </p:notesMasterIdLst>
  <p:handoutMasterIdLst>
    <p:handoutMasterId r:id="rId9"/>
  </p:handoutMasterIdLst>
  <p:sldIdLst>
    <p:sldId id="658" r:id="rId3"/>
    <p:sldId id="747" r:id="rId4"/>
    <p:sldId id="748" r:id="rId5"/>
    <p:sldId id="749" r:id="rId6"/>
    <p:sldId id="750" r:id="rId7"/>
  </p:sldIdLst>
  <p:sldSz cx="9906000" cy="6858000" type="A4"/>
  <p:notesSz cx="9601200" cy="73152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y Le Dinh" initials="" lastIdx="5" clrIdx="0"/>
  <p:cmAuthor id="1" name="Dũng Mai Tiến" initials="" lastIdx="5" clrIdx="1"/>
  <p:cmAuthor id="2" name="admin" initials="a" lastIdx="1" clrIdx="2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CB4"/>
    <a:srgbClr val="000104"/>
    <a:srgbClr val="094AB2"/>
    <a:srgbClr val="180053"/>
    <a:srgbClr val="0950B9"/>
    <a:srgbClr val="0A5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35" autoAdjust="0"/>
    <p:restoredTop sz="94192" autoAdjust="0"/>
  </p:normalViewPr>
  <p:slideViewPr>
    <p:cSldViewPr snapToGrid="0">
      <p:cViewPr varScale="1">
        <p:scale>
          <a:sx n="66" d="100"/>
          <a:sy n="66" d="100"/>
        </p:scale>
        <p:origin x="546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121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93DDA-8C63-44D9-97BB-CADCFE2972E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F4228-6470-4D0D-B960-98C323E7F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2D020F-4C0F-4F9B-9A0A-D13BB850720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7838" y="914400"/>
            <a:ext cx="356552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88F252-29BC-4002-A0EE-5C66DC2741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8F252-29BC-4002-A0EE-5C66DC2741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emf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5">
            <a:extLst>
              <a:ext uri="{FF2B5EF4-FFF2-40B4-BE49-F238E27FC236}">
                <a16:creationId xmlns:a16="http://schemas.microsoft.com/office/drawing/2014/main" id="{917C3A16-5CB0-4759-B40E-0A1E019EA6AE}"/>
              </a:ext>
            </a:extLst>
          </p:cNvPr>
          <p:cNvSpPr>
            <a:spLocks/>
          </p:cNvSpPr>
          <p:nvPr userDrawn="1"/>
        </p:nvSpPr>
        <p:spPr bwMode="gray">
          <a:xfrm rot="10800000">
            <a:off x="75349" y="865724"/>
            <a:ext cx="9769062" cy="372280"/>
          </a:xfrm>
          <a:custGeom>
            <a:avLst/>
            <a:gdLst/>
            <a:ahLst/>
            <a:cxnLst>
              <a:cxn ang="0">
                <a:pos x="5626" y="349"/>
              </a:cxn>
              <a:cxn ang="0">
                <a:pos x="0" y="349"/>
              </a:cxn>
              <a:cxn ang="0">
                <a:pos x="0" y="187"/>
              </a:cxn>
              <a:cxn ang="0">
                <a:pos x="0" y="114"/>
              </a:cxn>
              <a:cxn ang="0">
                <a:pos x="4082" y="118"/>
              </a:cxn>
              <a:cxn ang="0">
                <a:pos x="4345" y="0"/>
              </a:cxn>
              <a:cxn ang="0">
                <a:pos x="5623" y="6"/>
              </a:cxn>
              <a:cxn ang="0">
                <a:pos x="5626" y="349"/>
              </a:cxn>
            </a:cxnLst>
            <a:rect l="0" t="0" r="r" b="b"/>
            <a:pathLst>
              <a:path w="5626" h="349">
                <a:moveTo>
                  <a:pt x="5626" y="349"/>
                </a:moveTo>
                <a:lnTo>
                  <a:pt x="0" y="349"/>
                </a:lnTo>
                <a:lnTo>
                  <a:pt x="0" y="187"/>
                </a:lnTo>
                <a:lnTo>
                  <a:pt x="0" y="114"/>
                </a:lnTo>
                <a:cubicBezTo>
                  <a:pt x="680" y="103"/>
                  <a:pt x="3358" y="137"/>
                  <a:pt x="4082" y="118"/>
                </a:cubicBezTo>
                <a:lnTo>
                  <a:pt x="4345" y="0"/>
                </a:lnTo>
                <a:lnTo>
                  <a:pt x="5623" y="6"/>
                </a:lnTo>
                <a:lnTo>
                  <a:pt x="5626" y="349"/>
                </a:lnTo>
                <a:close/>
              </a:path>
            </a:pathLst>
          </a:custGeom>
          <a:solidFill>
            <a:srgbClr val="094AB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B483A6-196C-4D1E-B5B4-124A937AE1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106" y="6609810"/>
            <a:ext cx="9675548" cy="148178"/>
          </a:xfrm>
          <a:prstGeom prst="rect">
            <a:avLst/>
          </a:prstGeom>
        </p:spPr>
      </p:pic>
      <p:grpSp>
        <p:nvGrpSpPr>
          <p:cNvPr id="3147" name="Group 75"/>
          <p:cNvGrpSpPr>
            <a:grpSpLocks/>
          </p:cNvGrpSpPr>
          <p:nvPr/>
        </p:nvGrpSpPr>
        <p:grpSpPr bwMode="auto">
          <a:xfrm>
            <a:off x="122106" y="5954715"/>
            <a:ext cx="9680707" cy="631825"/>
            <a:chOff x="71" y="3751"/>
            <a:chExt cx="5629" cy="398"/>
          </a:xfrm>
        </p:grpSpPr>
        <p:sp>
          <p:nvSpPr>
            <p:cNvPr id="3096" name="Freeform 24"/>
            <p:cNvSpPr>
              <a:spLocks/>
            </p:cNvSpPr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64" y="118"/>
                </a:cxn>
                <a:cxn ang="0">
                  <a:pos x="4329" y="0"/>
                </a:cxn>
                <a:cxn ang="0">
                  <a:pos x="5623" y="0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>
              <a:off x="71" y="3938"/>
              <a:ext cx="5626" cy="211"/>
            </a:xfrm>
            <a:custGeom>
              <a:avLst/>
              <a:gdLst/>
              <a:ahLst/>
              <a:cxnLst>
                <a:cxn ang="0">
                  <a:pos x="5626" y="349"/>
                </a:cxn>
                <a:cxn ang="0">
                  <a:pos x="0" y="349"/>
                </a:cxn>
                <a:cxn ang="0">
                  <a:pos x="0" y="187"/>
                </a:cxn>
                <a:cxn ang="0">
                  <a:pos x="0" y="114"/>
                </a:cxn>
                <a:cxn ang="0">
                  <a:pos x="4082" y="118"/>
                </a:cxn>
                <a:cxn ang="0">
                  <a:pos x="4345" y="0"/>
                </a:cxn>
                <a:cxn ang="0">
                  <a:pos x="5623" y="6"/>
                </a:cxn>
                <a:cxn ang="0">
                  <a:pos x="5626" y="349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rgbClr val="0950B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98" name="Freeform 26"/>
            <p:cNvSpPr>
              <a:spLocks/>
            </p:cNvSpPr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23" y="0"/>
                </a:cxn>
                <a:cxn ang="0">
                  <a:pos x="1491" y="0"/>
                </a:cxn>
                <a:cxn ang="0">
                  <a:pos x="1488" y="60"/>
                </a:cxn>
                <a:cxn ang="0">
                  <a:pos x="383" y="59"/>
                </a:cxn>
                <a:cxn ang="0">
                  <a:pos x="273" y="88"/>
                </a:cxn>
                <a:cxn ang="0">
                  <a:pos x="0" y="84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57701" y="6196015"/>
            <a:ext cx="5212689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51090" y="6445250"/>
            <a:ext cx="2388791" cy="317500"/>
          </a:xfrm>
        </p:spPr>
        <p:txBody>
          <a:bodyPr/>
          <a:lstStyle>
            <a:lvl1pPr>
              <a:defRPr/>
            </a:lvl1pPr>
          </a:lstStyle>
          <a:p>
            <a:fld id="{A1542159-38F2-4E01-8DBE-20960B7A904F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789502" y="6445250"/>
            <a:ext cx="3240088" cy="3175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54350" y="2819402"/>
            <a:ext cx="6521450" cy="1470025"/>
          </a:xfrm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264738" y="4784598"/>
            <a:ext cx="80658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52" name="Picture 43" descr="1">
            <a:extLst>
              <a:ext uri="{FF2B5EF4-FFF2-40B4-BE49-F238E27FC236}">
                <a16:creationId xmlns:a16="http://schemas.microsoft.com/office/drawing/2014/main" id="{A3B707F9-CBB6-47CB-AC89-C6A4D371F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gray">
          <a:xfrm>
            <a:off x="49916" y="3282818"/>
            <a:ext cx="1460104" cy="1531938"/>
          </a:xfrm>
          <a:prstGeom prst="rect">
            <a:avLst/>
          </a:prstGeom>
          <a:noFill/>
        </p:spPr>
      </p:pic>
      <p:sp>
        <p:nvSpPr>
          <p:cNvPr id="53" name="Rectangle 44" descr="3">
            <a:extLst>
              <a:ext uri="{FF2B5EF4-FFF2-40B4-BE49-F238E27FC236}">
                <a16:creationId xmlns:a16="http://schemas.microsoft.com/office/drawing/2014/main" id="{E8163FE3-EB25-4EED-BDFF-91860EA07B3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115049" y="5603129"/>
            <a:ext cx="804863" cy="744537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31" name="Shape 569">
            <a:extLst>
              <a:ext uri="{FF2B5EF4-FFF2-40B4-BE49-F238E27FC236}">
                <a16:creationId xmlns:a16="http://schemas.microsoft.com/office/drawing/2014/main" id="{0751F039-9307-418B-BC1D-98F6FF5E5AFD}"/>
              </a:ext>
            </a:extLst>
          </p:cNvPr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 flipV="1">
            <a:off x="73179" y="19358"/>
            <a:ext cx="9769062" cy="761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C36D9FC1-AC1F-4EF1-8BE5-62C5BF2A7B9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865362035"/>
              </p:ext>
            </p:extLst>
          </p:nvPr>
        </p:nvGraphicFramePr>
        <p:xfrm>
          <a:off x="75349" y="105176"/>
          <a:ext cx="9769062" cy="981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r:id="rId8" imgW="1523520" imgH="114120" progId="">
                  <p:embed/>
                </p:oleObj>
              </mc:Choice>
              <mc:Fallback>
                <p:oleObj r:id="rId8" imgW="1523520" imgH="11412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BA75B32-5D4A-4C3F-A538-3A5A0861E2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349" y="105176"/>
                        <a:ext cx="9769062" cy="981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45">
            <a:extLst>
              <a:ext uri="{FF2B5EF4-FFF2-40B4-BE49-F238E27FC236}">
                <a16:creationId xmlns:a16="http://schemas.microsoft.com/office/drawing/2014/main" id="{776F6F38-BCBF-4FC6-A6AF-9DCC36BB1D54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582210" y="175511"/>
            <a:ext cx="617829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FFFF"/>
                </a:solidFill>
                <a:latin typeface="+mj-lt"/>
              </a:rPr>
              <a:t>TRƯỜNG</a:t>
            </a:r>
            <a:r>
              <a:rPr lang="en-US" sz="2200" b="1" baseline="0" dirty="0">
                <a:solidFill>
                  <a:srgbClr val="FFFFFF"/>
                </a:solidFill>
                <a:latin typeface="+mj-lt"/>
              </a:rPr>
              <a:t> ĐẠI HỌC CÔNG NGHỆ </a:t>
            </a:r>
            <a:r>
              <a:rPr lang="en-US" sz="2200" b="1" baseline="0" dirty="0" err="1">
                <a:solidFill>
                  <a:srgbClr val="FFFFFF"/>
                </a:solidFill>
                <a:latin typeface="+mj-lt"/>
              </a:rPr>
              <a:t>THÔNG</a:t>
            </a:r>
            <a:r>
              <a:rPr lang="en-US" sz="2200" b="1" baseline="0" dirty="0">
                <a:solidFill>
                  <a:srgbClr val="FFFFFF"/>
                </a:solidFill>
                <a:latin typeface="+mj-lt"/>
              </a:rPr>
              <a:t> TIN</a:t>
            </a:r>
          </a:p>
        </p:txBody>
      </p:sp>
      <p:sp>
        <p:nvSpPr>
          <p:cNvPr id="21" name="Rectangle 54">
            <a:extLst>
              <a:ext uri="{FF2B5EF4-FFF2-40B4-BE49-F238E27FC236}">
                <a16:creationId xmlns:a16="http://schemas.microsoft.com/office/drawing/2014/main" id="{423C7BB7-BDE0-4627-8405-6ACAA8840E1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257090" y="5579622"/>
            <a:ext cx="804863" cy="7429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776F6F38-BCBF-4FC6-A6AF-9DCC36BB1D54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2639881" y="569940"/>
            <a:ext cx="36972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FFC000"/>
                </a:solidFill>
                <a:latin typeface="+mj-lt"/>
              </a:rPr>
              <a:t>KHOA</a:t>
            </a:r>
            <a:r>
              <a:rPr lang="en-US" sz="20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  <a:latin typeface="+mj-lt"/>
              </a:rPr>
              <a:t>KHOA</a:t>
            </a:r>
            <a:r>
              <a:rPr lang="en-US" sz="20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rgbClr val="FFC000"/>
                </a:solidFill>
                <a:latin typeface="+mj-lt"/>
              </a:rPr>
              <a:t>HỌC</a:t>
            </a:r>
            <a:r>
              <a:rPr lang="en-US" sz="2000" b="1" baseline="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2000" b="1" baseline="0" dirty="0" err="1" smtClean="0">
                <a:solidFill>
                  <a:srgbClr val="FFC000"/>
                </a:solidFill>
                <a:latin typeface="+mj-lt"/>
              </a:rPr>
              <a:t>MÁY</a:t>
            </a:r>
            <a:r>
              <a:rPr lang="en-US" sz="2000" b="1" baseline="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2000" b="1" baseline="0" dirty="0" err="1" smtClean="0">
                <a:solidFill>
                  <a:srgbClr val="FFC000"/>
                </a:solidFill>
                <a:latin typeface="+mj-lt"/>
              </a:rPr>
              <a:t>TÍNH</a:t>
            </a:r>
            <a:endParaRPr lang="en-US" sz="2000" b="1" baseline="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20136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05DDA5-0D35-4758-971F-D905116218F3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033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38127"/>
            <a:ext cx="2228850" cy="5934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38127"/>
            <a:ext cx="6521450" cy="593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106684-0DAE-45BB-89D8-D66F2CF56949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227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38127"/>
            <a:ext cx="7016750" cy="868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38277"/>
            <a:ext cx="4375150" cy="473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38277"/>
            <a:ext cx="4375150" cy="473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02001" y="6311902"/>
            <a:ext cx="1855656" cy="290513"/>
          </a:xfrm>
        </p:spPr>
        <p:txBody>
          <a:bodyPr/>
          <a:lstStyle>
            <a:lvl1pPr>
              <a:defRPr/>
            </a:lvl1pPr>
          </a:lstStyle>
          <a:p>
            <a:fld id="{F17225F5-2C80-4AEE-9027-8F2F021FFDEB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33327" y="6323013"/>
            <a:ext cx="2504017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9828" y="6323013"/>
            <a:ext cx="1750748" cy="290512"/>
          </a:xfrm>
        </p:spPr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47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38127"/>
            <a:ext cx="7016750" cy="868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438277"/>
            <a:ext cx="8915400" cy="47339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2001" y="6311902"/>
            <a:ext cx="1855656" cy="290513"/>
          </a:xfrm>
        </p:spPr>
        <p:txBody>
          <a:bodyPr/>
          <a:lstStyle>
            <a:lvl1pPr>
              <a:defRPr/>
            </a:lvl1pPr>
          </a:lstStyle>
          <a:p>
            <a:fld id="{7952D7D8-E2D2-4A49-971D-9F70FC38D7AF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3327" y="6323013"/>
            <a:ext cx="2504017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28" y="6323013"/>
            <a:ext cx="1750748" cy="290512"/>
          </a:xfrm>
        </p:spPr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0630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38127"/>
            <a:ext cx="7016750" cy="868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95300" y="1438277"/>
            <a:ext cx="8915400" cy="473392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2001" y="6311902"/>
            <a:ext cx="1855656" cy="290513"/>
          </a:xfrm>
        </p:spPr>
        <p:txBody>
          <a:bodyPr/>
          <a:lstStyle>
            <a:lvl1pPr>
              <a:defRPr/>
            </a:lvl1pPr>
          </a:lstStyle>
          <a:p>
            <a:fld id="{FDB62C01-37E0-4FFA-AE76-7DA361C63DEA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3327" y="6323013"/>
            <a:ext cx="2504017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28" y="6323013"/>
            <a:ext cx="1750748" cy="290512"/>
          </a:xfrm>
        </p:spPr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715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38127"/>
            <a:ext cx="7016750" cy="868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95300" y="1438277"/>
            <a:ext cx="8915400" cy="4733925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2001" y="6311902"/>
            <a:ext cx="1855656" cy="290513"/>
          </a:xfrm>
        </p:spPr>
        <p:txBody>
          <a:bodyPr/>
          <a:lstStyle>
            <a:lvl1pPr>
              <a:defRPr/>
            </a:lvl1pPr>
          </a:lstStyle>
          <a:p>
            <a:fld id="{F59651A7-B8EA-47B6-89ED-51E3FF78BD78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3327" y="6323013"/>
            <a:ext cx="2504017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28" y="6323013"/>
            <a:ext cx="1750748" cy="290512"/>
          </a:xfrm>
        </p:spPr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70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5295"/>
            <a:ext cx="9410700" cy="86836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112F9D-BFD5-448C-AD54-2066214F4657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41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5B1C59-7172-4285-AC1A-D6E050A27E3B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398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38277"/>
            <a:ext cx="437515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38277"/>
            <a:ext cx="437515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D320EE-4ECF-4B05-AD09-D9DD4D0E444C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725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5E8B0-9F01-466F-B83D-AAA47E632994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04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AD9962-DF4D-4141-A870-BBFA812E37A9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47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6173A-B2B7-4B93-9279-E141FA6911CA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051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6D3A26-4E56-4360-AE4B-31574C30BDDD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125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BB3AF3-1652-41CE-9867-44E0FFEE224F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48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1.xml"/><Relationship Id="rId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2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12" name="Rectangle 20"/>
          <p:cNvSpPr>
            <a:spLocks noChangeArrowheads="1"/>
          </p:cNvSpPr>
          <p:nvPr/>
        </p:nvSpPr>
        <p:spPr bwMode="gray">
          <a:xfrm>
            <a:off x="908050" y="2"/>
            <a:ext cx="8997950" cy="7905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0602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990600" y="107952"/>
            <a:ext cx="7924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060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990600"/>
            <a:ext cx="833755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060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477000"/>
            <a:ext cx="3136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67100" y="6537327"/>
            <a:ext cx="231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0607" name="Rectangle 15"/>
          <p:cNvSpPr>
            <a:spLocks noChangeArrowheads="1"/>
          </p:cNvSpPr>
          <p:nvPr/>
        </p:nvSpPr>
        <p:spPr bwMode="ltGray">
          <a:xfrm>
            <a:off x="0" y="0"/>
            <a:ext cx="908050" cy="787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0608" name="Rectangle 16"/>
          <p:cNvSpPr>
            <a:spLocks noChangeArrowheads="1"/>
          </p:cNvSpPr>
          <p:nvPr/>
        </p:nvSpPr>
        <p:spPr bwMode="ltGray">
          <a:xfrm>
            <a:off x="0" y="787400"/>
            <a:ext cx="908050" cy="787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0609" name="Rectangle 17"/>
          <p:cNvSpPr>
            <a:spLocks noChangeArrowheads="1"/>
          </p:cNvSpPr>
          <p:nvPr/>
        </p:nvSpPr>
        <p:spPr bwMode="ltGray">
          <a:xfrm>
            <a:off x="0" y="1563688"/>
            <a:ext cx="908050" cy="787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0613" name="Line 21"/>
          <p:cNvSpPr>
            <a:spLocks noChangeShapeType="1"/>
          </p:cNvSpPr>
          <p:nvPr/>
        </p:nvSpPr>
        <p:spPr bwMode="auto">
          <a:xfrm>
            <a:off x="165100" y="6477000"/>
            <a:ext cx="941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gray">
          <a:xfrm>
            <a:off x="-5160" y="1557340"/>
            <a:ext cx="909770" cy="796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gray">
          <a:xfrm>
            <a:off x="8961836" y="2"/>
            <a:ext cx="944165" cy="7905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gray">
          <a:xfrm>
            <a:off x="0" y="0"/>
            <a:ext cx="909770" cy="78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" name="TextBox 14"/>
          <p:cNvSpPr txBox="1"/>
          <p:nvPr/>
        </p:nvSpPr>
        <p:spPr>
          <a:xfrm>
            <a:off x="0" y="6627168"/>
            <a:ext cx="18469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+mn-lt"/>
              </a:rPr>
              <a:t>www.trungtamtinhoc.edu.vn</a:t>
            </a:r>
          </a:p>
        </p:txBody>
      </p:sp>
    </p:spTree>
    <p:extLst>
      <p:ext uri="{BB962C8B-B14F-4D97-AF65-F5344CB8AC3E}">
        <p14:creationId xmlns:p14="http://schemas.microsoft.com/office/powerpoint/2010/main" val="1443859505"/>
      </p:ext>
    </p:extLst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9" grpId="0" animBg="1"/>
      <p:bldP spid="110620" grpId="0" animBg="1"/>
      <p:bldP spid="110622" grpId="0" animBg="1"/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34B4ACF-0562-4746-84D4-014123930D94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988947931"/>
              </p:ext>
            </p:extLst>
          </p:nvPr>
        </p:nvGraphicFramePr>
        <p:xfrm>
          <a:off x="94354" y="73356"/>
          <a:ext cx="9704262" cy="85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" r:id="rId18" imgW="1523520" imgH="114120" progId="">
                  <p:embed/>
                </p:oleObj>
              </mc:Choice>
              <mc:Fallback>
                <p:oleObj r:id="rId18" imgW="1523520" imgH="114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4354" y="73356"/>
                        <a:ext cx="9704262" cy="85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Freeform 25"/>
          <p:cNvSpPr>
            <a:spLocks/>
          </p:cNvSpPr>
          <p:nvPr/>
        </p:nvSpPr>
        <p:spPr bwMode="gray">
          <a:xfrm>
            <a:off x="103188" y="6446840"/>
            <a:ext cx="9718543" cy="314325"/>
          </a:xfrm>
          <a:custGeom>
            <a:avLst/>
            <a:gdLst/>
            <a:ahLst/>
            <a:cxnLst>
              <a:cxn ang="0">
                <a:pos x="4" y="198"/>
              </a:cxn>
              <a:cxn ang="0">
                <a:pos x="5651" y="198"/>
              </a:cxn>
              <a:cxn ang="0">
                <a:pos x="5646" y="94"/>
              </a:cxn>
              <a:cxn ang="0">
                <a:pos x="1491" y="94"/>
              </a:cxn>
              <a:cxn ang="0">
                <a:pos x="1343" y="2"/>
              </a:cxn>
              <a:cxn ang="0">
                <a:pos x="0" y="0"/>
              </a:cxn>
              <a:cxn ang="0">
                <a:pos x="4" y="198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1050" name="Freeform 26"/>
          <p:cNvSpPr>
            <a:spLocks/>
          </p:cNvSpPr>
          <p:nvPr/>
        </p:nvSpPr>
        <p:spPr bwMode="gray">
          <a:xfrm>
            <a:off x="103189" y="6491288"/>
            <a:ext cx="9723702" cy="2794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5650" y="169"/>
              </a:cxn>
              <a:cxn ang="0">
                <a:pos x="5646" y="95"/>
              </a:cxn>
              <a:cxn ang="0">
                <a:pos x="1478" y="95"/>
              </a:cxn>
              <a:cxn ang="0">
                <a:pos x="1317" y="3"/>
              </a:cxn>
              <a:cxn ang="0">
                <a:pos x="0" y="0"/>
              </a:cxn>
              <a:cxn ang="0">
                <a:pos x="0" y="176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rgbClr val="094AB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103189" y="6723063"/>
            <a:ext cx="9725423" cy="555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15295"/>
            <a:ext cx="70167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1438277"/>
            <a:ext cx="89154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302001" y="6311902"/>
            <a:ext cx="1855656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fld id="{A2534A0B-59F8-4E90-97B3-14C6D44CB7BA}" type="datetime1">
              <a:rPr lang="en-US" smtClean="0"/>
              <a:pPr/>
              <a:t>10/17/2021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233327" y="6323013"/>
            <a:ext cx="2504017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709828" y="6323013"/>
            <a:ext cx="1750748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8210A903-C639-4C14-9F4D-49FBCC68041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4" name="Group 33" title="Feathers">
            <a:extLst>
              <a:ext uri="{FF2B5EF4-FFF2-40B4-BE49-F238E27FC236}">
                <a16:creationId xmlns:a16="http://schemas.microsoft.com/office/drawing/2014/main" id="{02AD0BB5-22F9-4AC7-9E91-7E9296CA9B27}"/>
              </a:ext>
            </a:extLst>
          </p:cNvPr>
          <p:cNvGrpSpPr/>
          <p:nvPr userDrawn="1"/>
        </p:nvGrpSpPr>
        <p:grpSpPr>
          <a:xfrm flipH="1">
            <a:off x="7709879" y="3138985"/>
            <a:ext cx="2118399" cy="3397198"/>
            <a:chOff x="400714" y="362425"/>
            <a:chExt cx="3495979" cy="620438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CE539B7F-9AD9-417F-BC92-D398791E79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23FABBED-E202-4AE9-9229-1B2C0FCD5D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15E47EB-BC07-4E2C-BF03-3E8FBA67323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65855171"/>
              </p:ext>
            </p:extLst>
          </p:nvPr>
        </p:nvGraphicFramePr>
        <p:xfrm>
          <a:off x="107470" y="6733696"/>
          <a:ext cx="9724893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3" r:id="rId20" imgW="12190320" imgH="114120" progId="">
                  <p:embed/>
                </p:oleObj>
              </mc:Choice>
              <mc:Fallback>
                <p:oleObj r:id="rId20" imgW="12190320" imgH="114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7470" y="6733696"/>
                        <a:ext cx="9724893" cy="4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Shape 569">
            <a:extLst>
              <a:ext uri="{FF2B5EF4-FFF2-40B4-BE49-F238E27FC236}">
                <a16:creationId xmlns:a16="http://schemas.microsoft.com/office/drawing/2014/main" id="{6391F411-B070-4216-A274-DC9AC292D76D}"/>
              </a:ext>
            </a:extLst>
          </p:cNvPr>
          <p:cNvPicPr preferRelativeResize="0"/>
          <p:nvPr userDrawn="1"/>
        </p:nvPicPr>
        <p:blipFill>
          <a:blip r:embed="rId22">
            <a:alphaModFix/>
          </a:blip>
          <a:stretch>
            <a:fillRect/>
          </a:stretch>
        </p:blipFill>
        <p:spPr>
          <a:xfrm flipV="1">
            <a:off x="96832" y="934157"/>
            <a:ext cx="9701784" cy="9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55540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7306" y="5710348"/>
            <a:ext cx="2148694" cy="567624"/>
          </a:xfrm>
        </p:spPr>
        <p:txBody>
          <a:bodyPr/>
          <a:lstStyle/>
          <a:p>
            <a:pPr algn="l"/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Mai </a:t>
            </a:r>
            <a:r>
              <a:rPr lang="vi-VN" sz="2400" dirty="0">
                <a:solidFill>
                  <a:schemeClr val="tx1">
                    <a:lumMod val="85000"/>
                  </a:schemeClr>
                </a:solidFill>
              </a:rPr>
              <a:t>Tiến </a:t>
            </a:r>
            <a:r>
              <a:rPr lang="vi-VN" sz="2400" dirty="0" smtClean="0">
                <a:solidFill>
                  <a:schemeClr val="tx1">
                    <a:lumMod val="85000"/>
                  </a:schemeClr>
                </a:solidFill>
              </a:rPr>
              <a:t>Dũng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		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363" y="1727727"/>
            <a:ext cx="7981290" cy="1248038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CS231.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Nhập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môn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Thị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giác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máy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5">
                    <a:lumMod val="50000"/>
                  </a:schemeClr>
                </a:solidFill>
              </a:rPr>
              <a:t>tính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3082495" y="3625802"/>
            <a:ext cx="6823505" cy="124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l"/>
            <a:r>
              <a:rPr lang="en-US" sz="3200" kern="0" dirty="0" smtClean="0">
                <a:solidFill>
                  <a:schemeClr val="accent2">
                    <a:lumMod val="75000"/>
                  </a:schemeClr>
                </a:solidFill>
              </a:rPr>
              <a:t>Object segmentation</a:t>
            </a:r>
            <a:endParaRPr lang="en-US" sz="3200" kern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47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MirrorNet</a:t>
            </a:r>
            <a:r>
              <a:rPr lang="en-US" sz="2400" dirty="0"/>
              <a:t>: Bio-Inspired Camouflaged Object </a:t>
            </a:r>
            <a:r>
              <a:rPr lang="en-US" sz="2400" dirty="0" smtClean="0"/>
              <a:t>Segmentation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dirty="0"/>
              <a:t>://arxiv.org/abs/2007.12881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94" y="2153329"/>
            <a:ext cx="8765229" cy="35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223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MirrorNet</a:t>
            </a:r>
            <a:r>
              <a:rPr lang="en-US" sz="2400" dirty="0"/>
              <a:t>: Bio-Inspired Camouflaged Object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" y="1134469"/>
            <a:ext cx="9888205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915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Betrayed by Motion: Camouflaged Object Discovery via Motion Segmentation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https://www.robots.ox.ac.uk/~vgg/data/MoCA/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3" y="2317977"/>
            <a:ext cx="9099757" cy="33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206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Betrayed by Motion: Camouflaged Object Discovery via Motion Segmentation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https://www.robots.ox.ac.uk/~vgg/data/MoCA/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A903-C639-4C14-9F4D-49FBCC68041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47637"/>
            <a:ext cx="97059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8302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S231. Nhập môn Thị giác máy tính&amp;quot;&quot;/&gt;&lt;property id=&quot;20307&quot; value=&quot;658&quot;/&gt;&lt;/object&gt;&lt;object type=&quot;3&quot; unique_id=&quot;86401&quot;&gt;&lt;property id=&quot;20148&quot; value=&quot;5&quot;/&gt;&lt;property id=&quot;20300&quot; value=&quot;Slide 2 - &amp;quot;MirrorNet: Bio-Inspired Camouflaged Object Segmentation&amp;quot;&quot;/&gt;&lt;property id=&quot;20307&quot; value=&quot;747&quot;/&gt;&lt;/object&gt;&lt;object type=&quot;3&quot; unique_id=&quot;86402&quot;&gt;&lt;property id=&quot;20148&quot; value=&quot;5&quot;/&gt;&lt;property id=&quot;20300&quot; value=&quot;Slide 3 - &amp;quot;MirrorNet: Bio-Inspired Camouflaged Object Segmentation&amp;quot;&quot;/&gt;&lt;property id=&quot;20307&quot; value=&quot;748&quot;/&gt;&lt;/object&gt;&lt;object type=&quot;3&quot; unique_id=&quot;86456&quot;&gt;&lt;property id=&quot;20148&quot; value=&quot;5&quot;/&gt;&lt;property id=&quot;20300&quot; value=&quot;Slide 4 - &amp;quot;Betrayed by Motion: Camouflaged Object Discovery via Motion Segmentation &amp;quot;&quot;/&gt;&lt;property id=&quot;20307&quot; value=&quot;749&quot;/&gt;&lt;/object&gt;&lt;object type=&quot;3&quot; unique_id=&quot;86457&quot;&gt;&lt;property id=&quot;20148&quot; value=&quot;5&quot;/&gt;&lt;property id=&quot;20300&quot; value=&quot;Slide 5 - &amp;quot;Betrayed by Motion: Camouflaged Object Discovery via Motion Segmentation &amp;quot;&quot;/&gt;&lt;property id=&quot;20307&quot; value=&quot;750&quot;/&gt;&lt;/object&gt;&lt;/object&gt;&lt;object type=&quot;8&quot; unique_id=&quot;1011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435TGp_smile_light_ani">
  <a:themeElements>
    <a:clrScheme name="busine1_p 2">
      <a:dk1>
        <a:srgbClr val="000000"/>
      </a:dk1>
      <a:lt1>
        <a:srgbClr val="FFFFFF"/>
      </a:lt1>
      <a:dk2>
        <a:srgbClr val="1C4372"/>
      </a:dk2>
      <a:lt2>
        <a:srgbClr val="969696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9BBB59"/>
      </a:hlink>
      <a:folHlink>
        <a:srgbClr val="8064A2"/>
      </a:folHlink>
    </a:clrScheme>
    <a:fontScheme name="busine1_p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1_p 1">
        <a:dk1>
          <a:srgbClr val="000000"/>
        </a:dk1>
        <a:lt1>
          <a:srgbClr val="FFFFFF"/>
        </a:lt1>
        <a:dk2>
          <a:srgbClr val="04617B"/>
        </a:dk2>
        <a:lt2>
          <a:srgbClr val="969696"/>
        </a:lt2>
        <a:accent1>
          <a:srgbClr val="F79646"/>
        </a:accent1>
        <a:accent2>
          <a:srgbClr val="4BACC6"/>
        </a:accent2>
        <a:accent3>
          <a:srgbClr val="FFFFFF"/>
        </a:accent3>
        <a:accent4>
          <a:srgbClr val="000000"/>
        </a:accent4>
        <a:accent5>
          <a:srgbClr val="FAC9B0"/>
        </a:accent5>
        <a:accent6>
          <a:srgbClr val="439BB3"/>
        </a:accent6>
        <a:hlink>
          <a:srgbClr val="7E6BC9"/>
        </a:hlink>
        <a:folHlink>
          <a:srgbClr val="A5C2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2">
        <a:dk1>
          <a:srgbClr val="000000"/>
        </a:dk1>
        <a:lt1>
          <a:srgbClr val="FFFFFF"/>
        </a:lt1>
        <a:dk2>
          <a:srgbClr val="1C4372"/>
        </a:dk2>
        <a:lt2>
          <a:srgbClr val="969696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1_p 3">
        <a:dk1>
          <a:srgbClr val="000000"/>
        </a:dk1>
        <a:lt1>
          <a:srgbClr val="FFFFFF"/>
        </a:lt1>
        <a:dk2>
          <a:srgbClr val="4F271C"/>
        </a:dk2>
        <a:lt2>
          <a:srgbClr val="969696"/>
        </a:lt2>
        <a:accent1>
          <a:srgbClr val="3891A7"/>
        </a:accent1>
        <a:accent2>
          <a:srgbClr val="EDAA01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D79A01"/>
        </a:accent6>
        <a:hlink>
          <a:srgbClr val="C32D2E"/>
        </a:hlink>
        <a:folHlink>
          <a:srgbClr val="84AA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74TGp_natural_light_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435TGp_smile_light_ani</Template>
  <TotalTime>19728</TotalTime>
  <Words>65</Words>
  <Application>Microsoft Office PowerPoint</Application>
  <PresentationFormat>A4 Paper (210x297 mm)</PresentationFormat>
  <Paragraphs>15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Wingdings</vt:lpstr>
      <vt:lpstr>435TGp_smile_light_ani</vt:lpstr>
      <vt:lpstr>574TGp_natural_light_ani</vt:lpstr>
      <vt:lpstr>CS231. Nhập môn Thị giác máy tính</vt:lpstr>
      <vt:lpstr>MirrorNet: Bio-Inspired Camouflaged Object Segmentation</vt:lpstr>
      <vt:lpstr>MirrorNet: Bio-Inspired Camouflaged Object Segmentation</vt:lpstr>
      <vt:lpstr>Betrayed by Motion: Camouflaged Object Discovery via Motion Segmentation </vt:lpstr>
      <vt:lpstr>Betrayed by Motion: Camouflaged Object Discovery via Motion Segmentation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loài hoa</dc:title>
  <dc:creator>Window 8.1 Pro</dc:creator>
  <cp:lastModifiedBy>admin</cp:lastModifiedBy>
  <cp:revision>469</cp:revision>
  <cp:lastPrinted>2016-12-07T22:54:32Z</cp:lastPrinted>
  <dcterms:created xsi:type="dcterms:W3CDTF">2015-05-22T09:35:46Z</dcterms:created>
  <dcterms:modified xsi:type="dcterms:W3CDTF">2021-10-17T13:45:05Z</dcterms:modified>
</cp:coreProperties>
</file>