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7"/>
  </p:normalViewPr>
  <p:slideViewPr>
    <p:cSldViewPr snapToGrid="0">
      <p:cViewPr varScale="1">
        <p:scale>
          <a:sx n="110" d="100"/>
          <a:sy n="11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89/fdata.2021.6889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86B2-A020-6573-5F16-083884B42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CHECKPOINT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72327-9001-5F6A-A796-9D98A3D98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T" dirty="0"/>
              <a:t>DAVID SCARIN, FRANCISCO SILVA, TOMAS AZEVEDO</a:t>
            </a:r>
          </a:p>
          <a:p>
            <a:r>
              <a:rPr lang="en-PT" dirty="0"/>
              <a:t>PA2_DS3_GA</a:t>
            </a:r>
          </a:p>
        </p:txBody>
      </p:sp>
    </p:spTree>
    <p:extLst>
      <p:ext uri="{BB962C8B-B14F-4D97-AF65-F5344CB8AC3E}">
        <p14:creationId xmlns:p14="http://schemas.microsoft.com/office/powerpoint/2010/main" val="1498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T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T"/>
            </a:p>
          </p:txBody>
        </p:sp>
      </p:grp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0DDD84F-6B54-9E0D-D0EC-2AC0CDD9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 bwMode="auto">
          <a:xfrm>
            <a:off x="20" y="46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62996-C3D0-0264-EA3D-E7256670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0914" y="91124"/>
            <a:ext cx="8361229" cy="11571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FE30-B1FB-B549-294B-0DEB54CD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61358" y="112565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Airline Passenger Satisfaction 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9995F2-BAAD-E8CB-8454-49AB37760A4A}"/>
              </a:ext>
            </a:extLst>
          </p:cNvPr>
          <p:cNvSpPr txBox="1">
            <a:spLocks/>
          </p:cNvSpPr>
          <p:nvPr/>
        </p:nvSpPr>
        <p:spPr>
          <a:xfrm>
            <a:off x="6985822" y="2570400"/>
            <a:ext cx="540746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GB" sz="2500" b="1" dirty="0"/>
              <a:t>Target Variable:</a:t>
            </a:r>
          </a:p>
          <a:p>
            <a:r>
              <a:rPr lang="en-GB" dirty="0"/>
              <a:t>Satisfaction: Airline satisfaction level(Satisfaction, neutral or dissatisfaction)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GB" sz="2500" b="1" dirty="0"/>
              <a:t>Problem Type:</a:t>
            </a:r>
          </a:p>
          <a:p>
            <a:r>
              <a:rPr lang="en-GB" dirty="0"/>
              <a:t>Multi-class classification problem</a:t>
            </a:r>
            <a:endParaRPr lang="en-P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55BCC6-1753-FD53-BA65-F812C1DA0845}"/>
              </a:ext>
            </a:extLst>
          </p:cNvPr>
          <p:cNvSpPr txBox="1">
            <a:spLocks/>
          </p:cNvSpPr>
          <p:nvPr/>
        </p:nvSpPr>
        <p:spPr>
          <a:xfrm>
            <a:off x="395056" y="1724666"/>
            <a:ext cx="9890311" cy="876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This dataset contains an airline passenger satisfaction survey. What factors are highly correlated to a satisfied (or dissatisfied) passenger?</a:t>
            </a:r>
            <a:endParaRPr lang="en-PT" sz="2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4E0349-43BD-417A-143D-90C17123A3A9}"/>
              </a:ext>
            </a:extLst>
          </p:cNvPr>
          <p:cNvSpPr txBox="1">
            <a:spLocks/>
          </p:cNvSpPr>
          <p:nvPr/>
        </p:nvSpPr>
        <p:spPr>
          <a:xfrm>
            <a:off x="995286" y="3108163"/>
            <a:ext cx="540746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GB" sz="2500" b="1" dirty="0"/>
              <a:t>Characteristics:</a:t>
            </a:r>
          </a:p>
          <a:p>
            <a:r>
              <a:rPr lang="en-GB" dirty="0"/>
              <a:t>129880 observations</a:t>
            </a:r>
          </a:p>
          <a:p>
            <a:r>
              <a:rPr lang="en-GB" dirty="0"/>
              <a:t>24 features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77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5B153-248E-7CB7-ACE5-E43D38035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A030335-E5A7-63F1-D335-73DB58E35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2A708DD4-FD25-7E22-66ED-BFBB18946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T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4A7B8275-ACD5-311C-331B-99333190F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T"/>
            </a:p>
          </p:txBody>
        </p:sp>
      </p:grp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3EF0FD8-A7F3-44A0-7621-0C86D904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9D2BCB-1087-42B4-2F5B-BCB3936F8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 bwMode="auto">
          <a:xfrm>
            <a:off x="20" y="46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62EF25-D807-2B92-7832-F3E17727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7456" y="82513"/>
            <a:ext cx="10852949" cy="11571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Pre-modelling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69F3-6645-B8B6-DD00-90AA4FBF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56" y="1028438"/>
            <a:ext cx="540746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Airline Passenger Satisfaction 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47ADB1-B46B-6201-E73B-3BDA51A17D44}"/>
              </a:ext>
            </a:extLst>
          </p:cNvPr>
          <p:cNvSpPr txBox="1">
            <a:spLocks/>
          </p:cNvSpPr>
          <p:nvPr/>
        </p:nvSpPr>
        <p:spPr>
          <a:xfrm>
            <a:off x="682778" y="2948713"/>
            <a:ext cx="540746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GB" sz="2500" b="1" dirty="0"/>
              <a:t>Techniques:</a:t>
            </a:r>
          </a:p>
          <a:p>
            <a:r>
              <a:rPr lang="en-GB" dirty="0"/>
              <a:t>EDA (Exploratory Data Analysis) and Visualization</a:t>
            </a:r>
          </a:p>
          <a:p>
            <a:r>
              <a:rPr lang="en-GB" dirty="0"/>
              <a:t>Prototypes through data summarization: MMD2-Critic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EE46BD-0077-43BE-F341-486DBFE1EAB3}"/>
              </a:ext>
            </a:extLst>
          </p:cNvPr>
          <p:cNvSpPr txBox="1">
            <a:spLocks/>
          </p:cNvSpPr>
          <p:nvPr/>
        </p:nvSpPr>
        <p:spPr>
          <a:xfrm>
            <a:off x="395056" y="1724666"/>
            <a:ext cx="9890311" cy="876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Applying methods for interpretable ML, describing the data, setting baseline expectations, trying to find instances that are representative of the data through maximum mean discrepancy (MMD)</a:t>
            </a:r>
            <a:endParaRPr lang="en-PT" sz="2500" dirty="0"/>
          </a:p>
        </p:txBody>
      </p:sp>
    </p:spTree>
    <p:extLst>
      <p:ext uri="{BB962C8B-B14F-4D97-AF65-F5344CB8AC3E}">
        <p14:creationId xmlns:p14="http://schemas.microsoft.com/office/powerpoint/2010/main" val="34806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CE1169-A8FF-5D8E-0665-789592C7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361CA56-462D-0FD2-FED7-15038722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FF811453-6A0F-2611-4424-1CB440293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T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D30C25E3-4CF2-E20A-43F0-6224CEAD1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T"/>
            </a:p>
          </p:txBody>
        </p:sp>
      </p:grp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4EB0213-E1A7-9C6A-6152-12B362780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A340EB9-EC45-9A06-D1F6-51A14EC5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 bwMode="auto">
          <a:xfrm>
            <a:off x="20" y="46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566A6-1095-3ADE-3072-E41A988F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9964" y="55607"/>
            <a:ext cx="10852949" cy="11571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IN-MODELLING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B866-EBBE-3322-14FE-955C04CE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56" y="1028438"/>
            <a:ext cx="540746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Airline Passenger Satisfaction 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D131D4-2B49-6D0B-2AE6-82B4B40C7E78}"/>
              </a:ext>
            </a:extLst>
          </p:cNvPr>
          <p:cNvSpPr txBox="1">
            <a:spLocks/>
          </p:cNvSpPr>
          <p:nvPr/>
        </p:nvSpPr>
        <p:spPr>
          <a:xfrm>
            <a:off x="497583" y="2648764"/>
            <a:ext cx="540746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GB" sz="2500" b="1" dirty="0"/>
              <a:t>Black Box:</a:t>
            </a:r>
          </a:p>
          <a:p>
            <a:r>
              <a:rPr lang="en-GB" dirty="0"/>
              <a:t>MLP (Multi-Layer Perceptron)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500" b="1" dirty="0"/>
              <a:t>White Box:</a:t>
            </a:r>
          </a:p>
          <a:p>
            <a:r>
              <a:rPr lang="en-GB" dirty="0"/>
              <a:t>Decision Tree</a:t>
            </a:r>
          </a:p>
          <a:p>
            <a:r>
              <a:rPr lang="en-GB" dirty="0"/>
              <a:t>Other rule learners (ILP?)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E2FE2-9074-423D-2F8C-1BC7082BD0E9}"/>
              </a:ext>
            </a:extLst>
          </p:cNvPr>
          <p:cNvSpPr txBox="1">
            <a:spLocks/>
          </p:cNvSpPr>
          <p:nvPr/>
        </p:nvSpPr>
        <p:spPr>
          <a:xfrm>
            <a:off x="395056" y="1724666"/>
            <a:ext cx="9890311" cy="876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Applying supervised multi-class classification learning models to the dataset; White Box / Black Box models, </a:t>
            </a:r>
            <a:endParaRPr lang="en-PT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BA8A1-0E83-B270-39FD-46D27104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66" y="4829038"/>
            <a:ext cx="4588379" cy="167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2" descr="Multilayer Perceptrons in Machine Learning: A Comprehensive Guide | DataCamp">
            <a:extLst>
              <a:ext uri="{FF2B5EF4-FFF2-40B4-BE49-F238E27FC236}">
                <a16:creationId xmlns:a16="http://schemas.microsoft.com/office/drawing/2014/main" id="{66605DB3-090C-885D-0466-2DDD795F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41" y="2491463"/>
            <a:ext cx="2356487" cy="210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5215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924ED-CF6D-539B-B4DC-163253462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B924506-9F89-785E-2455-88B2FE52A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07010B84-4D7F-D343-F874-858E9EDAD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T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1E5158BF-0AD4-F094-E8C1-0A95F80CE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PT"/>
            </a:p>
          </p:txBody>
        </p:sp>
      </p:grp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835BCDD-DB8B-C889-3D43-0F62488C9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551890-F6F3-684F-45E5-8789676D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A3C53-3344-0723-BDDB-30611B4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9964" y="55607"/>
            <a:ext cx="10852949" cy="11571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223D-97CD-4338-904A-33E2C155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56" y="1028438"/>
            <a:ext cx="540746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Airline Passenger Satisfaction Dataset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48847C-93F0-6372-88A8-1F7CD1709D20}"/>
              </a:ext>
            </a:extLst>
          </p:cNvPr>
          <p:cNvSpPr txBox="1">
            <a:spLocks/>
          </p:cNvSpPr>
          <p:nvPr/>
        </p:nvSpPr>
        <p:spPr>
          <a:xfrm>
            <a:off x="231356" y="1540396"/>
            <a:ext cx="9890311" cy="876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Molnar, C. (2024) Interpretable Machine Learning: A Guide For Making Black Box Models Explainable, </a:t>
            </a:r>
            <a:r>
              <a:rPr lang="en-GB" sz="2500" dirty="0" err="1"/>
              <a:t>Leanpub</a:t>
            </a:r>
            <a:r>
              <a:rPr lang="en-GB" sz="2500" dirty="0"/>
              <a:t>, 2022. ISBN: 979-8411463330 (</a:t>
            </a:r>
            <a:r>
              <a:rPr lang="en-GB" sz="2500" dirty="0">
                <a:hlinkClick r:id="rId3"/>
              </a:rPr>
              <a:t>https://christophm.github.io/interpretable-ml-book/</a:t>
            </a:r>
            <a:r>
              <a:rPr lang="en-GB" sz="2500" dirty="0"/>
              <a:t>)</a:t>
            </a:r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Belle, V., </a:t>
            </a:r>
            <a:r>
              <a:rPr lang="en-GB" sz="2500" dirty="0" err="1"/>
              <a:t>Papantonis</a:t>
            </a:r>
            <a:r>
              <a:rPr lang="en-GB" sz="2500" dirty="0"/>
              <a:t>, I. (2021). Principles and Practice of Explainable Machine Learning. Frontiers in Big Data, 4, 688969. </a:t>
            </a:r>
            <a:r>
              <a:rPr lang="en-GB" sz="2500" dirty="0">
                <a:hlinkClick r:id="rId4"/>
              </a:rPr>
              <a:t>https://doi.org/10.3389/fdata.2021.688969</a:t>
            </a:r>
            <a:endParaRPr lang="en-GB" sz="2500" dirty="0"/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Class Documentation TAAC 2024, Rita Ribeiro, Pedro Ferreira</a:t>
            </a:r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Marques-Silva, Joao. "Logic-based explainability in machine learning." </a:t>
            </a:r>
            <a:r>
              <a:rPr lang="en-GB" sz="2500" i="1" dirty="0"/>
              <a:t>Reasoning Web. Causality, Explanations and Declarative Knowledge: 18th International Summer School 2022, Berlin, Germany, September 27–30, 2022, Tutorial Lectures</a:t>
            </a:r>
            <a:r>
              <a:rPr lang="en-GB" sz="2500" dirty="0"/>
              <a:t>. Cham: Springer Nature Switzerland, 2023. 24-104.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T" sz="2500" dirty="0"/>
          </a:p>
        </p:txBody>
      </p:sp>
    </p:spTree>
    <p:extLst>
      <p:ext uri="{BB962C8B-B14F-4D97-AF65-F5344CB8AC3E}">
        <p14:creationId xmlns:p14="http://schemas.microsoft.com/office/powerpoint/2010/main" val="82469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</TotalTime>
  <Words>304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CHECKPOINT 1</vt:lpstr>
      <vt:lpstr>Dataset</vt:lpstr>
      <vt:lpstr>Pre-modelling</vt:lpstr>
      <vt:lpstr>IN-MODELLING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Mesquita Scarin</dc:creator>
  <cp:lastModifiedBy>David Mesquita Scarin</cp:lastModifiedBy>
  <cp:revision>3</cp:revision>
  <dcterms:created xsi:type="dcterms:W3CDTF">2024-11-22T11:33:55Z</dcterms:created>
  <dcterms:modified xsi:type="dcterms:W3CDTF">2024-11-22T12:26:45Z</dcterms:modified>
</cp:coreProperties>
</file>