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61122-86FB-41E4-B2A8-44EFB24400FD}" v="8" dt="2024-01-23T06:31:55.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3" d="100"/>
          <a:sy n="103" d="100"/>
        </p:scale>
        <p:origin x="15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urillo Bustillo" userId="4e882b15-32f9-421e-9f7b-aa4f1e77c46c" providerId="ADAL" clId="{5D761122-86FB-41E4-B2A8-44EFB24400FD}"/>
    <pc:docChg chg="custSel addSld modSld">
      <pc:chgData name="David Murillo Bustillo" userId="4e882b15-32f9-421e-9f7b-aa4f1e77c46c" providerId="ADAL" clId="{5D761122-86FB-41E4-B2A8-44EFB24400FD}" dt="2024-01-23T13:50:07.596" v="135" actId="20577"/>
      <pc:docMkLst>
        <pc:docMk/>
      </pc:docMkLst>
      <pc:sldChg chg="modSp mod">
        <pc:chgData name="David Murillo Bustillo" userId="4e882b15-32f9-421e-9f7b-aa4f1e77c46c" providerId="ADAL" clId="{5D761122-86FB-41E4-B2A8-44EFB24400FD}" dt="2024-01-23T13:50:07.596" v="135" actId="20577"/>
        <pc:sldMkLst>
          <pc:docMk/>
          <pc:sldMk cId="0" sldId="256"/>
        </pc:sldMkLst>
        <pc:spChg chg="mod">
          <ac:chgData name="David Murillo Bustillo" userId="4e882b15-32f9-421e-9f7b-aa4f1e77c46c" providerId="ADAL" clId="{5D761122-86FB-41E4-B2A8-44EFB24400FD}" dt="2024-01-23T13:50:07.596" v="135" actId="20577"/>
          <ac:spMkLst>
            <pc:docMk/>
            <pc:sldMk cId="0" sldId="256"/>
            <ac:spMk id="2" creationId="{00000000-0000-0000-0000-000000000000}"/>
          </ac:spMkLst>
        </pc:spChg>
        <pc:spChg chg="mod">
          <ac:chgData name="David Murillo Bustillo" userId="4e882b15-32f9-421e-9f7b-aa4f1e77c46c" providerId="ADAL" clId="{5D761122-86FB-41E4-B2A8-44EFB24400FD}" dt="2024-01-23T13:25:57.849" v="112" actId="27636"/>
          <ac:spMkLst>
            <pc:docMk/>
            <pc:sldMk cId="0" sldId="256"/>
            <ac:spMk id="3" creationId="{00000000-0000-0000-0000-000000000000}"/>
          </ac:spMkLst>
        </pc:spChg>
      </pc:sldChg>
      <pc:sldChg chg="addSp modSp mod">
        <pc:chgData name="David Murillo Bustillo" userId="4e882b15-32f9-421e-9f7b-aa4f1e77c46c" providerId="ADAL" clId="{5D761122-86FB-41E4-B2A8-44EFB24400FD}" dt="2024-01-23T06:27:39.557" v="14" actId="1076"/>
        <pc:sldMkLst>
          <pc:docMk/>
          <pc:sldMk cId="0" sldId="257"/>
        </pc:sldMkLst>
        <pc:picChg chg="add mod">
          <ac:chgData name="David Murillo Bustillo" userId="4e882b15-32f9-421e-9f7b-aa4f1e77c46c" providerId="ADAL" clId="{5D761122-86FB-41E4-B2A8-44EFB24400FD}" dt="2024-01-23T06:27:39.557" v="14" actId="1076"/>
          <ac:picMkLst>
            <pc:docMk/>
            <pc:sldMk cId="0" sldId="257"/>
            <ac:picMk id="6" creationId="{EE5C695D-C023-A8D2-A77E-96A1B3656E6A}"/>
          </ac:picMkLst>
        </pc:picChg>
      </pc:sldChg>
      <pc:sldChg chg="addSp modSp mod">
        <pc:chgData name="David Murillo Bustillo" userId="4e882b15-32f9-421e-9f7b-aa4f1e77c46c" providerId="ADAL" clId="{5D761122-86FB-41E4-B2A8-44EFB24400FD}" dt="2024-01-23T06:28:00.853" v="19" actId="1076"/>
        <pc:sldMkLst>
          <pc:docMk/>
          <pc:sldMk cId="0" sldId="258"/>
        </pc:sldMkLst>
        <pc:picChg chg="add mod">
          <ac:chgData name="David Murillo Bustillo" userId="4e882b15-32f9-421e-9f7b-aa4f1e77c46c" providerId="ADAL" clId="{5D761122-86FB-41E4-B2A8-44EFB24400FD}" dt="2024-01-23T06:28:00.853" v="19" actId="1076"/>
          <ac:picMkLst>
            <pc:docMk/>
            <pc:sldMk cId="0" sldId="258"/>
            <ac:picMk id="6" creationId="{A9E01BC8-00DF-AE5E-FA16-29C32500A7FE}"/>
          </ac:picMkLst>
        </pc:picChg>
      </pc:sldChg>
      <pc:sldChg chg="addSp modSp mod">
        <pc:chgData name="David Murillo Bustillo" userId="4e882b15-32f9-421e-9f7b-aa4f1e77c46c" providerId="ADAL" clId="{5D761122-86FB-41E4-B2A8-44EFB24400FD}" dt="2024-01-23T06:30:29.433" v="54" actId="1076"/>
        <pc:sldMkLst>
          <pc:docMk/>
          <pc:sldMk cId="0" sldId="259"/>
        </pc:sldMkLst>
        <pc:spChg chg="mod">
          <ac:chgData name="David Murillo Bustillo" userId="4e882b15-32f9-421e-9f7b-aa4f1e77c46c" providerId="ADAL" clId="{5D761122-86FB-41E4-B2A8-44EFB24400FD}" dt="2024-01-23T06:30:15.740" v="48" actId="27636"/>
          <ac:spMkLst>
            <pc:docMk/>
            <pc:sldMk cId="0" sldId="259"/>
            <ac:spMk id="3" creationId="{00000000-0000-0000-0000-000000000000}"/>
          </ac:spMkLst>
        </pc:spChg>
        <pc:spChg chg="mod">
          <ac:chgData name="David Murillo Bustillo" userId="4e882b15-32f9-421e-9f7b-aa4f1e77c46c" providerId="ADAL" clId="{5D761122-86FB-41E4-B2A8-44EFB24400FD}" dt="2024-01-23T06:30:24.110" v="51" actId="1076"/>
          <ac:spMkLst>
            <pc:docMk/>
            <pc:sldMk cId="0" sldId="259"/>
            <ac:spMk id="4" creationId="{00000000-0000-0000-0000-000000000000}"/>
          </ac:spMkLst>
        </pc:spChg>
        <pc:picChg chg="add mod">
          <ac:chgData name="David Murillo Bustillo" userId="4e882b15-32f9-421e-9f7b-aa4f1e77c46c" providerId="ADAL" clId="{5D761122-86FB-41E4-B2A8-44EFB24400FD}" dt="2024-01-23T06:30:29.433" v="54" actId="1076"/>
          <ac:picMkLst>
            <pc:docMk/>
            <pc:sldMk cId="0" sldId="259"/>
            <ac:picMk id="6" creationId="{37F9B470-0064-D679-D2FA-9B8E9FB2EA41}"/>
          </ac:picMkLst>
        </pc:picChg>
      </pc:sldChg>
      <pc:sldChg chg="addSp delSp modSp mod">
        <pc:chgData name="David Murillo Bustillo" userId="4e882b15-32f9-421e-9f7b-aa4f1e77c46c" providerId="ADAL" clId="{5D761122-86FB-41E4-B2A8-44EFB24400FD}" dt="2024-01-23T06:30:51.971" v="61" actId="1076"/>
        <pc:sldMkLst>
          <pc:docMk/>
          <pc:sldMk cId="0" sldId="260"/>
        </pc:sldMkLst>
        <pc:spChg chg="mod">
          <ac:chgData name="David Murillo Bustillo" userId="4e882b15-32f9-421e-9f7b-aa4f1e77c46c" providerId="ADAL" clId="{5D761122-86FB-41E4-B2A8-44EFB24400FD}" dt="2024-01-23T06:27:32.323" v="1" actId="27636"/>
          <ac:spMkLst>
            <pc:docMk/>
            <pc:sldMk cId="0" sldId="260"/>
            <ac:spMk id="3" creationId="{00000000-0000-0000-0000-000000000000}"/>
          </ac:spMkLst>
        </pc:spChg>
        <pc:spChg chg="mod">
          <ac:chgData name="David Murillo Bustillo" userId="4e882b15-32f9-421e-9f7b-aa4f1e77c46c" providerId="ADAL" clId="{5D761122-86FB-41E4-B2A8-44EFB24400FD}" dt="2024-01-23T06:27:32.325" v="2" actId="27636"/>
          <ac:spMkLst>
            <pc:docMk/>
            <pc:sldMk cId="0" sldId="260"/>
            <ac:spMk id="4" creationId="{00000000-0000-0000-0000-000000000000}"/>
          </ac:spMkLst>
        </pc:spChg>
        <pc:picChg chg="add del mod">
          <ac:chgData name="David Murillo Bustillo" userId="4e882b15-32f9-421e-9f7b-aa4f1e77c46c" providerId="ADAL" clId="{5D761122-86FB-41E4-B2A8-44EFB24400FD}" dt="2024-01-23T06:30:01.403" v="39" actId="21"/>
          <ac:picMkLst>
            <pc:docMk/>
            <pc:sldMk cId="0" sldId="260"/>
            <ac:picMk id="6" creationId="{37F9B470-0064-D679-D2FA-9B8E9FB2EA41}"/>
          </ac:picMkLst>
        </pc:picChg>
        <pc:picChg chg="add mod">
          <ac:chgData name="David Murillo Bustillo" userId="4e882b15-32f9-421e-9f7b-aa4f1e77c46c" providerId="ADAL" clId="{5D761122-86FB-41E4-B2A8-44EFB24400FD}" dt="2024-01-23T06:30:51.971" v="61" actId="1076"/>
          <ac:picMkLst>
            <pc:docMk/>
            <pc:sldMk cId="0" sldId="260"/>
            <ac:picMk id="8" creationId="{4F6C0734-69EC-7683-4525-5A8085409757}"/>
          </ac:picMkLst>
        </pc:picChg>
      </pc:sldChg>
      <pc:sldChg chg="addSp modSp mod">
        <pc:chgData name="David Murillo Bustillo" userId="4e882b15-32f9-421e-9f7b-aa4f1e77c46c" providerId="ADAL" clId="{5D761122-86FB-41E4-B2A8-44EFB24400FD}" dt="2024-01-23T06:31:57.885" v="69" actId="1076"/>
        <pc:sldMkLst>
          <pc:docMk/>
          <pc:sldMk cId="0" sldId="262"/>
        </pc:sldMkLst>
        <pc:spChg chg="mod">
          <ac:chgData name="David Murillo Bustillo" userId="4e882b15-32f9-421e-9f7b-aa4f1e77c46c" providerId="ADAL" clId="{5D761122-86FB-41E4-B2A8-44EFB24400FD}" dt="2024-01-23T06:27:32.334" v="5" actId="27636"/>
          <ac:spMkLst>
            <pc:docMk/>
            <pc:sldMk cId="0" sldId="262"/>
            <ac:spMk id="2" creationId="{00000000-0000-0000-0000-000000000000}"/>
          </ac:spMkLst>
        </pc:spChg>
        <pc:spChg chg="mod">
          <ac:chgData name="David Murillo Bustillo" userId="4e882b15-32f9-421e-9f7b-aa4f1e77c46c" providerId="ADAL" clId="{5D761122-86FB-41E4-B2A8-44EFB24400FD}" dt="2024-01-23T06:31:49.464" v="64" actId="27636"/>
          <ac:spMkLst>
            <pc:docMk/>
            <pc:sldMk cId="0" sldId="262"/>
            <ac:spMk id="3" creationId="{00000000-0000-0000-0000-000000000000}"/>
          </ac:spMkLst>
        </pc:spChg>
        <pc:spChg chg="mod">
          <ac:chgData name="David Murillo Bustillo" userId="4e882b15-32f9-421e-9f7b-aa4f1e77c46c" providerId="ADAL" clId="{5D761122-86FB-41E4-B2A8-44EFB24400FD}" dt="2024-01-23T06:31:49.466" v="65" actId="27636"/>
          <ac:spMkLst>
            <pc:docMk/>
            <pc:sldMk cId="0" sldId="262"/>
            <ac:spMk id="4" creationId="{00000000-0000-0000-0000-000000000000}"/>
          </ac:spMkLst>
        </pc:spChg>
        <pc:picChg chg="add mod">
          <ac:chgData name="David Murillo Bustillo" userId="4e882b15-32f9-421e-9f7b-aa4f1e77c46c" providerId="ADAL" clId="{5D761122-86FB-41E4-B2A8-44EFB24400FD}" dt="2024-01-23T06:31:57.885" v="69" actId="1076"/>
          <ac:picMkLst>
            <pc:docMk/>
            <pc:sldMk cId="0" sldId="262"/>
            <ac:picMk id="6" creationId="{2A5C8AE9-0075-7E51-8019-5046ED67F22D}"/>
          </ac:picMkLst>
        </pc:picChg>
      </pc:sldChg>
      <pc:sldChg chg="addSp modSp mod">
        <pc:chgData name="David Murillo Bustillo" userId="4e882b15-32f9-421e-9f7b-aa4f1e77c46c" providerId="ADAL" clId="{5D761122-86FB-41E4-B2A8-44EFB24400FD}" dt="2024-01-23T06:31:15.858" v="62" actId="1076"/>
        <pc:sldMkLst>
          <pc:docMk/>
          <pc:sldMk cId="0" sldId="263"/>
        </pc:sldMkLst>
        <pc:spChg chg="mod">
          <ac:chgData name="David Murillo Bustillo" userId="4e882b15-32f9-421e-9f7b-aa4f1e77c46c" providerId="ADAL" clId="{5D761122-86FB-41E4-B2A8-44EFB24400FD}" dt="2024-01-23T06:27:32.378" v="8" actId="27636"/>
          <ac:spMkLst>
            <pc:docMk/>
            <pc:sldMk cId="0" sldId="263"/>
            <ac:spMk id="2" creationId="{00000000-0000-0000-0000-000000000000}"/>
          </ac:spMkLst>
        </pc:spChg>
        <pc:spChg chg="mod">
          <ac:chgData name="David Murillo Bustillo" userId="4e882b15-32f9-421e-9f7b-aa4f1e77c46c" providerId="ADAL" clId="{5D761122-86FB-41E4-B2A8-44EFB24400FD}" dt="2024-01-23T06:29:09.898" v="31" actId="27636"/>
          <ac:spMkLst>
            <pc:docMk/>
            <pc:sldMk cId="0" sldId="263"/>
            <ac:spMk id="3" creationId="{00000000-0000-0000-0000-000000000000}"/>
          </ac:spMkLst>
        </pc:spChg>
        <pc:spChg chg="mod">
          <ac:chgData name="David Murillo Bustillo" userId="4e882b15-32f9-421e-9f7b-aa4f1e77c46c" providerId="ADAL" clId="{5D761122-86FB-41E4-B2A8-44EFB24400FD}" dt="2024-01-23T06:29:16.737" v="32" actId="20577"/>
          <ac:spMkLst>
            <pc:docMk/>
            <pc:sldMk cId="0" sldId="263"/>
            <ac:spMk id="4" creationId="{00000000-0000-0000-0000-000000000000}"/>
          </ac:spMkLst>
        </pc:spChg>
        <pc:picChg chg="add mod">
          <ac:chgData name="David Murillo Bustillo" userId="4e882b15-32f9-421e-9f7b-aa4f1e77c46c" providerId="ADAL" clId="{5D761122-86FB-41E4-B2A8-44EFB24400FD}" dt="2024-01-23T06:31:15.858" v="62" actId="1076"/>
          <ac:picMkLst>
            <pc:docMk/>
            <pc:sldMk cId="0" sldId="263"/>
            <ac:picMk id="6" creationId="{6478C4C0-2D13-5241-E54E-DA80D01C2DC1}"/>
          </ac:picMkLst>
        </pc:picChg>
      </pc:sldChg>
      <pc:sldChg chg="modSp mod">
        <pc:chgData name="David Murillo Bustillo" userId="4e882b15-32f9-421e-9f7b-aa4f1e77c46c" providerId="ADAL" clId="{5D761122-86FB-41E4-B2A8-44EFB24400FD}" dt="2024-01-23T06:27:32.389" v="10" actId="27636"/>
        <pc:sldMkLst>
          <pc:docMk/>
          <pc:sldMk cId="0" sldId="264"/>
        </pc:sldMkLst>
        <pc:spChg chg="mod">
          <ac:chgData name="David Murillo Bustillo" userId="4e882b15-32f9-421e-9f7b-aa4f1e77c46c" providerId="ADAL" clId="{5D761122-86FB-41E4-B2A8-44EFB24400FD}" dt="2024-01-23T06:27:32.389" v="10" actId="27636"/>
          <ac:spMkLst>
            <pc:docMk/>
            <pc:sldMk cId="0" sldId="264"/>
            <ac:spMk id="3" creationId="{00000000-0000-0000-0000-000000000000}"/>
          </ac:spMkLst>
        </pc:spChg>
        <pc:spChg chg="mod">
          <ac:chgData name="David Murillo Bustillo" userId="4e882b15-32f9-421e-9f7b-aa4f1e77c46c" providerId="ADAL" clId="{5D761122-86FB-41E4-B2A8-44EFB24400FD}" dt="2024-01-23T06:27:32.385" v="9" actId="27636"/>
          <ac:spMkLst>
            <pc:docMk/>
            <pc:sldMk cId="0" sldId="264"/>
            <ac:spMk id="4" creationId="{00000000-0000-0000-0000-000000000000}"/>
          </ac:spMkLst>
        </pc:spChg>
      </pc:sldChg>
      <pc:sldChg chg="addSp modSp add mod">
        <pc:chgData name="David Murillo Bustillo" userId="4e882b15-32f9-421e-9f7b-aa4f1e77c46c" providerId="ADAL" clId="{5D761122-86FB-41E4-B2A8-44EFB24400FD}" dt="2024-01-23T13:41:54.180" v="130" actId="1076"/>
        <pc:sldMkLst>
          <pc:docMk/>
          <pc:sldMk cId="3315384129" sldId="268"/>
        </pc:sldMkLst>
        <pc:spChg chg="mod">
          <ac:chgData name="David Murillo Bustillo" userId="4e882b15-32f9-421e-9f7b-aa4f1e77c46c" providerId="ADAL" clId="{5D761122-86FB-41E4-B2A8-44EFB24400FD}" dt="2024-01-23T13:41:51.690" v="129" actId="20577"/>
          <ac:spMkLst>
            <pc:docMk/>
            <pc:sldMk cId="3315384129" sldId="268"/>
            <ac:spMk id="2" creationId="{00000000-0000-0000-0000-000000000000}"/>
          </ac:spMkLst>
        </pc:spChg>
        <pc:spChg chg="mod">
          <ac:chgData name="David Murillo Bustillo" userId="4e882b15-32f9-421e-9f7b-aa4f1e77c46c" providerId="ADAL" clId="{5D761122-86FB-41E4-B2A8-44EFB24400FD}" dt="2024-01-23T06:35:29.661" v="71" actId="20577"/>
          <ac:spMkLst>
            <pc:docMk/>
            <pc:sldMk cId="3315384129" sldId="268"/>
            <ac:spMk id="3" creationId="{00000000-0000-0000-0000-000000000000}"/>
          </ac:spMkLst>
        </pc:spChg>
        <pc:picChg chg="add mod">
          <ac:chgData name="David Murillo Bustillo" userId="4e882b15-32f9-421e-9f7b-aa4f1e77c46c" providerId="ADAL" clId="{5D761122-86FB-41E4-B2A8-44EFB24400FD}" dt="2024-01-23T13:41:54.180" v="130" actId="1076"/>
          <ac:picMkLst>
            <pc:docMk/>
            <pc:sldMk cId="3315384129" sldId="268"/>
            <ac:picMk id="5" creationId="{2238F015-7209-6B48-C5F7-CFDC19CC34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892"/>
            <a:ext cx="7772400" cy="1102519"/>
          </a:xfrm>
        </p:spPr>
        <p:txBody>
          <a:bodyPr/>
          <a:lstStyle/>
          <a:p>
            <a:pPr marL="0" lvl="0" indent="0">
              <a:buNone/>
            </a:pPr>
            <a:r>
              <a:rPr dirty="0" err="1"/>
              <a:t>Clase</a:t>
            </a:r>
            <a:r>
              <a:rPr dirty="0"/>
              <a:t> </a:t>
            </a:r>
            <a:r>
              <a:rPr lang="en-US" dirty="0"/>
              <a:t>2</a:t>
            </a:r>
            <a:r>
              <a:rPr dirty="0"/>
              <a:t>: </a:t>
            </a:r>
            <a:r>
              <a:rPr dirty="0" err="1"/>
              <a:t>Ecologia</a:t>
            </a:r>
            <a:r>
              <a:rPr lang="en-US" dirty="0"/>
              <a:t> </a:t>
            </a:r>
            <a:r>
              <a:rPr lang="en-US" dirty="0" err="1"/>
              <a:t>Aplicada</a:t>
            </a:r>
            <a:r>
              <a:rPr lang="en-US" dirty="0"/>
              <a:t> de </a:t>
            </a:r>
            <a:r>
              <a:rPr dirty="0" err="1"/>
              <a:t>Poblaciones</a:t>
            </a:r>
            <a:endParaRPr dirty="0"/>
          </a:p>
        </p:txBody>
      </p:sp>
      <p:sp>
        <p:nvSpPr>
          <p:cNvPr id="3" name="Subtitle 2"/>
          <p:cNvSpPr>
            <a:spLocks noGrp="1"/>
          </p:cNvSpPr>
          <p:nvPr>
            <p:ph type="subTitle" idx="1"/>
          </p:nvPr>
        </p:nvSpPr>
        <p:spPr>
          <a:xfrm>
            <a:off x="1371600" y="2668859"/>
            <a:ext cx="6400800" cy="1011625"/>
          </a:xfrm>
        </p:spPr>
        <p:txBody>
          <a:bodyPr>
            <a:normAutofit fontScale="70000" lnSpcReduction="20000"/>
          </a:bodyPr>
          <a:lstStyle/>
          <a:p>
            <a:pPr marL="0" lvl="0" indent="0">
              <a:buNone/>
            </a:pPr>
            <a:br>
              <a:rPr dirty="0"/>
            </a:br>
            <a:br>
              <a:rPr dirty="0"/>
            </a:br>
            <a:r>
              <a:rPr dirty="0"/>
              <a:t>David Murillo</a:t>
            </a:r>
            <a:endParaRPr lang="en-US" dirty="0"/>
          </a:p>
          <a:p>
            <a:pPr marL="0" lvl="0" indent="0">
              <a:buNone/>
            </a:pPr>
            <a:r>
              <a:rPr lang="en-US" dirty="0"/>
              <a:t>23 de </a:t>
            </a:r>
            <a:r>
              <a:rPr lang="en-US" dirty="0" err="1"/>
              <a:t>enero</a:t>
            </a:r>
            <a:r>
              <a:rPr lang="en-US" dirty="0"/>
              <a:t>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marL="0" lvl="0" indent="0">
                  <a:buNone/>
                </a:pPr>
                <a:r>
                  <a:t>En el caso de una especie anual, la tasa de fecundidad es equivalente a la tasa de crecimiento de la población.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10" t="-1077"/>
                </a:stretch>
              </a:blipFill>
            </p:spPr>
            <p:txBody>
              <a:bodyPr/>
              <a:lstStyle/>
              <a:p>
                <a:r>
                  <a:rPr lang="es-HN">
                    <a:noFill/>
                  </a:rPr>
                  <a:t> </a:t>
                </a:r>
              </a:p>
            </p:txBody>
          </p:sp>
        </mc:Fallback>
      </mc:AlternateContent>
      <p:sp>
        <p:nvSpPr>
          <p:cNvPr id="4" name="Content Placeholder 3"/>
          <p:cNvSpPr>
            <a:spLocks noGrp="1"/>
          </p:cNvSpPr>
          <p:nvPr>
            <p:ph sz="half" idx="2"/>
          </p:nvPr>
        </p:nvSpPr>
        <p:spPr/>
        <p:txBody>
          <a:bodyPr/>
          <a:lstStyle/>
          <a:p>
            <a:pPr marL="0" lvl="0" indent="0">
              <a:buNone/>
            </a:pPr>
            <a:r>
              <a:rPr i="1"/>
              <a:t>R</a:t>
            </a:r>
            <a:r>
              <a:t> representa la tasa de aumento de la población; si </a:t>
            </a:r>
            <a:r>
              <a:rPr i="1"/>
              <a:t>R</a:t>
            </a:r>
            <a:r>
              <a:t> es superior a 1, la población crece, mientras que si </a:t>
            </a:r>
            <a:r>
              <a:rPr i="1"/>
              <a:t>R</a:t>
            </a:r>
            <a:r>
              <a:t> es inferior a 1, la población disminuye.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marL="0" lvl="0" indent="0">
                  <a:buNone/>
                </a:pPr>
                <a:r>
                  <a:t>Si deseamos predecir el tamaño de la población para dos años, podemos aplicar la ecuación en dos ocasiones.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𝑅</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10" t="-1077" r="-3167"/>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pPr marL="0" lvl="0" indent="0">
                  <a:buNone/>
                </a:pPr>
                <a:r>
                  <a:t>Al integrar estas ecuaciones,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𝑅𝑅</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+2</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m:oMathPara>
                </a14:m>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813" t="-1077"/>
                </a:stretch>
              </a:blipFill>
            </p:spPr>
            <p:txBody>
              <a:bodyPr/>
              <a:lstStyle/>
              <a:p>
                <a:r>
                  <a:rPr lang="es-HN">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t>Si deseamos predecir el tamaño de la población en el tiempo </a:t>
                </a:r>
                <a:r>
                  <a:rPr i="1"/>
                  <a:t>t</a:t>
                </a:r>
                <a:r>
                  <a:t> en el futuro próximo, a partir del tiempo 0, la ecuación para el crecimiento de la población puede expresarse de la siguiente manera:</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e>
                      </m:d>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𝑡</m:t>
                          </m:r>
                        </m:sup>
                      </m:sSup>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436"/>
                </a:stretch>
              </a:blipFill>
            </p:spPr>
            <p:txBody>
              <a:bodyPr/>
              <a:lstStyle/>
              <a:p>
                <a:r>
                  <a:rPr lang="es-H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endParaRPr dirty="0"/>
          </a:p>
        </p:txBody>
      </p:sp>
      <p:sp>
        <p:nvSpPr>
          <p:cNvPr id="3" name="Content Placeholder 2"/>
          <p:cNvSpPr>
            <a:spLocks noGrp="1"/>
          </p:cNvSpPr>
          <p:nvPr>
            <p:ph idx="1"/>
          </p:nvPr>
        </p:nvSpPr>
        <p:spPr/>
        <p:txBody>
          <a:bodyPr/>
          <a:lstStyle/>
          <a:p>
            <a:pPr marL="0" lvl="0" indent="0">
              <a:buNone/>
            </a:pPr>
            <a:endParaRPr dirty="0"/>
          </a:p>
        </p:txBody>
      </p:sp>
      <p:pic>
        <p:nvPicPr>
          <p:cNvPr id="5" name="Picture 4">
            <a:extLst>
              <a:ext uri="{FF2B5EF4-FFF2-40B4-BE49-F238E27FC236}">
                <a16:creationId xmlns:a16="http://schemas.microsoft.com/office/drawing/2014/main" id="{2238F015-7209-6B48-C5F7-CFDC19CC34C5}"/>
              </a:ext>
            </a:extLst>
          </p:cNvPr>
          <p:cNvPicPr>
            <a:picLocks noChangeAspect="1"/>
          </p:cNvPicPr>
          <p:nvPr/>
        </p:nvPicPr>
        <p:blipFill>
          <a:blip r:embed="rId2"/>
          <a:stretch>
            <a:fillRect/>
          </a:stretch>
        </p:blipFill>
        <p:spPr>
          <a:xfrm>
            <a:off x="1732477" y="634604"/>
            <a:ext cx="5456343" cy="4026405"/>
          </a:xfrm>
          <a:prstGeom prst="rect">
            <a:avLst/>
          </a:prstGeom>
        </p:spPr>
      </p:pic>
    </p:spTree>
    <p:extLst>
      <p:ext uri="{BB962C8B-B14F-4D97-AF65-F5344CB8AC3E}">
        <p14:creationId xmlns:p14="http://schemas.microsoft.com/office/powerpoint/2010/main" val="331538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 es una población</a:t>
            </a:r>
          </a:p>
        </p:txBody>
      </p:sp>
      <p:sp>
        <p:nvSpPr>
          <p:cNvPr id="3" name="Content Placeholder 2"/>
          <p:cNvSpPr>
            <a:spLocks noGrp="1"/>
          </p:cNvSpPr>
          <p:nvPr>
            <p:ph sz="half" idx="1"/>
          </p:nvPr>
        </p:nvSpPr>
        <p:spPr/>
        <p:txBody>
          <a:bodyPr/>
          <a:lstStyle/>
          <a:p>
            <a:pPr marL="0" lvl="0" indent="0">
              <a:buNone/>
            </a:pPr>
            <a:r>
              <a:t>Una población puede ser definida como un conjunto de individuos que se encuentran lo suficientemente cercanos geográficamente como para interactuar entre sí y llevar a cabo el proceso de reproducción.</a:t>
            </a:r>
          </a:p>
        </p:txBody>
      </p:sp>
      <p:sp>
        <p:nvSpPr>
          <p:cNvPr id="4" name="Content Placeholder 3"/>
          <p:cNvSpPr>
            <a:spLocks noGrp="1"/>
          </p:cNvSpPr>
          <p:nvPr>
            <p:ph sz="half" idx="2"/>
          </p:nvPr>
        </p:nvSpPr>
        <p:spPr/>
        <p:txBody>
          <a:bodyPr/>
          <a:lstStyle/>
          <a:p>
            <a:pPr marL="0" lvl="0" indent="0">
              <a:buNone/>
            </a:pPr>
            <a:r>
              <a:t>Esto implica la transmisión de genes entre los individuos.</a:t>
            </a:r>
          </a:p>
        </p:txBody>
      </p:sp>
      <p:pic>
        <p:nvPicPr>
          <p:cNvPr id="6" name="Picture 5" descr="A herd of zebras and cows in a field&#10;&#10;Description automatically generated">
            <a:extLst>
              <a:ext uri="{FF2B5EF4-FFF2-40B4-BE49-F238E27FC236}">
                <a16:creationId xmlns:a16="http://schemas.microsoft.com/office/drawing/2014/main" id="{EE5C695D-C023-A8D2-A77E-96A1B3656E6A}"/>
              </a:ext>
            </a:extLst>
          </p:cNvPr>
          <p:cNvPicPr>
            <a:picLocks noChangeAspect="1"/>
          </p:cNvPicPr>
          <p:nvPr/>
        </p:nvPicPr>
        <p:blipFill>
          <a:blip r:embed="rId2"/>
          <a:stretch>
            <a:fillRect/>
          </a:stretch>
        </p:blipFill>
        <p:spPr>
          <a:xfrm>
            <a:off x="4648200" y="2091201"/>
            <a:ext cx="4038600" cy="2271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 es una subpoblación</a:t>
            </a:r>
          </a:p>
        </p:txBody>
      </p:sp>
      <p:sp>
        <p:nvSpPr>
          <p:cNvPr id="3" name="Content Placeholder 2"/>
          <p:cNvSpPr>
            <a:spLocks noGrp="1"/>
          </p:cNvSpPr>
          <p:nvPr>
            <p:ph sz="half" idx="1"/>
          </p:nvPr>
        </p:nvSpPr>
        <p:spPr/>
        <p:txBody>
          <a:bodyPr/>
          <a:lstStyle/>
          <a:p>
            <a:pPr marL="0" lvl="0" indent="0">
              <a:buNone/>
            </a:pPr>
            <a:r>
              <a:t>Se puede describir como una fracción de una población en la que la variabilidad genética está restringida hasta cierto punto, pero se presume que la reproducción es panmíctica, es decir, que cada individuo tiene la misma probabilidad de reproducirse con cualquier otro individuo.</a:t>
            </a:r>
          </a:p>
        </p:txBody>
      </p:sp>
      <p:sp>
        <p:nvSpPr>
          <p:cNvPr id="4" name="Content Placeholder 3"/>
          <p:cNvSpPr>
            <a:spLocks noGrp="1"/>
          </p:cNvSpPr>
          <p:nvPr>
            <p:ph sz="half" idx="2"/>
          </p:nvPr>
        </p:nvSpPr>
        <p:spPr/>
        <p:txBody>
          <a:bodyPr/>
          <a:lstStyle/>
          <a:p>
            <a:pPr marL="0" lvl="0" indent="0">
              <a:buNone/>
            </a:pPr>
            <a:r>
              <a:t>Cuando los individuos se agrupan y dichos grupos están adecuadamente dispersos o la reproducción está parcialmente limitada, se pueden identificar esos conjuntos como subpoblaciones.</a:t>
            </a:r>
          </a:p>
        </p:txBody>
      </p:sp>
      <p:pic>
        <p:nvPicPr>
          <p:cNvPr id="6" name="Picture 5" descr="A red and blue arrows&#10;&#10;Description automatically generated">
            <a:extLst>
              <a:ext uri="{FF2B5EF4-FFF2-40B4-BE49-F238E27FC236}">
                <a16:creationId xmlns:a16="http://schemas.microsoft.com/office/drawing/2014/main" id="{A9E01BC8-00DF-AE5E-FA16-29C32500A7FE}"/>
              </a:ext>
            </a:extLst>
          </p:cNvPr>
          <p:cNvPicPr>
            <a:picLocks noChangeAspect="1"/>
          </p:cNvPicPr>
          <p:nvPr/>
        </p:nvPicPr>
        <p:blipFill>
          <a:blip r:embed="rId2"/>
          <a:stretch>
            <a:fillRect/>
          </a:stretch>
        </p:blipFill>
        <p:spPr>
          <a:xfrm>
            <a:off x="5050573" y="3330931"/>
            <a:ext cx="3233854" cy="15292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normAutofit fontScale="85000" lnSpcReduction="20000"/>
          </a:bodyPr>
          <a:lstStyle/>
          <a:p>
            <a:pPr marL="0" lvl="0" indent="0">
              <a:buNone/>
            </a:pPr>
            <a:r>
              <a:rPr dirty="0"/>
              <a:t>Las </a:t>
            </a:r>
            <a:r>
              <a:rPr dirty="0" err="1"/>
              <a:t>plantas</a:t>
            </a:r>
            <a:r>
              <a:rPr dirty="0"/>
              <a:t> y </a:t>
            </a:r>
            <a:r>
              <a:rPr dirty="0" err="1"/>
              <a:t>animales</a:t>
            </a:r>
            <a:r>
              <a:rPr dirty="0"/>
              <a:t> </a:t>
            </a:r>
            <a:r>
              <a:rPr dirty="0" err="1"/>
              <a:t>experimentan</a:t>
            </a:r>
            <a:r>
              <a:rPr dirty="0"/>
              <a:t> </a:t>
            </a:r>
            <a:r>
              <a:rPr dirty="0" err="1"/>
              <a:t>restricciones</a:t>
            </a:r>
            <a:r>
              <a:rPr dirty="0"/>
              <a:t> </a:t>
            </a:r>
            <a:r>
              <a:rPr dirty="0" err="1"/>
              <a:t>en</a:t>
            </a:r>
            <a:r>
              <a:rPr dirty="0"/>
              <a:t> </a:t>
            </a:r>
            <a:r>
              <a:rPr dirty="0" err="1"/>
              <a:t>términos</a:t>
            </a:r>
            <a:r>
              <a:rPr dirty="0"/>
              <a:t> de </a:t>
            </a:r>
            <a:r>
              <a:rPr dirty="0" err="1"/>
              <a:t>supervivencia</a:t>
            </a:r>
            <a:r>
              <a:rPr dirty="0"/>
              <a:t> y </a:t>
            </a:r>
            <a:r>
              <a:rPr dirty="0" err="1"/>
              <a:t>reproducción</a:t>
            </a:r>
            <a:r>
              <a:rPr dirty="0"/>
              <a:t>, </a:t>
            </a:r>
            <a:r>
              <a:rPr dirty="0" err="1"/>
              <a:t>aspectos</a:t>
            </a:r>
            <a:r>
              <a:rPr dirty="0"/>
              <a:t> </a:t>
            </a:r>
            <a:r>
              <a:rPr dirty="0" err="1"/>
              <a:t>intrínsecos</a:t>
            </a:r>
            <a:r>
              <a:rPr dirty="0"/>
              <a:t> a </a:t>
            </a:r>
            <a:r>
              <a:rPr dirty="0" err="1"/>
              <a:t>su</a:t>
            </a:r>
            <a:r>
              <a:rPr dirty="0"/>
              <a:t> </a:t>
            </a:r>
            <a:r>
              <a:rPr dirty="0" err="1"/>
              <a:t>nicho</a:t>
            </a:r>
            <a:r>
              <a:rPr dirty="0"/>
              <a:t> y </a:t>
            </a:r>
            <a:r>
              <a:rPr dirty="0" err="1"/>
              <a:t>hábitat</a:t>
            </a:r>
            <a:r>
              <a:rPr dirty="0"/>
              <a:t>.</a:t>
            </a:r>
          </a:p>
        </p:txBody>
      </p:sp>
      <p:sp>
        <p:nvSpPr>
          <p:cNvPr id="4" name="Content Placeholder 3"/>
          <p:cNvSpPr>
            <a:spLocks noGrp="1"/>
          </p:cNvSpPr>
          <p:nvPr>
            <p:ph sz="half" idx="2"/>
          </p:nvPr>
        </p:nvSpPr>
        <p:spPr>
          <a:xfrm>
            <a:off x="457200" y="2492763"/>
            <a:ext cx="4038600" cy="1476142"/>
          </a:xfrm>
        </p:spPr>
        <p:txBody>
          <a:bodyPr>
            <a:normAutofit fontScale="85000" lnSpcReduction="20000"/>
          </a:bodyPr>
          <a:lstStyle/>
          <a:p>
            <a:pPr lvl="0"/>
            <a:r>
              <a:rPr dirty="0"/>
              <a:t>Nicho</a:t>
            </a:r>
          </a:p>
          <a:p>
            <a:pPr marL="0" lvl="0" indent="0">
              <a:buNone/>
            </a:pPr>
            <a:r>
              <a:rPr dirty="0"/>
              <a:t>El </a:t>
            </a:r>
            <a:r>
              <a:rPr dirty="0" err="1"/>
              <a:t>nicho</a:t>
            </a:r>
            <a:r>
              <a:rPr dirty="0"/>
              <a:t> de </a:t>
            </a:r>
            <a:r>
              <a:rPr dirty="0" err="1"/>
              <a:t>una</a:t>
            </a:r>
            <a:r>
              <a:rPr dirty="0"/>
              <a:t> </a:t>
            </a:r>
            <a:r>
              <a:rPr dirty="0" err="1"/>
              <a:t>especie</a:t>
            </a:r>
            <a:r>
              <a:rPr dirty="0"/>
              <a:t> </a:t>
            </a:r>
            <a:r>
              <a:rPr dirty="0" err="1"/>
              <a:t>puede</a:t>
            </a:r>
            <a:r>
              <a:rPr dirty="0"/>
              <a:t> </a:t>
            </a:r>
            <a:r>
              <a:rPr dirty="0" err="1"/>
              <a:t>conceptualizarse</a:t>
            </a:r>
            <a:r>
              <a:rPr dirty="0"/>
              <a:t> </a:t>
            </a:r>
            <a:r>
              <a:rPr dirty="0" err="1"/>
              <a:t>como</a:t>
            </a:r>
            <a:r>
              <a:rPr dirty="0"/>
              <a:t> </a:t>
            </a:r>
            <a:r>
              <a:rPr dirty="0" err="1"/>
              <a:t>su</a:t>
            </a:r>
            <a:r>
              <a:rPr dirty="0"/>
              <a:t> </a:t>
            </a:r>
            <a:r>
              <a:rPr dirty="0" err="1"/>
              <a:t>rol</a:t>
            </a:r>
            <a:r>
              <a:rPr dirty="0"/>
              <a:t> </a:t>
            </a:r>
            <a:r>
              <a:rPr dirty="0" err="1"/>
              <a:t>ecológico</a:t>
            </a:r>
            <a:r>
              <a:rPr dirty="0"/>
              <a:t>, </a:t>
            </a:r>
            <a:r>
              <a:rPr dirty="0" err="1"/>
              <a:t>definido</a:t>
            </a:r>
            <a:r>
              <a:rPr dirty="0"/>
              <a:t> </a:t>
            </a:r>
            <a:r>
              <a:rPr dirty="0" err="1"/>
              <a:t>por</a:t>
            </a:r>
            <a:r>
              <a:rPr dirty="0"/>
              <a:t> </a:t>
            </a:r>
            <a:r>
              <a:rPr dirty="0" err="1"/>
              <a:t>los</a:t>
            </a:r>
            <a:r>
              <a:rPr dirty="0"/>
              <a:t> </a:t>
            </a:r>
            <a:r>
              <a:rPr dirty="0" err="1"/>
              <a:t>límites</a:t>
            </a:r>
            <a:r>
              <a:rPr dirty="0"/>
              <a:t> de variables </a:t>
            </a:r>
            <a:r>
              <a:rPr dirty="0" err="1"/>
              <a:t>ecológicas</a:t>
            </a:r>
            <a:r>
              <a:rPr dirty="0"/>
              <a:t> </a:t>
            </a:r>
            <a:r>
              <a:rPr dirty="0" err="1"/>
              <a:t>en</a:t>
            </a:r>
            <a:r>
              <a:rPr dirty="0"/>
              <a:t> </a:t>
            </a:r>
            <a:r>
              <a:rPr dirty="0" err="1"/>
              <a:t>los</a:t>
            </a:r>
            <a:r>
              <a:rPr dirty="0"/>
              <a:t> </a:t>
            </a:r>
            <a:r>
              <a:rPr dirty="0" err="1"/>
              <a:t>cuales</a:t>
            </a:r>
            <a:r>
              <a:rPr dirty="0"/>
              <a:t> la </a:t>
            </a:r>
            <a:r>
              <a:rPr dirty="0" err="1"/>
              <a:t>especie</a:t>
            </a:r>
            <a:r>
              <a:rPr dirty="0"/>
              <a:t> no </a:t>
            </a:r>
            <a:r>
              <a:rPr dirty="0" err="1"/>
              <a:t>puede</a:t>
            </a:r>
            <a:r>
              <a:rPr dirty="0"/>
              <a:t> </a:t>
            </a:r>
            <a:r>
              <a:rPr dirty="0" err="1"/>
              <a:t>sobrevivir</a:t>
            </a:r>
            <a:r>
              <a:rPr dirty="0"/>
              <a:t> </a:t>
            </a:r>
            <a:r>
              <a:rPr dirty="0" err="1"/>
              <a:t>ni</a:t>
            </a:r>
            <a:r>
              <a:rPr dirty="0"/>
              <a:t> </a:t>
            </a:r>
            <a:r>
              <a:rPr dirty="0" err="1"/>
              <a:t>reproducirse</a:t>
            </a:r>
            <a:r>
              <a:rPr dirty="0"/>
              <a:t>.</a:t>
            </a:r>
          </a:p>
        </p:txBody>
      </p:sp>
      <p:pic>
        <p:nvPicPr>
          <p:cNvPr id="6" name="Picture 5" descr="A graph of a temperature&#10;&#10;Description automatically generated with medium confidence">
            <a:extLst>
              <a:ext uri="{FF2B5EF4-FFF2-40B4-BE49-F238E27FC236}">
                <a16:creationId xmlns:a16="http://schemas.microsoft.com/office/drawing/2014/main" id="{37F9B470-0064-D679-D2FA-9B8E9FB2EA41}"/>
              </a:ext>
            </a:extLst>
          </p:cNvPr>
          <p:cNvPicPr>
            <a:picLocks noChangeAspect="1"/>
          </p:cNvPicPr>
          <p:nvPr/>
        </p:nvPicPr>
        <p:blipFill>
          <a:blip r:embed="rId2"/>
          <a:stretch>
            <a:fillRect/>
          </a:stretch>
        </p:blipFill>
        <p:spPr>
          <a:xfrm>
            <a:off x="4495800" y="1248043"/>
            <a:ext cx="4162795" cy="34612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normAutofit fontScale="85000" lnSpcReduction="10000"/>
          </a:bodyPr>
          <a:lstStyle/>
          <a:p>
            <a:pPr marL="0" lvl="0" indent="0">
              <a:buNone/>
            </a:pPr>
            <a:r>
              <a:t>El </a:t>
            </a:r>
            <a:r>
              <a:rPr i="1"/>
              <a:t>nicho fundamental</a:t>
            </a:r>
            <a:r>
              <a:t> se define mediante todas las variables ambientales abióticas que afectan a la especie, representando los límites de las condiciones físicas que la especie puede tolerar.</a:t>
            </a:r>
          </a:p>
        </p:txBody>
      </p:sp>
      <p:sp>
        <p:nvSpPr>
          <p:cNvPr id="4" name="Content Placeholder 3"/>
          <p:cNvSpPr>
            <a:spLocks noGrp="1"/>
          </p:cNvSpPr>
          <p:nvPr>
            <p:ph sz="half" idx="2"/>
          </p:nvPr>
        </p:nvSpPr>
        <p:spPr/>
        <p:txBody>
          <a:bodyPr>
            <a:normAutofit fontScale="85000" lnSpcReduction="10000"/>
          </a:bodyPr>
          <a:lstStyle/>
          <a:p>
            <a:pPr marL="0" lvl="0" indent="0">
              <a:buNone/>
            </a:pPr>
            <a:r>
              <a:t>En cambio, el </a:t>
            </a:r>
            <a:r>
              <a:rPr i="1"/>
              <a:t>nicho efectivo</a:t>
            </a:r>
            <a:r>
              <a:t> se define por ambas variables bióticas y abióticas. Esto incluye factores como la disponibilidad de alimento, la tolerancia a condiciones físicas, la competencia por recursos (como sitios de anidación o nutrientes) y la evitación de depredadores.</a:t>
            </a:r>
          </a:p>
          <a:p>
            <a:pPr marL="0" lvl="0" indent="0">
              <a:buNone/>
            </a:pPr>
            <a:r>
              <a:t>Los nichos de una especie pueden variar en el tiempo y el espacio debido a que el comportamiento y la fisiología de los individuos de una población pueden ser distintos en diferentes momentos y lugares.</a:t>
            </a:r>
          </a:p>
        </p:txBody>
      </p:sp>
      <p:pic>
        <p:nvPicPr>
          <p:cNvPr id="8" name="Picture 7" descr="A graph of a treatment&#10;&#10;Description automatically generated">
            <a:extLst>
              <a:ext uri="{FF2B5EF4-FFF2-40B4-BE49-F238E27FC236}">
                <a16:creationId xmlns:a16="http://schemas.microsoft.com/office/drawing/2014/main" id="{4F6C0734-69EC-7683-4525-5A8085409757}"/>
              </a:ext>
            </a:extLst>
          </p:cNvPr>
          <p:cNvPicPr>
            <a:picLocks noChangeAspect="1"/>
          </p:cNvPicPr>
          <p:nvPr/>
        </p:nvPicPr>
        <p:blipFill>
          <a:blip r:embed="rId2"/>
          <a:stretch>
            <a:fillRect/>
          </a:stretch>
        </p:blipFill>
        <p:spPr>
          <a:xfrm>
            <a:off x="1189463" y="2571750"/>
            <a:ext cx="2453270" cy="2505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Límites de supervivencia y reproducción</a:t>
            </a:r>
          </a:p>
        </p:txBody>
      </p:sp>
      <p:sp>
        <p:nvSpPr>
          <p:cNvPr id="3" name="Content Placeholder 2"/>
          <p:cNvSpPr>
            <a:spLocks noGrp="1"/>
          </p:cNvSpPr>
          <p:nvPr>
            <p:ph sz="half" idx="1"/>
          </p:nvPr>
        </p:nvSpPr>
        <p:spPr/>
        <p:txBody>
          <a:bodyPr/>
          <a:lstStyle/>
          <a:p>
            <a:pPr lvl="0"/>
            <a:r>
              <a:t>Hábitat</a:t>
            </a:r>
          </a:p>
          <a:p>
            <a:pPr marL="0" lvl="0" indent="0">
              <a:buNone/>
            </a:pPr>
            <a:r>
              <a:t>Un hábitat es el entorno donde una especie reside, y desde una perspectiva geográfica, es el lugar que reúne las condiciones esenciales para permitir la existencia de esa especie.</a:t>
            </a:r>
          </a:p>
        </p:txBody>
      </p:sp>
      <p:sp>
        <p:nvSpPr>
          <p:cNvPr id="4" name="Content Placeholder 3"/>
          <p:cNvSpPr>
            <a:spLocks noGrp="1"/>
          </p:cNvSpPr>
          <p:nvPr>
            <p:ph sz="half" idx="2"/>
          </p:nvPr>
        </p:nvSpPr>
        <p:spPr/>
        <p:txBody>
          <a:bodyPr/>
          <a:lstStyle/>
          <a:p>
            <a:pPr marL="0" lvl="0" indent="0">
              <a:buNone/>
            </a:pPr>
            <a:r>
              <a:t>Los lugares que fueron hábitats en un momento dado pueden dejar de serlo en la siguiente temporada si las condiciones necesarias para la especie no se cumplen. En tales casos, los individuos en ese lugar pueden desplazarse, tener dificultades para reproducirse o incluso morir.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Modelos matemáticos en Ecología de poblaciones</a:t>
            </a:r>
          </a:p>
        </p:txBody>
      </p:sp>
      <p:sp>
        <p:nvSpPr>
          <p:cNvPr id="3" name="Content Placeholder 2"/>
          <p:cNvSpPr>
            <a:spLocks noGrp="1"/>
          </p:cNvSpPr>
          <p:nvPr>
            <p:ph sz="half" idx="1"/>
          </p:nvPr>
        </p:nvSpPr>
        <p:spPr/>
        <p:txBody>
          <a:bodyPr>
            <a:normAutofit fontScale="85000" lnSpcReduction="20000"/>
          </a:bodyPr>
          <a:lstStyle/>
          <a:p>
            <a:pPr marL="0" lvl="0" indent="0">
              <a:buNone/>
            </a:pPr>
            <a:r>
              <a:t>La Ecología de poblaciones se ocupa de los cambios en la abundancia de organismos a lo largo del tiempo y el espacio. Aunque solemos describir esta variación con términos como “abundante”, “raro”, “rápido” o “lento”, es importante destacar que la ecología de poblaciones es esencialmente una ciencia cuantitativa.</a:t>
            </a:r>
          </a:p>
        </p:txBody>
      </p:sp>
      <p:sp>
        <p:nvSpPr>
          <p:cNvPr id="4" name="Content Placeholder 3"/>
          <p:cNvSpPr>
            <a:spLocks noGrp="1"/>
          </p:cNvSpPr>
          <p:nvPr>
            <p:ph sz="half" idx="2"/>
          </p:nvPr>
        </p:nvSpPr>
        <p:spPr>
          <a:xfrm>
            <a:off x="4648200" y="1200151"/>
            <a:ext cx="4038600" cy="1453839"/>
          </a:xfrm>
        </p:spPr>
        <p:txBody>
          <a:bodyPr>
            <a:normAutofit fontScale="85000" lnSpcReduction="20000"/>
          </a:bodyPr>
          <a:lstStyle/>
          <a:p>
            <a:pPr marL="0" lvl="0" indent="0">
              <a:buNone/>
            </a:pPr>
            <a:r>
              <a:rPr dirty="0"/>
              <a:t>Para </a:t>
            </a:r>
            <a:r>
              <a:rPr dirty="0" err="1"/>
              <a:t>aplicar</a:t>
            </a:r>
            <a:r>
              <a:rPr dirty="0"/>
              <a:t> la </a:t>
            </a:r>
            <a:r>
              <a:rPr dirty="0" err="1"/>
              <a:t>ecología</a:t>
            </a:r>
            <a:r>
              <a:rPr dirty="0"/>
              <a:t> de </a:t>
            </a:r>
            <a:r>
              <a:rPr dirty="0" err="1"/>
              <a:t>poblaciones</a:t>
            </a:r>
            <a:r>
              <a:rPr dirty="0"/>
              <a:t> </a:t>
            </a:r>
            <a:r>
              <a:rPr dirty="0" err="1"/>
              <a:t>en</a:t>
            </a:r>
            <a:r>
              <a:rPr dirty="0"/>
              <a:t> la </a:t>
            </a:r>
            <a:r>
              <a:rPr dirty="0" err="1"/>
              <a:t>práctica</a:t>
            </a:r>
            <a:r>
              <a:rPr dirty="0"/>
              <a:t>, es </a:t>
            </a:r>
            <a:r>
              <a:rPr dirty="0" err="1"/>
              <a:t>necesario</a:t>
            </a:r>
            <a:r>
              <a:rPr dirty="0"/>
              <a:t> </a:t>
            </a:r>
            <a:r>
              <a:rPr dirty="0" err="1"/>
              <a:t>emplear</a:t>
            </a:r>
            <a:r>
              <a:rPr dirty="0"/>
              <a:t> </a:t>
            </a:r>
            <a:r>
              <a:rPr dirty="0" err="1"/>
              <a:t>métodos</a:t>
            </a:r>
            <a:r>
              <a:rPr dirty="0"/>
              <a:t> </a:t>
            </a:r>
            <a:r>
              <a:rPr dirty="0" err="1"/>
              <a:t>cuantitativos</a:t>
            </a:r>
            <a:r>
              <a:rPr dirty="0"/>
              <a:t> que </a:t>
            </a:r>
            <a:r>
              <a:rPr dirty="0" err="1"/>
              <a:t>permitan</a:t>
            </a:r>
            <a:r>
              <a:rPr dirty="0"/>
              <a:t> </a:t>
            </a:r>
            <a:r>
              <a:rPr dirty="0" err="1"/>
              <a:t>prever</a:t>
            </a:r>
            <a:r>
              <a:rPr dirty="0"/>
              <a:t> la </a:t>
            </a:r>
            <a:r>
              <a:rPr dirty="0" err="1"/>
              <a:t>evolución</a:t>
            </a:r>
            <a:r>
              <a:rPr dirty="0"/>
              <a:t> de las </a:t>
            </a:r>
            <a:r>
              <a:rPr dirty="0" err="1"/>
              <a:t>poblaciones</a:t>
            </a:r>
            <a:r>
              <a:rPr dirty="0"/>
              <a:t> y </a:t>
            </a:r>
            <a:r>
              <a:rPr dirty="0" err="1"/>
              <a:t>expresar</a:t>
            </a:r>
            <a:r>
              <a:rPr dirty="0"/>
              <a:t> </a:t>
            </a:r>
            <a:r>
              <a:rPr dirty="0" err="1"/>
              <a:t>los</a:t>
            </a:r>
            <a:r>
              <a:rPr dirty="0"/>
              <a:t> </a:t>
            </a:r>
            <a:r>
              <a:rPr dirty="0" err="1"/>
              <a:t>resultados</a:t>
            </a:r>
            <a:r>
              <a:rPr dirty="0"/>
              <a:t> de </a:t>
            </a:r>
            <a:r>
              <a:rPr dirty="0" err="1"/>
              <a:t>manera</a:t>
            </a:r>
            <a:r>
              <a:rPr dirty="0"/>
              <a:t> </a:t>
            </a:r>
            <a:r>
              <a:rPr dirty="0" err="1"/>
              <a:t>numérica</a:t>
            </a:r>
            <a:r>
              <a:rPr dirty="0"/>
              <a:t>.</a:t>
            </a:r>
          </a:p>
        </p:txBody>
      </p:sp>
      <p:pic>
        <p:nvPicPr>
          <p:cNvPr id="6" name="Picture 5" descr="A graph of a function&#10;&#10;Description automatically generated">
            <a:extLst>
              <a:ext uri="{FF2B5EF4-FFF2-40B4-BE49-F238E27FC236}">
                <a16:creationId xmlns:a16="http://schemas.microsoft.com/office/drawing/2014/main" id="{2A5C8AE9-0075-7E51-8019-5046ED67F22D}"/>
              </a:ext>
            </a:extLst>
          </p:cNvPr>
          <p:cNvPicPr>
            <a:picLocks noChangeAspect="1"/>
          </p:cNvPicPr>
          <p:nvPr/>
        </p:nvPicPr>
        <p:blipFill>
          <a:blip r:embed="rId2"/>
          <a:stretch>
            <a:fillRect/>
          </a:stretch>
        </p:blipFill>
        <p:spPr>
          <a:xfrm>
            <a:off x="4857750" y="2653990"/>
            <a:ext cx="3619500" cy="228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Natalidad, Mortalidad, immigracion y emigracion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pPr marL="0" lvl="0" indent="0">
                  <a:buNone/>
                </a:pPr>
                <a:r>
                  <a:rPr dirty="0"/>
                  <a:t>El </a:t>
                </a:r>
                <a:r>
                  <a:rPr dirty="0" err="1"/>
                  <a:t>número</a:t>
                </a:r>
                <a:r>
                  <a:rPr dirty="0"/>
                  <a:t> total de </a:t>
                </a:r>
                <a:r>
                  <a:rPr dirty="0" err="1"/>
                  <a:t>individuos</a:t>
                </a:r>
                <a:r>
                  <a:rPr dirty="0"/>
                  <a:t> (</a:t>
                </a:r>
                <a:r>
                  <a:rPr i="1" dirty="0"/>
                  <a:t>N</a:t>
                </a:r>
                <a:r>
                  <a:rPr dirty="0"/>
                  <a:t>) </a:t>
                </a:r>
                <a:r>
                  <a:rPr dirty="0" err="1"/>
                  <a:t>en</a:t>
                </a:r>
                <a:r>
                  <a:rPr dirty="0"/>
                  <a:t> </a:t>
                </a:r>
                <a:r>
                  <a:rPr dirty="0" err="1"/>
                  <a:t>una</a:t>
                </a:r>
                <a:r>
                  <a:rPr dirty="0"/>
                  <a:t> </a:t>
                </a:r>
                <a:r>
                  <a:rPr dirty="0" err="1"/>
                  <a:t>región</a:t>
                </a:r>
                <a:r>
                  <a:rPr dirty="0"/>
                  <a:t> </a:t>
                </a:r>
                <a:r>
                  <a:rPr dirty="0" err="1"/>
                  <a:t>espacial</a:t>
                </a:r>
                <a:r>
                  <a:rPr dirty="0"/>
                  <a:t> </a:t>
                </a:r>
                <a:r>
                  <a:rPr dirty="0" err="1"/>
                  <a:t>establecida</a:t>
                </a:r>
                <a:r>
                  <a:rPr dirty="0"/>
                  <a:t> solo </a:t>
                </a:r>
                <a:r>
                  <a:rPr dirty="0" err="1"/>
                  <a:t>puede</a:t>
                </a:r>
                <a:r>
                  <a:rPr dirty="0"/>
                  <a:t> </a:t>
                </a:r>
                <a:r>
                  <a:rPr dirty="0" err="1"/>
                  <a:t>cambiar</a:t>
                </a:r>
                <a:r>
                  <a:rPr dirty="0"/>
                  <a:t> </a:t>
                </a:r>
                <a:r>
                  <a:rPr dirty="0" err="1"/>
                  <a:t>debido</a:t>
                </a:r>
                <a:r>
                  <a:rPr dirty="0"/>
                  <a:t> a </a:t>
                </a:r>
                <a:r>
                  <a:rPr dirty="0" err="1"/>
                  <a:t>nacimientos</a:t>
                </a:r>
                <a:r>
                  <a:rPr dirty="0"/>
                  <a:t>, </a:t>
                </a:r>
                <a:r>
                  <a:rPr dirty="0" err="1"/>
                  <a:t>muertes</a:t>
                </a:r>
                <a:r>
                  <a:rPr dirty="0"/>
                  <a:t>, </a:t>
                </a:r>
                <a:r>
                  <a:rPr dirty="0" err="1"/>
                  <a:t>inmigración</a:t>
                </a:r>
                <a:r>
                  <a:rPr dirty="0"/>
                  <a:t> o </a:t>
                </a:r>
                <a:r>
                  <a:rPr dirty="0" err="1"/>
                  <a:t>emigración</a:t>
                </a:r>
                <a:r>
                  <a:rPr dirty="0"/>
                  <a:t>. Las </a:t>
                </a:r>
                <a:r>
                  <a:rPr dirty="0" err="1"/>
                  <a:t>variaciones</a:t>
                </a:r>
                <a:r>
                  <a:rPr dirty="0"/>
                  <a:t> </a:t>
                </a:r>
                <a:r>
                  <a:rPr dirty="0" err="1"/>
                  <a:t>en</a:t>
                </a:r>
                <a:r>
                  <a:rPr dirty="0"/>
                  <a:t> </a:t>
                </a:r>
                <a:r>
                  <a:rPr dirty="0" err="1"/>
                  <a:t>el</a:t>
                </a:r>
                <a:r>
                  <a:rPr dirty="0"/>
                  <a:t> </a:t>
                </a:r>
                <a:r>
                  <a:rPr dirty="0" err="1"/>
                  <a:t>tamaño</a:t>
                </a:r>
                <a:r>
                  <a:rPr dirty="0"/>
                  <a:t> de la población </a:t>
                </a:r>
                <a:r>
                  <a:rPr dirty="0" err="1"/>
                  <a:t>durante</a:t>
                </a:r>
                <a:r>
                  <a:rPr dirty="0"/>
                  <a:t> un </a:t>
                </a:r>
                <a:r>
                  <a:rPr dirty="0" err="1"/>
                  <a:t>intervalo</a:t>
                </a:r>
                <a:r>
                  <a:rPr dirty="0"/>
                  <a:t> </a:t>
                </a:r>
                <a:r>
                  <a:rPr dirty="0" err="1"/>
                  <a:t>discreto</a:t>
                </a:r>
                <a:r>
                  <a:rPr dirty="0"/>
                  <a:t> de </a:t>
                </a:r>
                <a:r>
                  <a:rPr dirty="0" err="1"/>
                  <a:t>tiempo</a:t>
                </a:r>
                <a:r>
                  <a:rPr dirty="0"/>
                  <a:t>, de </a:t>
                </a:r>
                <a:r>
                  <a:rPr i="1" dirty="0"/>
                  <a:t>t</a:t>
                </a:r>
                <a:r>
                  <a:rPr dirty="0"/>
                  <a:t> a </a:t>
                </a:r>
                <a:r>
                  <a:rPr i="1" dirty="0"/>
                  <a:t>t</a:t>
                </a:r>
                <a:r>
                  <a:rPr dirty="0"/>
                  <a:t>+1, </a:t>
                </a:r>
                <a:r>
                  <a:rPr dirty="0" err="1"/>
                  <a:t>pueden</a:t>
                </a:r>
                <a:r>
                  <a:rPr dirty="0"/>
                  <a:t> </a:t>
                </a:r>
                <a:r>
                  <a:rPr dirty="0" err="1"/>
                  <a:t>describirse</a:t>
                </a:r>
                <a:r>
                  <a:rPr dirty="0"/>
                  <a:t> </a:t>
                </a:r>
                <a:r>
                  <a:rPr dirty="0" err="1"/>
                  <a:t>mediante</a:t>
                </a:r>
                <a:r>
                  <a:rPr dirty="0"/>
                  <a:t> la </a:t>
                </a:r>
                <a:r>
                  <a:rPr dirty="0" err="1"/>
                  <a:t>siguiente</a:t>
                </a:r>
                <a:r>
                  <a:rPr dirty="0"/>
                  <a:t> </a:t>
                </a:r>
                <a:r>
                  <a:rPr dirty="0" err="1"/>
                  <a:t>ecuación</a:t>
                </a:r>
                <a:r>
                  <a:rPr dirty="0"/>
                  <a:t>:</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r>
                        <a:rPr>
                          <a:latin typeface="Cambria Math" panose="02040503050406030204" pitchFamily="18" charset="0"/>
                        </a:rPr>
                        <m:t>𝐷</m:t>
                      </m:r>
                      <m:r>
                        <a:rPr>
                          <a:latin typeface="Cambria Math" panose="02040503050406030204" pitchFamily="18" charset="0"/>
                        </a:rPr>
                        <m:t>+</m:t>
                      </m:r>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𝐸</m:t>
                      </m:r>
                    </m:oMath>
                  </m:oMathPara>
                </a14:m>
                <a:endParaRPr lang="en-US" dirty="0"/>
              </a:p>
              <a:p>
                <a:pPr marL="0" lvl="0" indent="0">
                  <a:buNone/>
                </a:pPr>
                <a:endParaRPr dirty="0"/>
              </a:p>
              <a:p>
                <a:pPr marL="0" lvl="0" indent="0">
                  <a:buNone/>
                </a:pPr>
                <a:r>
                  <a:rPr dirty="0" err="1"/>
                  <a:t>Donde</a:t>
                </a:r>
                <a:r>
                  <a:rPr dirty="0"/>
                  <a:t>: </a:t>
                </a:r>
                <a:r>
                  <a:rPr i="1" dirty="0"/>
                  <a:t>B</a:t>
                </a:r>
                <a:r>
                  <a:rPr dirty="0"/>
                  <a:t> = </a:t>
                </a:r>
                <a:r>
                  <a:rPr dirty="0" err="1"/>
                  <a:t>Número</a:t>
                </a:r>
                <a:r>
                  <a:rPr dirty="0"/>
                  <a:t> total de </a:t>
                </a:r>
                <a:r>
                  <a:rPr dirty="0" err="1"/>
                  <a:t>nacimientos</a:t>
                </a:r>
                <a:r>
                  <a:rPr dirty="0"/>
                  <a:t> </a:t>
                </a:r>
                <a:r>
                  <a:rPr i="1" dirty="0"/>
                  <a:t>D</a:t>
                </a:r>
                <a:r>
                  <a:rPr dirty="0"/>
                  <a:t> = </a:t>
                </a:r>
                <a:r>
                  <a:rPr dirty="0" err="1"/>
                  <a:t>Número</a:t>
                </a:r>
                <a:r>
                  <a:rPr dirty="0"/>
                  <a:t> total de </a:t>
                </a:r>
                <a:r>
                  <a:rPr dirty="0" err="1"/>
                  <a:t>muertes</a:t>
                </a:r>
                <a:r>
                  <a:rPr dirty="0"/>
                  <a:t> </a:t>
                </a:r>
                <a:r>
                  <a:rPr i="1" dirty="0"/>
                  <a:t>I</a:t>
                </a:r>
                <a:r>
                  <a:rPr dirty="0"/>
                  <a:t> = </a:t>
                </a:r>
                <a:r>
                  <a:rPr dirty="0" err="1"/>
                  <a:t>Número</a:t>
                </a:r>
                <a:r>
                  <a:rPr dirty="0"/>
                  <a:t> total de </a:t>
                </a:r>
                <a:r>
                  <a:rPr dirty="0" err="1"/>
                  <a:t>individuos</a:t>
                </a:r>
                <a:r>
                  <a:rPr dirty="0"/>
                  <a:t> que </a:t>
                </a:r>
                <a:r>
                  <a:rPr dirty="0" err="1"/>
                  <a:t>ingresan</a:t>
                </a:r>
                <a:r>
                  <a:rPr dirty="0"/>
                  <a:t> a la region </a:t>
                </a:r>
                <a:r>
                  <a:rPr i="1" dirty="0"/>
                  <a:t>E</a:t>
                </a:r>
                <a:r>
                  <a:rPr dirty="0"/>
                  <a:t> = </a:t>
                </a:r>
                <a:r>
                  <a:rPr dirty="0" err="1"/>
                  <a:t>Número</a:t>
                </a:r>
                <a:r>
                  <a:rPr dirty="0"/>
                  <a:t> total de </a:t>
                </a:r>
                <a:r>
                  <a:rPr dirty="0" err="1"/>
                  <a:t>individuos</a:t>
                </a:r>
                <a:r>
                  <a:rPr dirty="0"/>
                  <a:t> que </a:t>
                </a:r>
                <a:r>
                  <a:rPr dirty="0" err="1"/>
                  <a:t>dejan</a:t>
                </a:r>
                <a:r>
                  <a:rPr dirty="0"/>
                  <a:t> la region</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603" t="-1436" r="-603"/>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70000" lnSpcReduction="20000"/>
              </a:bodyPr>
              <a:lstStyle/>
              <a:p>
                <a:pPr marL="0" lvl="0" indent="0">
                  <a:buNone/>
                </a:pPr>
                <a:r>
                  <a:rPr dirty="0" err="1"/>
                  <a:t>Numerosas</a:t>
                </a:r>
                <a:r>
                  <a:rPr dirty="0"/>
                  <a:t> </a:t>
                </a:r>
                <a:r>
                  <a:rPr dirty="0" err="1"/>
                  <a:t>poblaciones</a:t>
                </a:r>
                <a:r>
                  <a:rPr dirty="0"/>
                  <a:t> son </a:t>
                </a:r>
                <a:r>
                  <a:rPr dirty="0" err="1"/>
                  <a:t>cerradas</a:t>
                </a:r>
                <a:r>
                  <a:rPr dirty="0"/>
                  <a:t>, lo que </a:t>
                </a:r>
                <a:r>
                  <a:rPr dirty="0" err="1"/>
                  <a:t>implica</a:t>
                </a:r>
                <a:r>
                  <a:rPr dirty="0"/>
                  <a:t> que no hay </a:t>
                </a:r>
                <a:r>
                  <a:rPr dirty="0" err="1"/>
                  <a:t>inmigración</a:t>
                </a:r>
                <a:r>
                  <a:rPr dirty="0"/>
                  <a:t> </a:t>
                </a:r>
                <a:r>
                  <a:rPr dirty="0" err="1"/>
                  <a:t>ni</a:t>
                </a:r>
                <a:r>
                  <a:rPr dirty="0"/>
                  <a:t> </a:t>
                </a:r>
                <a:r>
                  <a:rPr dirty="0" err="1"/>
                  <a:t>emigración</a:t>
                </a:r>
                <a:r>
                  <a:rPr dirty="0"/>
                  <a:t>. En tales </a:t>
                </a:r>
                <a:r>
                  <a:rPr dirty="0" err="1"/>
                  <a:t>casos</a:t>
                </a:r>
                <a:r>
                  <a:rPr dirty="0"/>
                  <a:t>, </a:t>
                </a:r>
                <a:r>
                  <a:rPr dirty="0" err="1"/>
                  <a:t>el</a:t>
                </a:r>
                <a:r>
                  <a:rPr dirty="0"/>
                  <a:t> </a:t>
                </a:r>
                <a:r>
                  <a:rPr dirty="0" err="1"/>
                  <a:t>modelo</a:t>
                </a:r>
                <a:r>
                  <a:rPr dirty="0"/>
                  <a:t> para la población es:</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m:t>
                      </m:r>
                      <m:r>
                        <a:rPr>
                          <a:latin typeface="Cambria Math" panose="02040503050406030204" pitchFamily="18" charset="0"/>
                        </a:rPr>
                        <m:t>𝐷</m:t>
                      </m:r>
                    </m:oMath>
                  </m:oMathPara>
                </a14:m>
                <a:endParaRPr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604" t="-1436"/>
                </a:stretch>
              </a:blipFill>
            </p:spPr>
            <p:txBody>
              <a:bodyPr/>
              <a:lstStyle/>
              <a:p>
                <a:r>
                  <a:rPr lang="es-HN">
                    <a:noFill/>
                  </a:rPr>
                  <a:t> </a:t>
                </a:r>
              </a:p>
            </p:txBody>
          </p:sp>
        </mc:Fallback>
      </mc:AlternateContent>
      <p:pic>
        <p:nvPicPr>
          <p:cNvPr id="6" name="Picture 5" descr="A graph of a yak&#10;&#10;Description automatically generated">
            <a:extLst>
              <a:ext uri="{FF2B5EF4-FFF2-40B4-BE49-F238E27FC236}">
                <a16:creationId xmlns:a16="http://schemas.microsoft.com/office/drawing/2014/main" id="{6478C4C0-2D13-5241-E54E-DA80D01C2DC1}"/>
              </a:ext>
            </a:extLst>
          </p:cNvPr>
          <p:cNvPicPr>
            <a:picLocks noChangeAspect="1"/>
          </p:cNvPicPr>
          <p:nvPr/>
        </p:nvPicPr>
        <p:blipFill>
          <a:blip r:embed="rId4"/>
          <a:stretch>
            <a:fillRect/>
          </a:stretch>
        </p:blipFill>
        <p:spPr>
          <a:xfrm>
            <a:off x="5220791" y="2567427"/>
            <a:ext cx="2893418" cy="2370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Crecimiento Exponencial</a:t>
            </a:r>
          </a:p>
        </p:txBody>
      </p:sp>
      <p:sp>
        <p:nvSpPr>
          <p:cNvPr id="3" name="Content Placeholder 2"/>
          <p:cNvSpPr>
            <a:spLocks noGrp="1"/>
          </p:cNvSpPr>
          <p:nvPr>
            <p:ph sz="half" idx="1"/>
          </p:nvPr>
        </p:nvSpPr>
        <p:spPr/>
        <p:txBody>
          <a:bodyPr>
            <a:normAutofit fontScale="92500"/>
          </a:bodyPr>
          <a:lstStyle/>
          <a:p>
            <a:pPr marL="0" lvl="0" indent="0">
              <a:buNone/>
            </a:pPr>
            <a:r>
              <a:t>En lugar de expresar la natalidad y mortalidad en números de individuos, podemos hacerlo mediante tasas. En el caso de una especie anual, todos los adultos viven en el año </a:t>
            </a:r>
            <a:r>
              <a:rPr i="1"/>
              <a:t>t</a:t>
            </a:r>
            <a:r>
              <a:t>, mueren antes del año </a:t>
            </a:r>
            <a:r>
              <a:rPr i="1"/>
              <a:t>t</a:t>
            </a:r>
            <a:r>
              <a:t> + 1. Por lo tanto, el número de individuos en la población al año siguiente es igual al número de la población de este año, multiplicado por el promedio del número de descendientes por individuo.</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92500"/>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𝑓</m:t>
                      </m:r>
                    </m:oMath>
                  </m:oMathPara>
                </a14:m>
                <a:endParaRPr/>
              </a:p>
              <a:p>
                <a:pPr marL="0" lvl="0" indent="0">
                  <a:buNone/>
                </a:pPr>
                <a:r>
                  <a:t>Donde </a:t>
                </a:r>
                <a:r>
                  <a:rPr i="1"/>
                  <a:t>f</a:t>
                </a:r>
                <a:r>
                  <a:t> representa la tasa de fecundidad.</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1511"/>
                </a:stretch>
              </a:blipFill>
            </p:spPr>
            <p:txBody>
              <a:bodyPr/>
              <a:lstStyle/>
              <a:p>
                <a:r>
                  <a:rPr lang="es-HN">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896</Words>
  <Application>Microsoft Office PowerPoint</Application>
  <PresentationFormat>On-screen Show (16:9)</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Clase 2: Ecologia Aplicada de Poblaciones</vt:lpstr>
      <vt:lpstr>Que es una población</vt:lpstr>
      <vt:lpstr>Que es una subpoblación</vt:lpstr>
      <vt:lpstr>Límites de supervivencia y reproducción</vt:lpstr>
      <vt:lpstr>Límites de supervivencia y reproducción</vt:lpstr>
      <vt:lpstr>Límites de supervivencia y reproducción</vt:lpstr>
      <vt:lpstr>Modelos matemáticos en Ecología de poblaciones</vt:lpstr>
      <vt:lpstr>Natalidad, Mortalidad, immigracion y emigracion</vt:lpstr>
      <vt:lpstr>Crecimiento Exponencial</vt:lpstr>
      <vt:lpstr>Crecimiento Exponencial</vt:lpstr>
      <vt:lpstr>Crecimiento Exponencial</vt:lpstr>
      <vt:lpstr>Crecimiento Exponencial</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 Ecologia de Poblaciones</dc:title>
  <dc:creator>David Murillo</dc:creator>
  <cp:keywords/>
  <cp:lastModifiedBy>David Murillo Bustillo</cp:lastModifiedBy>
  <cp:revision>1</cp:revision>
  <dcterms:created xsi:type="dcterms:W3CDTF">2024-01-23T06:26:54Z</dcterms:created>
  <dcterms:modified xsi:type="dcterms:W3CDTF">2024-01-23T13:50:11Z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