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elagicpublishing.com/products/measuring-abundance" TargetMode="Externa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Curso: Measuring Abundance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Metodos para la estimación de tamaños de poblaciones y riqueza de especies</a:t>
            </a:r>
            <a:br/>
            <a:br/>
            <a:r>
              <a:rPr/>
              <a:t>HN Biology Investigation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1.2.4 El coeficiente de variación (CV)</a:t>
            </a:r>
          </a:p>
        </p:txBody>
      </p:sp>
      <p:sp>
        <p:nvSpPr>
          <p:cNvPr id="3" name="Content Placeholder 2"/>
          <p:cNvSpPr>
            <a:spLocks noGrp="1"/>
          </p:cNvSpPr>
          <p:nvPr>
            <p:ph idx="1"/>
          </p:nvPr>
        </p:nvSpPr>
        <p:spPr/>
        <p:txBody>
          <a:bodyPr/>
          <a:lstStyle/>
          <a:p>
            <a:pPr lvl="0"/>
            <a:r>
              <a:rPr/>
              <a:t>Se define como la desviación estándar de una muestra dividida por la media de la muestra, y se expresa como un porcentaje.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1.3 Distribuciones continuos comunes</a:t>
            </a:r>
          </a:p>
        </p:txBody>
      </p:sp>
      <p:sp>
        <p:nvSpPr>
          <p:cNvPr id="4" name="Text Placeholder 3"/>
          <p:cNvSpPr>
            <a:spLocks noGrp="1"/>
          </p:cNvSpPr>
          <p:nvPr>
            <p:ph idx="2" sz="half" type="body"/>
          </p:nvPr>
        </p:nvSpPr>
        <p:spPr/>
        <p:txBody>
          <a:bodyPr/>
          <a:lstStyle/>
          <a:p>
            <a:pPr lvl="0"/>
            <a:r>
              <a:rPr/>
              <a:t>Una distribución continua es un tipo de distribución de probabilidad en la que las variables pueden tomar cualquier valor en un rango continuo. Esto significa que la probabilidad de que una variable tome cualquier valor específico es cero.</a:t>
            </a:r>
          </a:p>
        </p:txBody>
      </p:sp>
      <p:pic>
        <p:nvPicPr>
          <p:cNvPr descr="Clase1_Introduccion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1.3.1 Distribución normal</a:t>
            </a:r>
          </a:p>
        </p:txBody>
      </p:sp>
      <p:sp>
        <p:nvSpPr>
          <p:cNvPr id="4" name="Text Placeholder 3"/>
          <p:cNvSpPr>
            <a:spLocks noGrp="1"/>
          </p:cNvSpPr>
          <p:nvPr>
            <p:ph idx="2" sz="half" type="body"/>
          </p:nvPr>
        </p:nvSpPr>
        <p:spPr/>
        <p:txBody>
          <a:bodyPr/>
          <a:lstStyle/>
          <a:p>
            <a:pPr lvl="0" indent="0" marL="0">
              <a:buNone/>
            </a:pPr>
            <a:r>
              <a:rPr/>
              <a:t>La regla empírica (también conocida como la regla de las tres sigmas) establece que en una distribución normal:</a:t>
            </a:r>
          </a:p>
          <a:p>
            <a:pPr lvl="0"/>
            <a:r>
              <a:rPr/>
              <a:t>Aproximadamente el 68% de los datos se encuentran dentro de una desviación estándar de la media (es decir, en el rango μ ± σ).</a:t>
            </a:r>
          </a:p>
          <a:p>
            <a:pPr lvl="0"/>
            <a:r>
              <a:rPr/>
              <a:t>Aproximadamente el 95% de los datos se encuentran dentro de dos desviaciones estándar de la media (en el rango μ ± 2σ).</a:t>
            </a:r>
          </a:p>
          <a:p>
            <a:pPr lvl="0"/>
            <a:r>
              <a:rPr/>
              <a:t>Aproximadamente el 99.7% de los datos se encuentran dentro de tres desviaciones estándar de la media (en el rango μ ± 3σ).</a:t>
            </a:r>
          </a:p>
        </p:txBody>
      </p:sp>
      <p:pic>
        <p:nvPicPr>
          <p:cNvPr descr="Clase1_Introduccion_files/figure-pptx/unnamed-chunk-3-1.png" id="0" name="Picture 1"/>
          <p:cNvPicPr>
            <a:picLocks noGrp="1" noChangeAspect="1"/>
          </p:cNvPicPr>
          <p:nvPr/>
        </p:nvPicPr>
        <p:blipFill>
          <a:blip r:embed="rId2"/>
          <a:stretch>
            <a:fillRect/>
          </a:stretch>
        </p:blipFill>
        <p:spPr bwMode="auto">
          <a:xfrm>
            <a:off x="3733800" y="203200"/>
            <a:ext cx="4775200" cy="438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1.3.1 Distribución chi cuadrado</a:t>
            </a:r>
          </a:p>
        </p:txBody>
      </p:sp>
      <p:sp>
        <p:nvSpPr>
          <p:cNvPr id="4" name="Text Placeholder 3"/>
          <p:cNvSpPr>
            <a:spLocks noGrp="1"/>
          </p:cNvSpPr>
          <p:nvPr>
            <p:ph idx="2" sz="half" type="body"/>
          </p:nvPr>
        </p:nvSpPr>
        <p:spPr/>
        <p:txBody>
          <a:bodyPr/>
          <a:lstStyle/>
          <a:p>
            <a:pPr lvl="0"/>
            <a:r>
              <a:rPr/>
              <a:t>Es asimétrica y tiene una sola cola. La forma de la distribución depende del número de grados de libertad k.</a:t>
            </a:r>
          </a:p>
          <a:p>
            <a:pPr lvl="0"/>
            <a:r>
              <a:rPr/>
              <a:t>A medida que k aumenta, la distribución chi cuadrado se aproxima a una distribución normal</a:t>
            </a:r>
          </a:p>
          <a:p>
            <a:pPr lvl="0"/>
            <a:r>
              <a:rPr/>
              <a:t>k se refiere al número de grados de libertad</a:t>
            </a:r>
          </a:p>
        </p:txBody>
      </p:sp>
      <p:pic>
        <p:nvPicPr>
          <p:cNvPr descr="Clase1_Introduccion_files/figure-pptx/unnamed-chunk-4-1.png" id="0" name="Picture 1"/>
          <p:cNvPicPr>
            <a:picLocks noGrp="1" noChangeAspect="1"/>
          </p:cNvPicPr>
          <p:nvPr/>
        </p:nvPicPr>
        <p:blipFill>
          <a:blip r:embed="rId2"/>
          <a:stretch>
            <a:fillRect/>
          </a:stretch>
        </p:blipFill>
        <p:spPr bwMode="auto">
          <a:xfrm>
            <a:off x="3568700" y="1003300"/>
            <a:ext cx="51054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1.4 Distribuciones de probabilidad discretas comunes</a:t>
            </a:r>
          </a:p>
        </p:txBody>
      </p:sp>
      <p:sp>
        <p:nvSpPr>
          <p:cNvPr id="3" name="Content Placeholder 2"/>
          <p:cNvSpPr>
            <a:spLocks noGrp="1"/>
          </p:cNvSpPr>
          <p:nvPr>
            <p:ph idx="1"/>
          </p:nvPr>
        </p:nvSpPr>
        <p:spPr/>
        <p:txBody>
          <a:bodyPr/>
          <a:lstStyle/>
          <a:p>
            <a:pPr lvl="0"/>
            <a:r>
              <a:rPr/>
              <a:t>Solo pueden tomar valores enteros.</a:t>
            </a:r>
          </a:p>
          <a:p>
            <a:pPr lvl="0"/>
            <a:r>
              <a:rPr/>
              <a:t>La distribución de Bernoulli es una distribución de probabilidad discreta que describe el resultado de un experimento aleatorio que solo puede tener dos posibles resultados: éxito o fracaso.</a:t>
            </a:r>
          </a:p>
          <a:p>
            <a:pPr lvl="0"/>
            <a:r>
              <a:rPr/>
              <a:t>Distribución de Poisson: se utiliza para modelar el número de eventos raros que ocurren en un intervalo de tiempo o espacio fijo.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1.4.1 Distribución de Bernoulli</a:t>
            </a:r>
          </a:p>
        </p:txBody>
      </p:sp>
      <p:sp>
        <p:nvSpPr>
          <p:cNvPr id="4" name="Text Placeholder 3"/>
          <p:cNvSpPr>
            <a:spLocks noGrp="1"/>
          </p:cNvSpPr>
          <p:nvPr>
            <p:ph idx="2" sz="half" type="body"/>
          </p:nvPr>
        </p:nvSpPr>
        <p:spPr/>
        <p:txBody>
          <a:bodyPr/>
          <a:lstStyle/>
          <a:p>
            <a:pPr lvl="0"/>
            <a:r>
              <a:rPr/>
              <a:t>Solo dos valores: 0 y 1</a:t>
            </a:r>
          </a:p>
          <a:p>
            <a:pPr lvl="0"/>
            <a:r>
              <a:rPr/>
              <a:t>La probabilidad de que el resultado sea 1, se denota por </a:t>
            </a:r>
            <a:r>
              <a:rPr i="1"/>
              <a:t>p</a:t>
            </a:r>
          </a:p>
          <a:p>
            <a:pPr lvl="0"/>
            <a:r>
              <a:rPr/>
              <a:t>La media es </a:t>
            </a:r>
            <a:r>
              <a:rPr i="1"/>
              <a:t>p</a:t>
            </a:r>
            <a:r>
              <a:rPr/>
              <a:t> y la varianza </a:t>
            </a:r>
            <a:r>
              <a:rPr i="1"/>
              <a:t>p(1 - p)</a:t>
            </a:r>
          </a:p>
          <a:p>
            <a:pPr lvl="0"/>
            <a:r>
              <a:rPr/>
              <a:t>Utilizada en los modelos de presencia/ausencia</a:t>
            </a:r>
          </a:p>
        </p:txBody>
      </p:sp>
      <p:pic>
        <p:nvPicPr>
          <p:cNvPr descr="Clase1_Introduccion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1.4.2 La distribución de Poisson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P</m:t>
                      </m:r>
                      <m:d>
                        <m:dPr>
                          <m:begChr m:val="("/>
                          <m:endChr m:val=")"/>
                          <m:sepChr m:val=""/>
                          <m:grow/>
                        </m:dPr>
                        <m:e>
                          <m:r>
                            <m:t>X</m:t>
                          </m:r>
                          <m:r>
                            <m:rPr>
                              <m:sty m:val="p"/>
                            </m:rPr>
                            <m:t>=</m:t>
                          </m:r>
                          <m:r>
                            <m:t>k</m:t>
                          </m:r>
                        </m:e>
                      </m:d>
                      <m:r>
                        <m:rPr>
                          <m:sty m:val="p"/>
                        </m:rPr>
                        <m:t>=</m:t>
                      </m:r>
                      <m:f>
                        <m:fPr>
                          <m:type m:val="bar"/>
                        </m:fPr>
                        <m:num>
                          <m:sSup>
                            <m:e>
                              <m:r>
                                <m:t>e</m:t>
                              </m:r>
                            </m:e>
                            <m:sup>
                              <m:r>
                                <m:rPr>
                                  <m:sty m:val="p"/>
                                </m:rPr>
                                <m:t>−</m:t>
                              </m:r>
                              <m:r>
                                <m:t>λ</m:t>
                              </m:r>
                            </m:sup>
                          </m:sSup>
                          <m:sSup>
                            <m:e>
                              <m:r>
                                <m:t>λ</m:t>
                              </m:r>
                            </m:e>
                            <m:sup>
                              <m:r>
                                <m:t>k</m:t>
                              </m:r>
                            </m:sup>
                          </m:sSup>
                        </m:num>
                        <m:den>
                          <m:r>
                            <m:t>k</m:t>
                          </m:r>
                          <m:r>
                            <m:rPr>
                              <m:sty m:val="p"/>
                            </m:rPr>
                            <m:t>!</m:t>
                          </m:r>
                        </m:den>
                      </m:f>
                    </m:oMath>
                  </m:oMathPara>
                </a14:m>
              </a:p>
              <a:p>
                <a:pPr lvl="0" indent="0" marL="0">
                  <a:buNone/>
                </a:pPr>
                <a:r>
                  <a:rPr/>
                  <a:t>Donde X es la variable aleatoria que sigue una distribución de Poisson con parámetro lambda y k es el número de veces que ocurre el evento en el intervalo de tiempo o espacio específico. La función e^-lambda representa la constante matemática e elevada a la potencia negativa de lambda, y k! es el factorial de k.</a:t>
                </a:r>
              </a:p>
            </p:txBody>
          </p:sp>
        </mc:Choice>
      </mc:AlternateContent>
      <p:pic>
        <p:nvPicPr>
          <p:cNvPr descr="Clase1_Introducc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 Estimaciones e Inferencia</a:t>
            </a:r>
          </a:p>
        </p:txBody>
      </p:sp>
      <p:sp>
        <p:nvSpPr>
          <p:cNvPr id="3" name="Content Placeholder 2"/>
          <p:cNvSpPr>
            <a:spLocks noGrp="1"/>
          </p:cNvSpPr>
          <p:nvPr>
            <p:ph idx="1"/>
          </p:nvPr>
        </p:nvSpPr>
        <p:spPr/>
        <p:txBody>
          <a:bodyPr/>
          <a:lstStyle/>
          <a:p>
            <a:pPr lvl="0"/>
            <a:r>
              <a:rPr/>
              <a:t>La estimación es el proceso de calcular un valor desconocido de una población a partir de una muestra aleatoria de esa población.</a:t>
            </a:r>
          </a:p>
          <a:p>
            <a:pPr lvl="0"/>
            <a:r>
              <a:rPr/>
              <a:t>La inferencia, es el proceso de hacer predicciones o tomar decisiones a partir de datos.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1.6.1 Error standard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Es una medida de la variabilidad en la media muestral de una población</a:t>
                </a:r>
              </a:p>
              <a:p>
                <a:pPr lvl="0"/>
                <a:r>
                  <a:rPr/>
                  <a:t>El error estándar se calcula dividiendo la desviación estándar de la población (o la desviación estándar estimada de la población) por la raíz cuadrada del tamaño de la muestra</a:t>
                </a:r>
              </a:p>
              <a:p>
                <a:pPr lvl="0" indent="0" marL="0">
                  <a:buNone/>
                </a:pPr>
                <a14:m>
                  <m:oMathPara xmlns:m="http://schemas.openxmlformats.org/officeDocument/2006/math">
                    <m:oMathParaPr>
                      <m:jc m:val="center"/>
                    </m:oMathParaPr>
                    <m:oMath>
                      <m:r>
                        <m:t>e</m:t>
                      </m:r>
                      <m:r>
                        <m:t>s</m:t>
                      </m:r>
                      <m:r>
                        <m:rPr>
                          <m:sty m:val="p"/>
                        </m:rPr>
                        <m:t>=</m:t>
                      </m:r>
                      <m:r>
                        <m:t>s</m:t>
                      </m:r>
                      <m:r>
                        <m:rPr>
                          <m:sty m:val="p"/>
                        </m:rPr>
                        <m:t>/</m:t>
                      </m:r>
                      <m:rad>
                        <m:radPr>
                          <m:degHide m:val="1"/>
                        </m:radPr>
                        <m:deg/>
                        <m:e>
                          <m:r>
                            <m:t>(</m:t>
                          </m:r>
                        </m:e>
                      </m:rad>
                      <m:r>
                        <m:t>n</m:t>
                      </m:r>
                      <m:r>
                        <m:rPr>
                          <m:sty m:val="p"/>
                        </m:rPr>
                        <m:t>)</m:t>
                      </m:r>
                    </m:oMath>
                  </m:oMathPara>
                </a14:m>
              </a:p>
              <a:p>
                <a:pPr lvl="0"/>
                <a:r>
                  <a:rPr/>
                  <a:t>Cuanto mayor sea el tamaño de la muestra, menor será el error estándar, lo que significa que la media muestral tendrá menos variabilidad y será una mejor estimación de la media poblacional.</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1.6.2 Intervalos de confianza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Un intervalo de confianza es un rango de valores que, con cierto nivel de confianza, se espera que contenga el verdadero valor de un parámetro poblacional.</a:t>
                </a:r>
              </a:p>
              <a:p>
                <a:pPr lvl="0" indent="0" marL="0">
                  <a:buNone/>
                </a:pPr>
                <a14:m>
                  <m:oMathPara xmlns:m="http://schemas.openxmlformats.org/officeDocument/2006/math">
                    <m:oMathParaPr>
                      <m:jc m:val="center"/>
                    </m:oMathParaPr>
                    <m:oMath>
                      <m:d>
                        <m:dPr>
                          <m:begChr m:val="("/>
                          <m:endChr m:val=")"/>
                          <m:sepChr m:val=""/>
                          <m:grow/>
                        </m:dPr>
                        <m:e>
                          <m:acc>
                            <m:accPr>
                              <m:chr m:val="‾"/>
                            </m:accPr>
                            <m:e>
                              <m:r>
                                <m:t>x</m:t>
                              </m:r>
                            </m:e>
                          </m:acc>
                          <m:r>
                            <m:rPr>
                              <m:sty m:val="p"/>
                            </m:rPr>
                            <m:t>−</m:t>
                          </m:r>
                          <m:r>
                            <m:t>c</m:t>
                          </m:r>
                          <m:r>
                            <m:rPr>
                              <m:sty m:val="p"/>
                            </m:rPr>
                            <m:t>*</m:t>
                          </m:r>
                          <m:r>
                            <m:t>s</m:t>
                          </m:r>
                          <m:r>
                            <m:rPr>
                              <m:sty m:val="p"/>
                            </m:rPr>
                            <m:t>/</m:t>
                          </m:r>
                          <m:rad>
                            <m:radPr>
                              <m:degHide m:val="1"/>
                            </m:radPr>
                            <m:deg/>
                            <m:e>
                              <m:r>
                                <m:t>(</m:t>
                              </m:r>
                            </m:e>
                          </m:rad>
                          <m:r>
                            <m:t>n</m:t>
                          </m:r>
                        </m:e>
                      </m:d>
                      <m:r>
                        <m:rPr>
                          <m:sty m:val="p"/>
                        </m:rPr>
                        <m:t>;</m:t>
                      </m:r>
                      <m:acc>
                        <m:accPr>
                          <m:chr m:val="‾"/>
                        </m:accPr>
                        <m:e>
                          <m:r>
                            <m:t>x</m:t>
                          </m:r>
                        </m:e>
                      </m:acc>
                      <m:r>
                        <m:rPr>
                          <m:sty m:val="p"/>
                        </m:rPr>
                        <m:t>+</m:t>
                      </m:r>
                      <m:r>
                        <m:t>c</m:t>
                      </m:r>
                      <m:r>
                        <m:rPr>
                          <m:sty m:val="p"/>
                        </m:rPr>
                        <m:t>*</m:t>
                      </m:r>
                      <m:r>
                        <m:t>s</m:t>
                      </m:r>
                      <m:r>
                        <m:rPr>
                          <m:sty m:val="p"/>
                        </m:rPr>
                        <m:t>/</m:t>
                      </m:r>
                      <m:rad>
                        <m:radPr>
                          <m:degHide m:val="1"/>
                        </m:radPr>
                        <m:deg/>
                        <m:e>
                          <m:r>
                            <m:t>(</m:t>
                          </m:r>
                        </m:e>
                      </m:rad>
                      <m:r>
                        <m:t>n</m:t>
                      </m:r>
                      <m:r>
                        <m:rPr>
                          <m:sty m:val="p"/>
                        </m:rPr>
                        <m:t>)</m:t>
                      </m:r>
                      <m:r>
                        <m:rPr>
                          <m:sty m:val="p"/>
                        </m:rPr>
                        <m:t>)</m:t>
                      </m:r>
                    </m:oMath>
                  </m:oMathPara>
                </a14:m>
              </a:p>
              <a:p>
                <a:pPr lvl="0"/>
                <a:r>
                  <a:rPr/>
                  <a:t>Para el intervalo de confianza del 95%, </a:t>
                </a:r>
                <a:r>
                  <a:rPr i="1"/>
                  <a:t>c</a:t>
                </a:r>
                <a:r>
                  <a:rPr/>
                  <a:t> = 1.96</a:t>
                </a:r>
              </a:p>
              <a:p>
                <a:pPr lvl="0"/>
                <a:r>
                  <a:rPr/>
                  <a:t>Para el intervalo de confianza del 90%, </a:t>
                </a:r>
                <a:r>
                  <a:rPr i="1"/>
                  <a:t>c</a:t>
                </a:r>
                <a:r>
                  <a:rPr/>
                  <a:t> = 1.645</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Parte I: Introduccion</a:t>
            </a:r>
          </a:p>
        </p:txBody>
      </p:sp>
      <p:sp>
        <p:nvSpPr>
          <p:cNvPr id="4" name="Text Placeholder 3"/>
          <p:cNvSpPr>
            <a:spLocks noGrp="1"/>
          </p:cNvSpPr>
          <p:nvPr>
            <p:ph idx="2" sz="half" type="body"/>
          </p:nvPr>
        </p:nvSpPr>
        <p:spPr/>
        <p:txBody>
          <a:bodyPr/>
          <a:lstStyle/>
          <a:p>
            <a:pPr lvl="0" indent="0" marL="0">
              <a:buNone/>
            </a:pPr>
            <a:r>
              <a:rPr/>
              <a:t>¡Bienvenidos al curso “Midiendo Abundancia”! En este curso aprenderás los métodos y técnicas más comunes para estimar el tamaño de las poblaciones y la riqueza de especies. Entender la abundancia de las especies es fundamental para la conservación y gestión adecuada de los ecosistemas, y esperamos que este curso te brinde las herramientas necesarias para llevar a cabo tus propias investigaciones y proyectos en el campo de la biología de la conservación y ecología.</a:t>
            </a:r>
          </a:p>
          <a:p>
            <a:pPr lvl="0" indent="0" marL="0">
              <a:buNone/>
            </a:pPr>
            <a:r>
              <a:rPr>
                <a:hlinkClick r:id="rId2"/>
              </a:rPr>
              <a:t>Libro de referencia</a:t>
            </a:r>
          </a:p>
        </p:txBody>
      </p:sp>
      <p:pic>
        <p:nvPicPr>
          <p:cNvPr descr="Imagenes/MeasuringAbundance.jpg" id="0" name="Picture 1"/>
          <p:cNvPicPr>
            <a:picLocks noGrp="1" noChangeAspect="1"/>
          </p:cNvPicPr>
          <p:nvPr/>
        </p:nvPicPr>
        <p:blipFill>
          <a:blip r:embed="rId3"/>
          <a:stretch>
            <a:fillRect/>
          </a:stretch>
        </p:blipFill>
        <p:spPr bwMode="auto">
          <a:xfrm>
            <a:off x="4673600" y="203200"/>
            <a:ext cx="2895600" cy="4381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1.6.3 Intervalos Bootstrap</a:t>
            </a:r>
          </a:p>
        </p:txBody>
      </p:sp>
      <p:sp>
        <p:nvSpPr>
          <p:cNvPr id="3" name="Content Placeholder 2"/>
          <p:cNvSpPr>
            <a:spLocks noGrp="1"/>
          </p:cNvSpPr>
          <p:nvPr>
            <p:ph idx="1"/>
          </p:nvPr>
        </p:nvSpPr>
        <p:spPr/>
        <p:txBody>
          <a:bodyPr/>
          <a:lstStyle/>
          <a:p>
            <a:pPr lvl="0"/>
            <a:r>
              <a:rPr/>
              <a:t>Los intervalos Bootstrap son un método de estimación no paramétrico utilizado para obtener intervalos de confianza para una estadística de interés a partir de una muestra.</a:t>
            </a:r>
          </a:p>
          <a:p>
            <a:pPr lvl="0"/>
            <a:r>
              <a:rPr/>
              <a:t>Se basa en crear múltiples muestras de la población original mediante muestreo con reemplazo y calcular la estadística de interés para cada muestra. A partir de estas estadísticas se construye el intervalo de confianza.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1.6.4 La función de verosimilitud (likelihood function)</a:t>
            </a:r>
          </a:p>
        </p:txBody>
      </p:sp>
      <p:sp>
        <p:nvSpPr>
          <p:cNvPr id="3" name="Content Placeholder 2"/>
          <p:cNvSpPr>
            <a:spLocks noGrp="1"/>
          </p:cNvSpPr>
          <p:nvPr>
            <p:ph idx="1"/>
          </p:nvPr>
        </p:nvSpPr>
        <p:spPr/>
        <p:txBody>
          <a:bodyPr/>
          <a:lstStyle/>
          <a:p>
            <a:pPr lvl="0"/>
            <a:r>
              <a:rPr/>
              <a:t>Es una función que describe la probabilidad de observar un conjunto de datos dada una cierta hipótesis o modelo estadístico con parámetros desconocidos.</a:t>
            </a:r>
          </a:p>
          <a:p>
            <a:pPr lvl="0"/>
            <a:r>
              <a:rPr/>
              <a:t>La función de verosimilitud mide cuán bien los parámetros de un modelo explican los datos observados.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Muestreo</a:t>
            </a:r>
          </a:p>
        </p:txBody>
      </p:sp>
      <p:sp>
        <p:nvSpPr>
          <p:cNvPr id="3" name="Content Placeholder 2"/>
          <p:cNvSpPr>
            <a:spLocks noGrp="1"/>
          </p:cNvSpPr>
          <p:nvPr>
            <p:ph idx="1"/>
          </p:nvPr>
        </p:nvSpPr>
        <p:spPr/>
        <p:txBody>
          <a:bodyPr/>
          <a:lstStyle/>
          <a:p>
            <a:pPr lvl="0"/>
            <a:r>
              <a:rPr/>
              <a:t>Recopilar información sobre una población o comunidad de organismos.</a:t>
            </a:r>
          </a:p>
          <a:p>
            <a:pPr lvl="0"/>
            <a:r>
              <a:rPr/>
              <a:t>El objetivo es poder hacer inferencias de las poblaciones o comunidades de organismos.</a:t>
            </a:r>
          </a:p>
          <a:p>
            <a:pPr lvl="0"/>
            <a:r>
              <a:rPr/>
              <a:t>Algunas técnicas son los muestreos por cuadrantes o parcelas, los muestreos por captura-recaptura, entre otros.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 Muestreo estadistico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Se basa en la teoría estadística y utiliza métodos estadísticos para hacer inferencias sobre una población a partir de la información obtenida de una muestra.</a:t>
                </a:r>
              </a:p>
              <a:p>
                <a:pPr lvl="0" indent="0" marL="0">
                  <a:spcBef>
                    <a:spcPts val="3000"/>
                  </a:spcBef>
                  <a:buNone/>
                </a:pPr>
                <a:r>
                  <a:rPr b="1"/>
                  <a:t>1.2.1 Media muestral</a:t>
                </a:r>
              </a:p>
              <a:p>
                <a:pPr lvl="0"/>
                <a:r>
                  <a:rPr/>
                  <a:t>Representa el valor promedio de un conjunto de datos</a:t>
                </a:r>
              </a:p>
              <a:p>
                <a:pPr lvl="0" indent="0" marL="0">
                  <a:buNone/>
                </a:pPr>
                <a14:m>
                  <m:oMathPara xmlns:m="http://schemas.openxmlformats.org/officeDocument/2006/math">
                    <m:oMathParaPr>
                      <m:jc m:val="center"/>
                    </m:oMathParaPr>
                    <m:o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Ejemplo 1.1 Californian Douglas Firs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Douglas Firs (</a:t>
                </a:r>
                <a:r>
                  <a:rPr i="1"/>
                  <a:t>Pseudotsuga menziesii</a:t>
                </a:r>
                <a:r>
                  <a:rPr/>
                  <a:t>) fue estudiando en Santa Cruz Forest Ecology Research Plot.</a:t>
                </a:r>
              </a:p>
              <a:p>
                <a:pPr lvl="0"/>
                <a:r>
                  <a:rPr/>
                  <a:t>La figura 1.1 muestra la region de estudio devidida en cien grillas de 4x4 metros, con los datos de conteos reportados en el diagrama de la derecha.</a:t>
                </a:r>
              </a:p>
              <a:p>
                <a:pPr lvl="0"/>
                <a:r>
                  <a:rPr/>
                  <a:t>La media seria</a:t>
                </a:r>
              </a:p>
              <a:p>
                <a:pPr lvl="0" indent="0" marL="0">
                  <a:buNone/>
                </a:pPr>
                <a14:m>
                  <m:oMathPara xmlns:m="http://schemas.openxmlformats.org/officeDocument/2006/math">
                    <m:oMathParaPr>
                      <m:jc m:val="center"/>
                    </m:oMathParaPr>
                    <m:oMath>
                      <m:acc>
                        <m:accPr>
                          <m:chr m:val="‾"/>
                        </m:accPr>
                        <m:e>
                          <m:r>
                            <m:t>x</m:t>
                          </m:r>
                        </m:e>
                      </m:acc>
                      <m:r>
                        <m:rPr>
                          <m:sty m:val="p"/>
                        </m:rPr>
                        <m:t>=</m:t>
                      </m:r>
                      <m:f>
                        <m:fPr>
                          <m:type m:val="bar"/>
                        </m:fPr>
                        <m:num>
                          <m:r>
                            <m:t>1</m:t>
                          </m:r>
                        </m:num>
                        <m:den>
                          <m:r>
                            <m:t>100</m:t>
                          </m:r>
                        </m:den>
                      </m:f>
                      <m:d>
                        <m:dPr>
                          <m:begChr m:val="("/>
                          <m:endChr m:val=")"/>
                          <m:sepChr m:val=""/>
                          <m:grow/>
                        </m:dPr>
                        <m:e>
                          <m:r>
                            <m:t>1</m:t>
                          </m:r>
                          <m:r>
                            <m:rPr>
                              <m:sty m:val="p"/>
                            </m:rPr>
                            <m:t>+</m:t>
                          </m:r>
                          <m:r>
                            <m:t>1</m:t>
                          </m:r>
                          <m:r>
                            <m:rPr>
                              <m:sty m:val="p"/>
                            </m:rPr>
                            <m:t>+</m:t>
                          </m:r>
                          <m:r>
                            <m:t>0</m:t>
                          </m:r>
                          <m:r>
                            <m:rPr>
                              <m:sty m:val="p"/>
                            </m:rPr>
                            <m:t>+</m:t>
                          </m:r>
                          <m:r>
                            <m:t>1</m:t>
                          </m:r>
                          <m:r>
                            <m:rPr>
                              <m:sty m:val="p"/>
                            </m:rPr>
                            <m:t>+</m:t>
                          </m:r>
                          <m:r>
                            <m:rPr>
                              <m:sty m:val="p"/>
                            </m:rPr>
                            <m:t>.</m:t>
                          </m:r>
                          <m:r>
                            <m:rPr>
                              <m:sty m:val="p"/>
                            </m:rPr>
                            <m:t>.</m:t>
                          </m:r>
                          <m:r>
                            <m:rPr>
                              <m:sty m:val="p"/>
                            </m:rPr>
                            <m:t>.</m:t>
                          </m:r>
                          <m:r>
                            <m:t>0</m:t>
                          </m:r>
                          <m:r>
                            <m:rPr>
                              <m:sty m:val="p"/>
                            </m:rPr>
                            <m:t>+</m:t>
                          </m:r>
                          <m:r>
                            <m:t>0</m:t>
                          </m:r>
                          <m:r>
                            <m:rPr>
                              <m:sty m:val="p"/>
                            </m:rPr>
                            <m:t>+</m:t>
                          </m:r>
                          <m:r>
                            <m:t>0</m:t>
                          </m:r>
                        </m:e>
                      </m:d>
                      <m:r>
                        <m:rPr>
                          <m:sty m:val="p"/>
                        </m:rPr>
                        <m:t>=</m:t>
                      </m:r>
                      <m:r>
                        <m:t>65</m:t>
                      </m:r>
                      <m:r>
                        <m:rPr>
                          <m:sty m:val="p"/>
                        </m:rPr>
                        <m:t>/</m:t>
                      </m:r>
                      <m:r>
                        <m:t>100</m:t>
                      </m:r>
                      <m:r>
                        <m:rPr>
                          <m:sty m:val="p"/>
                        </m:rPr>
                        <m:t>=</m:t>
                      </m:r>
                      <m:r>
                        <m:t>0.65</m:t>
                      </m:r>
                    </m:oMath>
                  </m:oMathPara>
                </a14:m>
              </a:p>
            </p:txBody>
          </p:sp>
        </mc:Choice>
      </mc:AlternateContent>
      <p:pic>
        <p:nvPicPr>
          <p:cNvPr descr="Imagenes/Pseudotsuga_menziesii.jpg" id="0" name="Picture 1"/>
          <p:cNvPicPr>
            <a:picLocks noGrp="1" noChangeAspect="1"/>
          </p:cNvPicPr>
          <p:nvPr/>
        </p:nvPicPr>
        <p:blipFill>
          <a:blip r:embed="rId2"/>
          <a:stretch>
            <a:fillRect/>
          </a:stretch>
        </p:blipFill>
        <p:spPr bwMode="auto">
          <a:xfrm>
            <a:off x="4660900" y="203200"/>
            <a:ext cx="2921000" cy="4381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1.2.2 Mediana, quartiles y rango inter-quartil</a:t>
            </a:r>
          </a:p>
        </p:txBody>
      </p:sp>
      <p:sp>
        <p:nvSpPr>
          <p:cNvPr id="3" name="Content Placeholder 2"/>
          <p:cNvSpPr>
            <a:spLocks noGrp="1"/>
          </p:cNvSpPr>
          <p:nvPr>
            <p:ph idx="1"/>
          </p:nvPr>
        </p:nvSpPr>
        <p:spPr/>
        <p:txBody>
          <a:bodyPr/>
          <a:lstStyle/>
          <a:p>
            <a:pPr lvl="0"/>
            <a:r>
              <a:rPr/>
              <a:t>Son medidas estadísticas utilizadas para resumir la distribución de un conjunto de datos.</a:t>
            </a:r>
          </a:p>
          <a:p>
            <a:pPr lvl="0"/>
            <a:r>
              <a:rPr/>
              <a:t>La mediana es el valor que ocupa la posición central de los datos ordenados de menor a mayor.</a:t>
            </a:r>
          </a:p>
          <a:p>
            <a:pPr lvl="0"/>
            <a:r>
              <a:rPr/>
              <a:t>Q1, es el valor que separa el 25% más bajo de los datos, y el tercer cuartil, Q3, es el valor que separa el 75% más bajo de los datos.</a:t>
            </a:r>
          </a:p>
          <a:p>
            <a:pPr lvl="0"/>
            <a:r>
              <a:rPr/>
              <a:t>El rango intercuartil es la diferencia entre el tercer y el primer cuartil.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1.2.3 Grafico de caja (box plot)</a:t>
            </a:r>
          </a:p>
        </p:txBody>
      </p:sp>
      <p:sp>
        <p:nvSpPr>
          <p:cNvPr id="4" name="Text Placeholder 3"/>
          <p:cNvSpPr>
            <a:spLocks noGrp="1"/>
          </p:cNvSpPr>
          <p:nvPr>
            <p:ph idx="2" sz="half" type="body"/>
          </p:nvPr>
        </p:nvSpPr>
        <p:spPr/>
        <p:txBody>
          <a:bodyPr/>
          <a:lstStyle/>
          <a:p>
            <a:pPr lvl="0"/>
            <a:r>
              <a:rPr/>
              <a:t>Un boxplot (o diagrama de caja y bigotes) es una herramienta gráfica utilizada para representar la distribución de un conjunto de datos.</a:t>
            </a:r>
          </a:p>
          <a:p>
            <a:pPr lvl="0" indent="0" marL="0">
              <a:spcBef>
                <a:spcPts val="3000"/>
              </a:spcBef>
              <a:buNone/>
            </a:pPr>
            <a:r>
              <a:rPr b="1"/>
              <a:t>Ejemplo 1.2: Californian Douglas Firs (cont.)</a:t>
            </a:r>
          </a:p>
          <a:p>
            <a:pPr lvl="0"/>
            <a:r>
              <a:rPr/>
              <a:t>Mediana 0</a:t>
            </a:r>
          </a:p>
          <a:p>
            <a:pPr lvl="0"/>
            <a:r>
              <a:rPr/>
              <a:t>Q1: 0</a:t>
            </a:r>
          </a:p>
          <a:p>
            <a:pPr lvl="0"/>
            <a:r>
              <a:rPr/>
              <a:t>Q3: 1</a:t>
            </a:r>
          </a:p>
          <a:p>
            <a:pPr lvl="0"/>
            <a:r>
              <a:rPr/>
              <a:t>Outliers &gt; 2</a:t>
            </a:r>
          </a:p>
        </p:txBody>
      </p:sp>
      <p:pic>
        <p:nvPicPr>
          <p:cNvPr descr="Clase1_Introduccion_files/figure-pptx/unnamed-chunk-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1.2.4 La varianza de una muestra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Es una medida estadística que indica cuánto se desvían los valores de una muestra con respecto a su media.</a:t>
                </a:r>
              </a:p>
              <a:p>
                <a:pPr lvl="0" indent="0" marL="0">
                  <a:buNone/>
                </a:pPr>
                <a14:m>
                  <m:oMathPara xmlns:m="http://schemas.openxmlformats.org/officeDocument/2006/math">
                    <m:oMathParaPr>
                      <m:jc m:val="center"/>
                    </m:oMathParaPr>
                    <m:oMath>
                      <m:sSup>
                        <m:e>
                          <m:r>
                            <m:t>s</m:t>
                          </m:r>
                        </m:e>
                        <m:sup>
                          <m:r>
                            <m:t>2</m:t>
                          </m:r>
                        </m:sup>
                      </m:sSup>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r>
                                            <m:t>x</m:t>
                                          </m:r>
                                        </m:e>
                                        <m:sub>
                                          <m:r>
                                            <m:t>i</m:t>
                                          </m:r>
                                        </m:sub>
                                      </m:sSub>
                                      <m:r>
                                        <m:rPr>
                                          <m:sty m:val="p"/>
                                        </m:rPr>
                                        <m:t>−</m:t>
                                      </m:r>
                                      <m:acc>
                                        <m:accPr>
                                          <m:chr m:val="‾"/>
                                        </m:accPr>
                                        <m:e>
                                          <m:r>
                                            <m:t>x</m:t>
                                          </m:r>
                                        </m:e>
                                      </m:acc>
                                    </m:e>
                                  </m:d>
                                </m:e>
                                <m:sup>
                                  <m:r>
                                    <m:t>2</m:t>
                                  </m:r>
                                </m:sup>
                              </m:sSup>
                            </m:e>
                          </m:nary>
                        </m:num>
                        <m:den>
                          <m:r>
                            <m:t>n</m:t>
                          </m:r>
                          <m:r>
                            <m:rPr>
                              <m:sty m:val="p"/>
                            </m:rPr>
                            <m:t>−</m:t>
                          </m:r>
                          <m:r>
                            <m:t>1</m:t>
                          </m:r>
                        </m:den>
                      </m:f>
                    </m:oMath>
                  </m:oMathPara>
                </a14:m>
              </a:p>
              <a:p>
                <a:pPr lvl="0" indent="0" marL="0">
                  <a:spcBef>
                    <a:spcPts val="3000"/>
                  </a:spcBef>
                  <a:buNone/>
                </a:pPr>
                <a:r>
                  <a:rPr b="1"/>
                  <a:t>Ejemplo 1.3 Californian Douglas Firs (cont.)</a:t>
                </a:r>
              </a:p>
              <a:p>
                <a:pPr lvl="0" indent="0" marL="0">
                  <a:buNone/>
                </a:pPr>
                <a14:m>
                  <m:oMathPara xmlns:m="http://schemas.openxmlformats.org/officeDocument/2006/math">
                    <m:oMathParaPr>
                      <m:jc m:val="center"/>
                    </m:oMathParaPr>
                    <m:oMath>
                      <m:r>
                        <m:t>s</m:t>
                      </m:r>
                      <m:r>
                        <m:t>u</m:t>
                      </m:r>
                      <m:sSub>
                        <m:e>
                          <m:r>
                            <m:t>m</m:t>
                          </m:r>
                        </m:e>
                        <m:sub>
                          <m:sSup>
                            <m:e>
                              <m:r>
                                <m:t>x</m:t>
                              </m:r>
                            </m:e>
                            <m:sup>
                              <m:r>
                                <m:t>2</m:t>
                              </m:r>
                            </m:sup>
                          </m:sSup>
                        </m:sub>
                      </m:sSub>
                      <m:r>
                        <m:rPr>
                          <m:sty m:val="p"/>
                        </m:rPr>
                        <m:t>=</m:t>
                      </m:r>
                      <m:r>
                        <m:t>27</m:t>
                      </m:r>
                      <m:r>
                        <m:rPr>
                          <m:sty m:val="p"/>
                        </m:rPr>
                        <m:t>+</m:t>
                      </m:r>
                      <m:r>
                        <m:t>4</m:t>
                      </m:r>
                      <m:r>
                        <m:rPr>
                          <m:sty m:val="p"/>
                        </m:rPr>
                        <m:t>+</m:t>
                      </m:r>
                      <m:r>
                        <m:t>45</m:t>
                      </m:r>
                      <m:r>
                        <m:rPr>
                          <m:sty m:val="p"/>
                        </m:rPr>
                        <m:t>+</m:t>
                      </m:r>
                      <m:r>
                        <m:t>32</m:t>
                      </m:r>
                      <m:r>
                        <m:rPr>
                          <m:sty m:val="p"/>
                        </m:rPr>
                        <m:t>+</m:t>
                      </m:r>
                      <m:r>
                        <m:t>25</m:t>
                      </m:r>
                      <m:r>
                        <m:rPr>
                          <m:sty m:val="p"/>
                        </m:rPr>
                        <m:t>+</m:t>
                      </m:r>
                      <m:r>
                        <m:t>64</m:t>
                      </m:r>
                      <m:r>
                        <m:rPr>
                          <m:sty m:val="p"/>
                        </m:rPr>
                        <m:t>=</m:t>
                      </m:r>
                      <m:r>
                        <m:t>197</m:t>
                      </m:r>
                    </m:oMath>
                  </m:oMathPara>
                </a14:m>
              </a:p>
              <a:p>
                <a:pPr lvl="0" indent="0" marL="0">
                  <a:buNone/>
                </a:pPr>
                <a14:m>
                  <m:oMathPara xmlns:m="http://schemas.openxmlformats.org/officeDocument/2006/math">
                    <m:oMathParaPr>
                      <m:jc m:val="center"/>
                    </m:oMathParaPr>
                    <m:oMath>
                      <m:sSup>
                        <m:e>
                          <m:r>
                            <m:t>s</m:t>
                          </m:r>
                        </m:e>
                        <m:sup>
                          <m:r>
                            <m:t>2</m:t>
                          </m:r>
                        </m:sup>
                      </m:sSup>
                      <m:r>
                        <m:rPr>
                          <m:sty m:val="p"/>
                        </m:rPr>
                        <m:t>=</m:t>
                      </m:r>
                      <m:r>
                        <m:t>1</m:t>
                      </m:r>
                      <m:r>
                        <m:rPr>
                          <m:sty m:val="p"/>
                        </m:rPr>
                        <m:t>/</m:t>
                      </m:r>
                      <m:r>
                        <m:t>99</m:t>
                      </m:r>
                      <m:d>
                        <m:dPr>
                          <m:begChr m:val="("/>
                          <m:endChr m:val=")"/>
                          <m:sepChr m:val=""/>
                          <m:grow/>
                        </m:dPr>
                        <m:e>
                          <m:r>
                            <m:t>197</m:t>
                          </m:r>
                          <m:r>
                            <m:rPr>
                              <m:sty m:val="p"/>
                            </m:rPr>
                            <m:t>−</m:t>
                          </m:r>
                          <m:r>
                            <m:t>65</m:t>
                          </m:r>
                          <m:r>
                            <m:rPr>
                              <m:sty m:val="p"/>
                            </m:rPr>
                            <m:t>/</m:t>
                          </m:r>
                          <m:sSup>
                            <m:e>
                              <m:r>
                                <m:t>100</m:t>
                              </m:r>
                            </m:e>
                            <m:sup>
                              <m:r>
                                <m:t>2</m:t>
                              </m:r>
                            </m:sup>
                          </m:sSup>
                        </m:e>
                      </m:d>
                      <m:r>
                        <m:rPr>
                          <m:sty m:val="p"/>
                        </m:rPr>
                        <m:t>=</m:t>
                      </m:r>
                      <m:r>
                        <m:t>1.563</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1.2.4 La desviación estándar de una muestra</a:t>
            </a:r>
          </a:p>
        </p:txBody>
      </p:sp>
      <p:sp>
        <p:nvSpPr>
          <p:cNvPr id="3" name="Content Placeholder 2"/>
          <p:cNvSpPr>
            <a:spLocks noGrp="1"/>
          </p:cNvSpPr>
          <p:nvPr>
            <p:ph idx="1"/>
          </p:nvPr>
        </p:nvSpPr>
        <p:spPr/>
        <p:txBody>
          <a:bodyPr/>
          <a:lstStyle/>
          <a:p>
            <a:pPr lvl="0"/>
            <a:r>
              <a:rPr/>
              <a:t>Es una medida estadística que indica cuánto se desvían los valores de una muestra con respecto a su media, en promedio.</a:t>
            </a:r>
          </a:p>
          <a:p>
            <a:pPr lvl="0"/>
            <a:r>
              <a:rPr/>
              <a:t>Es la raíz cuadrada de la varianza de la muestra.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Measuring Abundance</dc:title>
  <dc:creator>HN Biology Investigation</dc:creator>
  <cp:keywords/>
  <dcterms:created xsi:type="dcterms:W3CDTF">2023-03-26T20:54:51Z</dcterms:created>
  <dcterms:modified xsi:type="dcterms:W3CDTF">2023-03-26T20:54:51Z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Metodos para la estimación de tamaños de poblaciones y riqueza de especies</vt:lpwstr>
  </property>
  <property fmtid="{D5CDD505-2E9C-101B-9397-08002B2CF9AE}" pid="11" name="toc-title">
    <vt:lpwstr>Table of contents</vt:lpwstr>
  </property>
</Properties>
</file>