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4"/>
  </p:notesMasterIdLst>
  <p:sldIdLst>
    <p:sldId id="256" r:id="rId2"/>
    <p:sldId id="258" r:id="rId3"/>
    <p:sldId id="259" r:id="rId4"/>
    <p:sldId id="257" r:id="rId5"/>
    <p:sldId id="273" r:id="rId6"/>
    <p:sldId id="274" r:id="rId7"/>
    <p:sldId id="261" r:id="rId8"/>
    <p:sldId id="264" r:id="rId9"/>
    <p:sldId id="262" r:id="rId10"/>
    <p:sldId id="268" r:id="rId11"/>
    <p:sldId id="270" r:id="rId12"/>
    <p:sldId id="269" r:id="rId13"/>
    <p:sldId id="271" r:id="rId14"/>
    <p:sldId id="266" r:id="rId15"/>
    <p:sldId id="272" r:id="rId16"/>
    <p:sldId id="267" r:id="rId17"/>
    <p:sldId id="260" r:id="rId18"/>
    <p:sldId id="275" r:id="rId19"/>
    <p:sldId id="278" r:id="rId20"/>
    <p:sldId id="276" r:id="rId21"/>
    <p:sldId id="277"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2785" autoAdjust="0"/>
  </p:normalViewPr>
  <p:slideViewPr>
    <p:cSldViewPr snapToGrid="0">
      <p:cViewPr varScale="1">
        <p:scale>
          <a:sx n="100" d="100"/>
          <a:sy n="100" d="100"/>
        </p:scale>
        <p:origin x="4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hyperlink" Target="https://dlmf.nist.gov/help/search" TargetMode="Externa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7.png"/><Relationship Id="rId5" Type="http://schemas.openxmlformats.org/officeDocument/2006/relationships/hyperlink" Target="https://dlmf.nist.gov/help/search" TargetMode="External"/><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6375FE-69B5-41F2-9F29-FA89C942B6E7}"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137739F-CA4C-4053-BA2B-1A1750D41F8F}">
      <dgm:prSet custT="1"/>
      <dgm:spPr/>
      <dgm:t>
        <a:bodyPr/>
        <a:lstStyle/>
        <a:p>
          <a:pPr>
            <a:lnSpc>
              <a:spcPct val="100000"/>
            </a:lnSpc>
            <a:defRPr b="1"/>
          </a:pPr>
          <a:r>
            <a:rPr lang="en-US" sz="1200" b="0" dirty="0"/>
            <a:t>Math IR is “concerned with finding information in documents that include mathematics”.</a:t>
          </a:r>
        </a:p>
        <a:p>
          <a:pPr>
            <a:lnSpc>
              <a:spcPct val="100000"/>
            </a:lnSpc>
            <a:defRPr b="1"/>
          </a:pPr>
          <a:r>
            <a:rPr lang="en-US" sz="1200" b="0" dirty="0"/>
            <a:t>Document similarity and retrieval is calculated considering any math keywords and/or formulae found in the collection and query.</a:t>
          </a:r>
        </a:p>
        <a:p>
          <a:pPr>
            <a:lnSpc>
              <a:spcPct val="100000"/>
            </a:lnSpc>
            <a:defRPr b="1"/>
          </a:pPr>
          <a:r>
            <a:rPr lang="en-US" sz="1200" b="0" dirty="0"/>
            <a:t>It’s the same as standard Information Retrieval but instead of querying just strings in documents, you query using some mathematical context.</a:t>
          </a:r>
        </a:p>
        <a:p>
          <a:pPr>
            <a:lnSpc>
              <a:spcPct val="100000"/>
            </a:lnSpc>
            <a:defRPr b="1"/>
          </a:pPr>
          <a:r>
            <a:rPr lang="en-US" sz="1200" b="0" dirty="0"/>
            <a:t>Math IR is essentially a performing “standard” IR using Math concepts</a:t>
          </a:r>
        </a:p>
      </dgm:t>
    </dgm:pt>
    <dgm:pt modelId="{A4B389C6-BB80-4780-BD5D-75A0EEC26105}" type="parTrans" cxnId="{5E12062F-9864-4D38-A833-41B180D4222B}">
      <dgm:prSet/>
      <dgm:spPr/>
      <dgm:t>
        <a:bodyPr/>
        <a:lstStyle/>
        <a:p>
          <a:endParaRPr lang="en-US"/>
        </a:p>
      </dgm:t>
    </dgm:pt>
    <dgm:pt modelId="{8C223BA9-DC19-4E40-9392-02F80F58C637}" type="sibTrans" cxnId="{5E12062F-9864-4D38-A833-41B180D4222B}">
      <dgm:prSet/>
      <dgm:spPr/>
      <dgm:t>
        <a:bodyPr/>
        <a:lstStyle/>
        <a:p>
          <a:endParaRPr lang="en-US"/>
        </a:p>
      </dgm:t>
    </dgm:pt>
    <dgm:pt modelId="{1CB767C3-72C1-4AD5-B7C0-5A34DAFA33F3}">
      <dgm:prSet/>
      <dgm:spPr/>
      <dgm:t>
        <a:bodyPr/>
        <a:lstStyle/>
        <a:p>
          <a:pPr>
            <a:lnSpc>
              <a:spcPct val="100000"/>
            </a:lnSpc>
            <a:defRPr b="1"/>
          </a:pPr>
          <a:r>
            <a:rPr lang="en-US" dirty="0"/>
            <a:t>First Math-aware search engines developed in 2000:</a:t>
          </a:r>
        </a:p>
        <a:p>
          <a:pPr>
            <a:lnSpc>
              <a:spcPct val="100000"/>
            </a:lnSpc>
            <a:defRPr b="1"/>
          </a:pPr>
          <a:r>
            <a:rPr lang="en-US" dirty="0">
              <a:hlinkClick xmlns:r="http://schemas.openxmlformats.org/officeDocument/2006/relationships" r:id="rId1"/>
            </a:rPr>
            <a:t>NIST Digital Library of Mathematical Functions (DLMF)</a:t>
          </a:r>
          <a:endParaRPr lang="en-US" dirty="0"/>
        </a:p>
      </dgm:t>
    </dgm:pt>
    <dgm:pt modelId="{6869D73D-EF1C-4F69-B762-33A06C5D81C0}" type="parTrans" cxnId="{628498A6-75FC-48FC-80A3-7F80901B034B}">
      <dgm:prSet/>
      <dgm:spPr/>
      <dgm:t>
        <a:bodyPr/>
        <a:lstStyle/>
        <a:p>
          <a:endParaRPr lang="en-US"/>
        </a:p>
      </dgm:t>
    </dgm:pt>
    <dgm:pt modelId="{C5C29929-3CD3-4402-9012-AC08DCD8E456}" type="sibTrans" cxnId="{628498A6-75FC-48FC-80A3-7F80901B034B}">
      <dgm:prSet/>
      <dgm:spPr/>
      <dgm:t>
        <a:bodyPr/>
        <a:lstStyle/>
        <a:p>
          <a:endParaRPr lang="en-US"/>
        </a:p>
      </dgm:t>
    </dgm:pt>
    <dgm:pt modelId="{7C27B86B-D996-4B78-8907-3A19E2FDA9ED}">
      <dgm:prSet/>
      <dgm:spPr/>
      <dgm:t>
        <a:bodyPr/>
        <a:lstStyle/>
        <a:p>
          <a:pPr>
            <a:lnSpc>
              <a:spcPct val="100000"/>
            </a:lnSpc>
          </a:pPr>
          <a:endParaRPr lang="en-US" dirty="0"/>
        </a:p>
      </dgm:t>
    </dgm:pt>
    <dgm:pt modelId="{D39FA67C-A84C-449B-8EF1-354C8DFDE3D9}" type="parTrans" cxnId="{3624C0EE-AD7B-4109-A3FD-6F4407BD9B99}">
      <dgm:prSet/>
      <dgm:spPr/>
      <dgm:t>
        <a:bodyPr/>
        <a:lstStyle/>
        <a:p>
          <a:endParaRPr lang="en-US"/>
        </a:p>
      </dgm:t>
    </dgm:pt>
    <dgm:pt modelId="{30971D32-05EC-43BA-9AE9-C409B9F3EBF7}" type="sibTrans" cxnId="{3624C0EE-AD7B-4109-A3FD-6F4407BD9B99}">
      <dgm:prSet/>
      <dgm:spPr/>
      <dgm:t>
        <a:bodyPr/>
        <a:lstStyle/>
        <a:p>
          <a:endParaRPr lang="en-US"/>
        </a:p>
      </dgm:t>
    </dgm:pt>
    <dgm:pt modelId="{CE7A9135-5D0F-43F8-A327-251E76023CAD}">
      <dgm:prSet/>
      <dgm:spPr/>
      <dgm:t>
        <a:bodyPr/>
        <a:lstStyle/>
        <a:p>
          <a:pPr>
            <a:lnSpc>
              <a:spcPct val="100000"/>
            </a:lnSpc>
            <a:defRPr b="1"/>
          </a:pPr>
          <a:r>
            <a:rPr lang="en-US" dirty="0"/>
            <a:t>Examples:</a:t>
          </a:r>
        </a:p>
        <a:p>
          <a:pPr>
            <a:lnSpc>
              <a:spcPct val="100000"/>
            </a:lnSpc>
            <a:defRPr b="1"/>
          </a:pPr>
          <a:r>
            <a:rPr lang="en-US" b="0" dirty="0"/>
            <a:t>Given a mathematical concept in keywords and/or formulae, find the technical papers that use similar mathematical models.</a:t>
          </a:r>
        </a:p>
        <a:p>
          <a:pPr>
            <a:lnSpc>
              <a:spcPct val="100000"/>
            </a:lnSpc>
            <a:defRPr b="1"/>
          </a:pPr>
          <a:r>
            <a:rPr lang="en-US" b="0" dirty="0"/>
            <a:t>Another example is you can browse for documents containing a given formula.</a:t>
          </a:r>
        </a:p>
      </dgm:t>
    </dgm:pt>
    <dgm:pt modelId="{6FC1EB85-9A83-406D-BA43-FE1AB0501FA6}" type="parTrans" cxnId="{6958393C-EBB7-4942-95B6-27D40A6BE0FA}">
      <dgm:prSet/>
      <dgm:spPr/>
      <dgm:t>
        <a:bodyPr/>
        <a:lstStyle/>
        <a:p>
          <a:endParaRPr lang="en-US"/>
        </a:p>
      </dgm:t>
    </dgm:pt>
    <dgm:pt modelId="{FDD78719-9AA2-4F94-B50A-C4978969499B}" type="sibTrans" cxnId="{6958393C-EBB7-4942-95B6-27D40A6BE0FA}">
      <dgm:prSet/>
      <dgm:spPr/>
      <dgm:t>
        <a:bodyPr/>
        <a:lstStyle/>
        <a:p>
          <a:endParaRPr lang="en-US"/>
        </a:p>
      </dgm:t>
    </dgm:pt>
    <dgm:pt modelId="{599AA8CF-48E1-4A1F-8E21-91BCA701069B}" type="pres">
      <dgm:prSet presAssocID="{E06375FE-69B5-41F2-9F29-FA89C942B6E7}" presName="root" presStyleCnt="0">
        <dgm:presLayoutVars>
          <dgm:dir/>
          <dgm:resizeHandles val="exact"/>
        </dgm:presLayoutVars>
      </dgm:prSet>
      <dgm:spPr/>
    </dgm:pt>
    <dgm:pt modelId="{53CC5BFB-498E-4296-9C47-54393C7FD74C}" type="pres">
      <dgm:prSet presAssocID="{4137739F-CA4C-4053-BA2B-1A1750D41F8F}" presName="compNode" presStyleCnt="0"/>
      <dgm:spPr/>
    </dgm:pt>
    <dgm:pt modelId="{21184B5F-3191-4320-A718-9F62E7324BBF}" type="pres">
      <dgm:prSet presAssocID="{4137739F-CA4C-4053-BA2B-1A1750D41F8F}" presName="iconRect" presStyleLbl="node1" presStyleIdx="0" presStyleCnt="3" custLinFactNeighborX="76434" custLinFactNeighborY="1315"/>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Calculator"/>
        </a:ext>
      </dgm:extLst>
    </dgm:pt>
    <dgm:pt modelId="{5A50F24F-1413-4705-8AD1-45E86457D44C}" type="pres">
      <dgm:prSet presAssocID="{4137739F-CA4C-4053-BA2B-1A1750D41F8F}" presName="iconSpace" presStyleCnt="0"/>
      <dgm:spPr/>
    </dgm:pt>
    <dgm:pt modelId="{65A7ABDE-06A2-44AF-8861-8FAE89A045BC}" type="pres">
      <dgm:prSet presAssocID="{4137739F-CA4C-4053-BA2B-1A1750D41F8F}" presName="parTx" presStyleLbl="revTx" presStyleIdx="0" presStyleCnt="6">
        <dgm:presLayoutVars>
          <dgm:chMax val="0"/>
          <dgm:chPref val="0"/>
        </dgm:presLayoutVars>
      </dgm:prSet>
      <dgm:spPr/>
    </dgm:pt>
    <dgm:pt modelId="{37EC5EBB-3EB8-4D40-9A4B-19CC5A34B5B7}" type="pres">
      <dgm:prSet presAssocID="{4137739F-CA4C-4053-BA2B-1A1750D41F8F}" presName="txSpace" presStyleCnt="0"/>
      <dgm:spPr/>
    </dgm:pt>
    <dgm:pt modelId="{2242FA5C-4D5E-48D1-A3F6-1517BAF28AE3}" type="pres">
      <dgm:prSet presAssocID="{4137739F-CA4C-4053-BA2B-1A1750D41F8F}" presName="desTx" presStyleLbl="revTx" presStyleIdx="1" presStyleCnt="6" custLinFactNeighborX="-915" custLinFactNeighborY="-54929">
        <dgm:presLayoutVars/>
      </dgm:prSet>
      <dgm:spPr/>
    </dgm:pt>
    <dgm:pt modelId="{E40A1831-5508-4D8D-ADC0-D12DB3A280D9}" type="pres">
      <dgm:prSet presAssocID="{8C223BA9-DC19-4E40-9392-02F80F58C637}" presName="sibTrans" presStyleCnt="0"/>
      <dgm:spPr/>
    </dgm:pt>
    <dgm:pt modelId="{DE05CDEB-75F6-434C-9CCB-22A8BC2446D7}" type="pres">
      <dgm:prSet presAssocID="{1CB767C3-72C1-4AD5-B7C0-5A34DAFA33F3}" presName="compNode" presStyleCnt="0"/>
      <dgm:spPr/>
    </dgm:pt>
    <dgm:pt modelId="{146D5BA9-DC13-4C79-A905-C275BFF0F41D}" type="pres">
      <dgm:prSet presAssocID="{1CB767C3-72C1-4AD5-B7C0-5A34DAFA33F3}" presName="iconRect" presStyleLbl="node1" presStyleIdx="1" presStyleCnt="3" custLinFactNeighborX="90779" custLinFactNeighborY="-5261"/>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Programmer"/>
        </a:ext>
      </dgm:extLst>
    </dgm:pt>
    <dgm:pt modelId="{CF71305C-6660-4A84-8D90-D4ED4E2C1E6E}" type="pres">
      <dgm:prSet presAssocID="{1CB767C3-72C1-4AD5-B7C0-5A34DAFA33F3}" presName="iconSpace" presStyleCnt="0"/>
      <dgm:spPr/>
    </dgm:pt>
    <dgm:pt modelId="{A34885A2-0CEC-4056-8521-D4D9DB7CAE72}" type="pres">
      <dgm:prSet presAssocID="{1CB767C3-72C1-4AD5-B7C0-5A34DAFA33F3}" presName="parTx" presStyleLbl="revTx" presStyleIdx="2" presStyleCnt="6">
        <dgm:presLayoutVars>
          <dgm:chMax val="0"/>
          <dgm:chPref val="0"/>
        </dgm:presLayoutVars>
      </dgm:prSet>
      <dgm:spPr/>
    </dgm:pt>
    <dgm:pt modelId="{F52442D1-032D-4192-8910-68B1044763B5}" type="pres">
      <dgm:prSet presAssocID="{1CB767C3-72C1-4AD5-B7C0-5A34DAFA33F3}" presName="txSpace" presStyleCnt="0"/>
      <dgm:spPr/>
    </dgm:pt>
    <dgm:pt modelId="{B144F67D-311B-47B8-817C-EC300132E3B4}" type="pres">
      <dgm:prSet presAssocID="{1CB767C3-72C1-4AD5-B7C0-5A34DAFA33F3}" presName="desTx" presStyleLbl="revTx" presStyleIdx="3" presStyleCnt="6">
        <dgm:presLayoutVars/>
      </dgm:prSet>
      <dgm:spPr/>
    </dgm:pt>
    <dgm:pt modelId="{F284D75A-4521-4C78-A099-86ABD598CFE5}" type="pres">
      <dgm:prSet presAssocID="{C5C29929-3CD3-4402-9012-AC08DCD8E456}" presName="sibTrans" presStyleCnt="0"/>
      <dgm:spPr/>
    </dgm:pt>
    <dgm:pt modelId="{B0FBB2FE-F740-4778-AAD3-25BF62FF27AE}" type="pres">
      <dgm:prSet presAssocID="{CE7A9135-5D0F-43F8-A327-251E76023CAD}" presName="compNode" presStyleCnt="0"/>
      <dgm:spPr/>
    </dgm:pt>
    <dgm:pt modelId="{CCE5A8E4-BA3D-4A76-8BF4-20B8EEF192A8}" type="pres">
      <dgm:prSet presAssocID="{CE7A9135-5D0F-43F8-A327-251E76023CAD}" presName="iconRect" presStyleLbl="node1" presStyleIdx="2" presStyleCnt="3" custLinFactNeighborX="81661" custLinFactNeighborY="197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Mathematics"/>
        </a:ext>
      </dgm:extLst>
    </dgm:pt>
    <dgm:pt modelId="{59DC0E1A-BDC5-49F9-B121-B8C39A824874}" type="pres">
      <dgm:prSet presAssocID="{CE7A9135-5D0F-43F8-A327-251E76023CAD}" presName="iconSpace" presStyleCnt="0"/>
      <dgm:spPr/>
    </dgm:pt>
    <dgm:pt modelId="{0D3D7917-2527-4DC5-AC23-1442CCE1FA2E}" type="pres">
      <dgm:prSet presAssocID="{CE7A9135-5D0F-43F8-A327-251E76023CAD}" presName="parTx" presStyleLbl="revTx" presStyleIdx="4" presStyleCnt="6">
        <dgm:presLayoutVars>
          <dgm:chMax val="0"/>
          <dgm:chPref val="0"/>
        </dgm:presLayoutVars>
      </dgm:prSet>
      <dgm:spPr/>
    </dgm:pt>
    <dgm:pt modelId="{5271310E-D574-4866-8F7C-A6334A9F2D22}" type="pres">
      <dgm:prSet presAssocID="{CE7A9135-5D0F-43F8-A327-251E76023CAD}" presName="txSpace" presStyleCnt="0"/>
      <dgm:spPr/>
    </dgm:pt>
    <dgm:pt modelId="{1C42E449-B2BF-4E6C-BE11-DE003748B0C7}" type="pres">
      <dgm:prSet presAssocID="{CE7A9135-5D0F-43F8-A327-251E76023CAD}" presName="desTx" presStyleLbl="revTx" presStyleIdx="5" presStyleCnt="6">
        <dgm:presLayoutVars/>
      </dgm:prSet>
      <dgm:spPr/>
    </dgm:pt>
  </dgm:ptLst>
  <dgm:cxnLst>
    <dgm:cxn modelId="{5E12062F-9864-4D38-A833-41B180D4222B}" srcId="{E06375FE-69B5-41F2-9F29-FA89C942B6E7}" destId="{4137739F-CA4C-4053-BA2B-1A1750D41F8F}" srcOrd="0" destOrd="0" parTransId="{A4B389C6-BB80-4780-BD5D-75A0EEC26105}" sibTransId="{8C223BA9-DC19-4E40-9392-02F80F58C637}"/>
    <dgm:cxn modelId="{88137836-7AFD-47BB-AAF3-B82079E8C392}" type="presOf" srcId="{7C27B86B-D996-4B78-8907-3A19E2FDA9ED}" destId="{B144F67D-311B-47B8-817C-EC300132E3B4}" srcOrd="0" destOrd="0" presId="urn:microsoft.com/office/officeart/2018/2/layout/IconLabelDescriptionList"/>
    <dgm:cxn modelId="{366D3B3A-435C-473B-9BCC-3575B6CE0308}" type="presOf" srcId="{CE7A9135-5D0F-43F8-A327-251E76023CAD}" destId="{0D3D7917-2527-4DC5-AC23-1442CCE1FA2E}" srcOrd="0" destOrd="0" presId="urn:microsoft.com/office/officeart/2018/2/layout/IconLabelDescriptionList"/>
    <dgm:cxn modelId="{6958393C-EBB7-4942-95B6-27D40A6BE0FA}" srcId="{E06375FE-69B5-41F2-9F29-FA89C942B6E7}" destId="{CE7A9135-5D0F-43F8-A327-251E76023CAD}" srcOrd="2" destOrd="0" parTransId="{6FC1EB85-9A83-406D-BA43-FE1AB0501FA6}" sibTransId="{FDD78719-9AA2-4F94-B50A-C4978969499B}"/>
    <dgm:cxn modelId="{CF2B8569-F223-4006-A55E-1A729698D20B}" type="presOf" srcId="{1CB767C3-72C1-4AD5-B7C0-5A34DAFA33F3}" destId="{A34885A2-0CEC-4056-8521-D4D9DB7CAE72}" srcOrd="0" destOrd="0" presId="urn:microsoft.com/office/officeart/2018/2/layout/IconLabelDescriptionList"/>
    <dgm:cxn modelId="{5FEED66B-F6EE-4706-9F3A-6DDE74703D3E}" type="presOf" srcId="{4137739F-CA4C-4053-BA2B-1A1750D41F8F}" destId="{65A7ABDE-06A2-44AF-8861-8FAE89A045BC}" srcOrd="0" destOrd="0" presId="urn:microsoft.com/office/officeart/2018/2/layout/IconLabelDescriptionList"/>
    <dgm:cxn modelId="{628498A6-75FC-48FC-80A3-7F80901B034B}" srcId="{E06375FE-69B5-41F2-9F29-FA89C942B6E7}" destId="{1CB767C3-72C1-4AD5-B7C0-5A34DAFA33F3}" srcOrd="1" destOrd="0" parTransId="{6869D73D-EF1C-4F69-B762-33A06C5D81C0}" sibTransId="{C5C29929-3CD3-4402-9012-AC08DCD8E456}"/>
    <dgm:cxn modelId="{3624C0EE-AD7B-4109-A3FD-6F4407BD9B99}" srcId="{1CB767C3-72C1-4AD5-B7C0-5A34DAFA33F3}" destId="{7C27B86B-D996-4B78-8907-3A19E2FDA9ED}" srcOrd="0" destOrd="0" parTransId="{D39FA67C-A84C-449B-8EF1-354C8DFDE3D9}" sibTransId="{30971D32-05EC-43BA-9AE9-C409B9F3EBF7}"/>
    <dgm:cxn modelId="{AE2690F5-132D-4AA8-8846-54EE3DE22DE7}" type="presOf" srcId="{E06375FE-69B5-41F2-9F29-FA89C942B6E7}" destId="{599AA8CF-48E1-4A1F-8E21-91BCA701069B}" srcOrd="0" destOrd="0" presId="urn:microsoft.com/office/officeart/2018/2/layout/IconLabelDescriptionList"/>
    <dgm:cxn modelId="{73272835-6C18-42B8-A57D-C6EBF082B183}" type="presParOf" srcId="{599AA8CF-48E1-4A1F-8E21-91BCA701069B}" destId="{53CC5BFB-498E-4296-9C47-54393C7FD74C}" srcOrd="0" destOrd="0" presId="urn:microsoft.com/office/officeart/2018/2/layout/IconLabelDescriptionList"/>
    <dgm:cxn modelId="{3BE2E1D1-1F6E-4632-9252-C327131C01DB}" type="presParOf" srcId="{53CC5BFB-498E-4296-9C47-54393C7FD74C}" destId="{21184B5F-3191-4320-A718-9F62E7324BBF}" srcOrd="0" destOrd="0" presId="urn:microsoft.com/office/officeart/2018/2/layout/IconLabelDescriptionList"/>
    <dgm:cxn modelId="{78B2539F-9FC9-4872-A1AA-F2761CDBFDCE}" type="presParOf" srcId="{53CC5BFB-498E-4296-9C47-54393C7FD74C}" destId="{5A50F24F-1413-4705-8AD1-45E86457D44C}" srcOrd="1" destOrd="0" presId="urn:microsoft.com/office/officeart/2018/2/layout/IconLabelDescriptionList"/>
    <dgm:cxn modelId="{B3B3C75D-B177-4F88-B18A-E86A4EA33A96}" type="presParOf" srcId="{53CC5BFB-498E-4296-9C47-54393C7FD74C}" destId="{65A7ABDE-06A2-44AF-8861-8FAE89A045BC}" srcOrd="2" destOrd="0" presId="urn:microsoft.com/office/officeart/2018/2/layout/IconLabelDescriptionList"/>
    <dgm:cxn modelId="{70FEE4BB-4D5A-4092-91BC-5934DA917A4C}" type="presParOf" srcId="{53CC5BFB-498E-4296-9C47-54393C7FD74C}" destId="{37EC5EBB-3EB8-4D40-9A4B-19CC5A34B5B7}" srcOrd="3" destOrd="0" presId="urn:microsoft.com/office/officeart/2018/2/layout/IconLabelDescriptionList"/>
    <dgm:cxn modelId="{AE168C27-C1E1-47B1-82AE-F805A4C377EA}" type="presParOf" srcId="{53CC5BFB-498E-4296-9C47-54393C7FD74C}" destId="{2242FA5C-4D5E-48D1-A3F6-1517BAF28AE3}" srcOrd="4" destOrd="0" presId="urn:microsoft.com/office/officeart/2018/2/layout/IconLabelDescriptionList"/>
    <dgm:cxn modelId="{F2FC4F38-9EEB-4B9D-8B3E-67CC1EE2CE3E}" type="presParOf" srcId="{599AA8CF-48E1-4A1F-8E21-91BCA701069B}" destId="{E40A1831-5508-4D8D-ADC0-D12DB3A280D9}" srcOrd="1" destOrd="0" presId="urn:microsoft.com/office/officeart/2018/2/layout/IconLabelDescriptionList"/>
    <dgm:cxn modelId="{1E31F266-39B1-41A3-A6F6-288107D6EDF2}" type="presParOf" srcId="{599AA8CF-48E1-4A1F-8E21-91BCA701069B}" destId="{DE05CDEB-75F6-434C-9CCB-22A8BC2446D7}" srcOrd="2" destOrd="0" presId="urn:microsoft.com/office/officeart/2018/2/layout/IconLabelDescriptionList"/>
    <dgm:cxn modelId="{168597F0-1A55-43E5-BD72-816DB3D136E1}" type="presParOf" srcId="{DE05CDEB-75F6-434C-9CCB-22A8BC2446D7}" destId="{146D5BA9-DC13-4C79-A905-C275BFF0F41D}" srcOrd="0" destOrd="0" presId="urn:microsoft.com/office/officeart/2018/2/layout/IconLabelDescriptionList"/>
    <dgm:cxn modelId="{61F54794-7DDD-4422-81D1-9039C97CB17B}" type="presParOf" srcId="{DE05CDEB-75F6-434C-9CCB-22A8BC2446D7}" destId="{CF71305C-6660-4A84-8D90-D4ED4E2C1E6E}" srcOrd="1" destOrd="0" presId="urn:microsoft.com/office/officeart/2018/2/layout/IconLabelDescriptionList"/>
    <dgm:cxn modelId="{D927A84D-E681-44EA-9027-2681D2E717C7}" type="presParOf" srcId="{DE05CDEB-75F6-434C-9CCB-22A8BC2446D7}" destId="{A34885A2-0CEC-4056-8521-D4D9DB7CAE72}" srcOrd="2" destOrd="0" presId="urn:microsoft.com/office/officeart/2018/2/layout/IconLabelDescriptionList"/>
    <dgm:cxn modelId="{FE31E890-3231-40BD-A5DB-0447E01B3BD0}" type="presParOf" srcId="{DE05CDEB-75F6-434C-9CCB-22A8BC2446D7}" destId="{F52442D1-032D-4192-8910-68B1044763B5}" srcOrd="3" destOrd="0" presId="urn:microsoft.com/office/officeart/2018/2/layout/IconLabelDescriptionList"/>
    <dgm:cxn modelId="{D07ED6A5-A8F7-40D1-BB16-4EF7F3DA69C4}" type="presParOf" srcId="{DE05CDEB-75F6-434C-9CCB-22A8BC2446D7}" destId="{B144F67D-311B-47B8-817C-EC300132E3B4}" srcOrd="4" destOrd="0" presId="urn:microsoft.com/office/officeart/2018/2/layout/IconLabelDescriptionList"/>
    <dgm:cxn modelId="{61992F1E-AA6C-4A08-BF13-6E37475384E7}" type="presParOf" srcId="{599AA8CF-48E1-4A1F-8E21-91BCA701069B}" destId="{F284D75A-4521-4C78-A099-86ABD598CFE5}" srcOrd="3" destOrd="0" presId="urn:microsoft.com/office/officeart/2018/2/layout/IconLabelDescriptionList"/>
    <dgm:cxn modelId="{56F1A459-E3FC-4681-9B31-464F22B14EAC}" type="presParOf" srcId="{599AA8CF-48E1-4A1F-8E21-91BCA701069B}" destId="{B0FBB2FE-F740-4778-AAD3-25BF62FF27AE}" srcOrd="4" destOrd="0" presId="urn:microsoft.com/office/officeart/2018/2/layout/IconLabelDescriptionList"/>
    <dgm:cxn modelId="{7A42637F-D731-4A35-A5B1-568B6F4CB16F}" type="presParOf" srcId="{B0FBB2FE-F740-4778-AAD3-25BF62FF27AE}" destId="{CCE5A8E4-BA3D-4A76-8BF4-20B8EEF192A8}" srcOrd="0" destOrd="0" presId="urn:microsoft.com/office/officeart/2018/2/layout/IconLabelDescriptionList"/>
    <dgm:cxn modelId="{36087C9B-8A76-417F-A7C2-841791A8A233}" type="presParOf" srcId="{B0FBB2FE-F740-4778-AAD3-25BF62FF27AE}" destId="{59DC0E1A-BDC5-49F9-B121-B8C39A824874}" srcOrd="1" destOrd="0" presId="urn:microsoft.com/office/officeart/2018/2/layout/IconLabelDescriptionList"/>
    <dgm:cxn modelId="{EF70C5CA-086F-4336-BB6C-330D3272F64D}" type="presParOf" srcId="{B0FBB2FE-F740-4778-AAD3-25BF62FF27AE}" destId="{0D3D7917-2527-4DC5-AC23-1442CCE1FA2E}" srcOrd="2" destOrd="0" presId="urn:microsoft.com/office/officeart/2018/2/layout/IconLabelDescriptionList"/>
    <dgm:cxn modelId="{F00EE7D8-0BA5-40B3-B4AC-EE562812BD7F}" type="presParOf" srcId="{B0FBB2FE-F740-4778-AAD3-25BF62FF27AE}" destId="{5271310E-D574-4866-8F7C-A6334A9F2D22}" srcOrd="3" destOrd="0" presId="urn:microsoft.com/office/officeart/2018/2/layout/IconLabelDescriptionList"/>
    <dgm:cxn modelId="{9CEFBDA5-025B-47EE-B9D7-B44BC5546367}" type="presParOf" srcId="{B0FBB2FE-F740-4778-AAD3-25BF62FF27AE}" destId="{1C42E449-B2BF-4E6C-BE11-DE003748B0C7}"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FAE2C7-2607-4A93-A81F-E27B8CD07B8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65C0C42-5A48-40EE-AB69-6AD3D072853A}">
      <dgm:prSet/>
      <dgm:spPr/>
      <dgm:t>
        <a:bodyPr/>
        <a:lstStyle/>
        <a:p>
          <a:r>
            <a:rPr lang="en-US"/>
            <a:t>Mathematical notation is dialectic, some variables represent similar concepts but are named differently depending on the subject area</a:t>
          </a:r>
        </a:p>
      </dgm:t>
    </dgm:pt>
    <dgm:pt modelId="{854E8D73-D3BD-4F89-9164-E07F8375B5D5}" type="parTrans" cxnId="{A5837A37-5133-4C79-BF1D-E65B46906002}">
      <dgm:prSet/>
      <dgm:spPr/>
      <dgm:t>
        <a:bodyPr/>
        <a:lstStyle/>
        <a:p>
          <a:endParaRPr lang="en-US"/>
        </a:p>
      </dgm:t>
    </dgm:pt>
    <dgm:pt modelId="{7E8C3CC3-A741-4921-A8AE-9E42383B6E14}" type="sibTrans" cxnId="{A5837A37-5133-4C79-BF1D-E65B46906002}">
      <dgm:prSet/>
      <dgm:spPr/>
      <dgm:t>
        <a:bodyPr/>
        <a:lstStyle/>
        <a:p>
          <a:endParaRPr lang="en-US"/>
        </a:p>
      </dgm:t>
    </dgm:pt>
    <dgm:pt modelId="{716199CE-73CE-4395-B5E0-9D6FF899FD21}">
      <dgm:prSet/>
      <dgm:spPr/>
      <dgm:t>
        <a:bodyPr/>
        <a:lstStyle/>
        <a:p>
          <a:r>
            <a:rPr lang="en-US"/>
            <a:t>Operations can be defined in different ways depending on context. For instance, a line over a variable can be a division simple or a Boolean negation depending on context.</a:t>
          </a:r>
        </a:p>
      </dgm:t>
    </dgm:pt>
    <dgm:pt modelId="{763BF660-9AD1-4926-9DCD-FC2FB81FDE15}" type="parTrans" cxnId="{DEAA88D6-8542-4A29-BE59-CE04123D8E09}">
      <dgm:prSet/>
      <dgm:spPr/>
      <dgm:t>
        <a:bodyPr/>
        <a:lstStyle/>
        <a:p>
          <a:endParaRPr lang="en-US"/>
        </a:p>
      </dgm:t>
    </dgm:pt>
    <dgm:pt modelId="{C074B559-D20D-4857-9CCC-44A77390A665}" type="sibTrans" cxnId="{DEAA88D6-8542-4A29-BE59-CE04123D8E09}">
      <dgm:prSet/>
      <dgm:spPr/>
      <dgm:t>
        <a:bodyPr/>
        <a:lstStyle/>
        <a:p>
          <a:endParaRPr lang="en-US"/>
        </a:p>
      </dgm:t>
    </dgm:pt>
    <dgm:pt modelId="{2E63AB39-6E11-4FBF-ADD6-2811A59B240E}">
      <dgm:prSet/>
      <dgm:spPr/>
      <dgm:t>
        <a:bodyPr/>
        <a:lstStyle/>
        <a:p>
          <a:r>
            <a:rPr lang="en-US"/>
            <a:t>Math formulae can look very similar but still be very different.</a:t>
          </a:r>
        </a:p>
      </dgm:t>
    </dgm:pt>
    <dgm:pt modelId="{C33EEDA2-3378-43C6-BFEC-D0EEEB682FD3}" type="parTrans" cxnId="{32014B76-7B4C-4C28-A1F2-747A6938F651}">
      <dgm:prSet/>
      <dgm:spPr/>
      <dgm:t>
        <a:bodyPr/>
        <a:lstStyle/>
        <a:p>
          <a:endParaRPr lang="en-US"/>
        </a:p>
      </dgm:t>
    </dgm:pt>
    <dgm:pt modelId="{5F7A8C42-9133-47E8-AD5E-B3A1D3E0B3F6}" type="sibTrans" cxnId="{32014B76-7B4C-4C28-A1F2-747A6938F651}">
      <dgm:prSet/>
      <dgm:spPr/>
      <dgm:t>
        <a:bodyPr/>
        <a:lstStyle/>
        <a:p>
          <a:endParaRPr lang="en-US"/>
        </a:p>
      </dgm:t>
    </dgm:pt>
    <dgm:pt modelId="{748161A3-0ACB-41DB-BFAB-D319682969E8}">
      <dgm:prSet/>
      <dgm:spPr/>
      <dgm:t>
        <a:bodyPr/>
        <a:lstStyle/>
        <a:p>
          <a:r>
            <a:rPr lang="en-US"/>
            <a:t>Most of the time Math IR queries are combinations of keywords and formulae.</a:t>
          </a:r>
        </a:p>
      </dgm:t>
    </dgm:pt>
    <dgm:pt modelId="{D5D8AC67-6C4A-431B-AFA4-1863DAFB11C2}" type="parTrans" cxnId="{7BA97CB7-384D-4403-B59A-E7FE34278EEC}">
      <dgm:prSet/>
      <dgm:spPr/>
      <dgm:t>
        <a:bodyPr/>
        <a:lstStyle/>
        <a:p>
          <a:endParaRPr lang="en-US"/>
        </a:p>
      </dgm:t>
    </dgm:pt>
    <dgm:pt modelId="{84AF6779-3129-41C9-AE19-0FB443BDF677}" type="sibTrans" cxnId="{7BA97CB7-384D-4403-B59A-E7FE34278EEC}">
      <dgm:prSet/>
      <dgm:spPr/>
      <dgm:t>
        <a:bodyPr/>
        <a:lstStyle/>
        <a:p>
          <a:endParaRPr lang="en-US"/>
        </a:p>
      </dgm:t>
    </dgm:pt>
    <dgm:pt modelId="{F443DEBB-B630-4254-9871-DDD6843B8FD9}" type="pres">
      <dgm:prSet presAssocID="{93FAE2C7-2607-4A93-A81F-E27B8CD07B8C}" presName="root" presStyleCnt="0">
        <dgm:presLayoutVars>
          <dgm:dir/>
          <dgm:resizeHandles val="exact"/>
        </dgm:presLayoutVars>
      </dgm:prSet>
      <dgm:spPr/>
    </dgm:pt>
    <dgm:pt modelId="{FFB56135-CD55-479D-AE19-FD46EE74FB23}" type="pres">
      <dgm:prSet presAssocID="{93FAE2C7-2607-4A93-A81F-E27B8CD07B8C}" presName="container" presStyleCnt="0">
        <dgm:presLayoutVars>
          <dgm:dir/>
          <dgm:resizeHandles val="exact"/>
        </dgm:presLayoutVars>
      </dgm:prSet>
      <dgm:spPr/>
    </dgm:pt>
    <dgm:pt modelId="{DF40A791-9DC0-4127-9D42-C8EA9E07E85E}" type="pres">
      <dgm:prSet presAssocID="{665C0C42-5A48-40EE-AB69-6AD3D072853A}" presName="compNode" presStyleCnt="0"/>
      <dgm:spPr/>
    </dgm:pt>
    <dgm:pt modelId="{A6D249D8-FAE8-4BE0-8705-6AFCD337968A}" type="pres">
      <dgm:prSet presAssocID="{665C0C42-5A48-40EE-AB69-6AD3D072853A}" presName="iconBgRect" presStyleLbl="bgShp" presStyleIdx="0" presStyleCnt="4"/>
      <dgm:spPr/>
    </dgm:pt>
    <dgm:pt modelId="{1F22EB50-BCAE-4A97-9DB2-0C071D3FF81A}" type="pres">
      <dgm:prSet presAssocID="{665C0C42-5A48-40EE-AB69-6AD3D072853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A1A647E6-544C-4B3C-98EF-C107A94EEDEA}" type="pres">
      <dgm:prSet presAssocID="{665C0C42-5A48-40EE-AB69-6AD3D072853A}" presName="spaceRect" presStyleCnt="0"/>
      <dgm:spPr/>
    </dgm:pt>
    <dgm:pt modelId="{8B4797B4-FE28-4172-8CE8-0913077DF446}" type="pres">
      <dgm:prSet presAssocID="{665C0C42-5A48-40EE-AB69-6AD3D072853A}" presName="textRect" presStyleLbl="revTx" presStyleIdx="0" presStyleCnt="4">
        <dgm:presLayoutVars>
          <dgm:chMax val="1"/>
          <dgm:chPref val="1"/>
        </dgm:presLayoutVars>
      </dgm:prSet>
      <dgm:spPr/>
    </dgm:pt>
    <dgm:pt modelId="{43F22176-8782-4733-B115-50142DE55445}" type="pres">
      <dgm:prSet presAssocID="{7E8C3CC3-A741-4921-A8AE-9E42383B6E14}" presName="sibTrans" presStyleLbl="sibTrans2D1" presStyleIdx="0" presStyleCnt="0"/>
      <dgm:spPr/>
    </dgm:pt>
    <dgm:pt modelId="{09554091-0CF9-4E5B-921A-0550961A8137}" type="pres">
      <dgm:prSet presAssocID="{716199CE-73CE-4395-B5E0-9D6FF899FD21}" presName="compNode" presStyleCnt="0"/>
      <dgm:spPr/>
    </dgm:pt>
    <dgm:pt modelId="{8A5FB21A-1B14-46E8-BEED-F463924B59F9}" type="pres">
      <dgm:prSet presAssocID="{716199CE-73CE-4395-B5E0-9D6FF899FD21}" presName="iconBgRect" presStyleLbl="bgShp" presStyleIdx="1" presStyleCnt="4"/>
      <dgm:spPr/>
    </dgm:pt>
    <dgm:pt modelId="{297ADADF-055D-4926-957C-B6FC05AF8C10}" type="pres">
      <dgm:prSet presAssocID="{716199CE-73CE-4395-B5E0-9D6FF899FD2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ECA3D1A1-D0F3-4F93-8688-2B76080300B0}" type="pres">
      <dgm:prSet presAssocID="{716199CE-73CE-4395-B5E0-9D6FF899FD21}" presName="spaceRect" presStyleCnt="0"/>
      <dgm:spPr/>
    </dgm:pt>
    <dgm:pt modelId="{22F91057-9FA3-4FFD-9434-38E8B7C791FB}" type="pres">
      <dgm:prSet presAssocID="{716199CE-73CE-4395-B5E0-9D6FF899FD21}" presName="textRect" presStyleLbl="revTx" presStyleIdx="1" presStyleCnt="4">
        <dgm:presLayoutVars>
          <dgm:chMax val="1"/>
          <dgm:chPref val="1"/>
        </dgm:presLayoutVars>
      </dgm:prSet>
      <dgm:spPr/>
    </dgm:pt>
    <dgm:pt modelId="{D50103D3-4935-44A6-A252-E3C1BFAFEBC5}" type="pres">
      <dgm:prSet presAssocID="{C074B559-D20D-4857-9CCC-44A77390A665}" presName="sibTrans" presStyleLbl="sibTrans2D1" presStyleIdx="0" presStyleCnt="0"/>
      <dgm:spPr/>
    </dgm:pt>
    <dgm:pt modelId="{763B6E7E-DD32-432A-86F2-69992A119DAC}" type="pres">
      <dgm:prSet presAssocID="{2E63AB39-6E11-4FBF-ADD6-2811A59B240E}" presName="compNode" presStyleCnt="0"/>
      <dgm:spPr/>
    </dgm:pt>
    <dgm:pt modelId="{689C696B-C72D-491E-B547-C8FC7F715C4D}" type="pres">
      <dgm:prSet presAssocID="{2E63AB39-6E11-4FBF-ADD6-2811A59B240E}" presName="iconBgRect" presStyleLbl="bgShp" presStyleIdx="2" presStyleCnt="4"/>
      <dgm:spPr/>
    </dgm:pt>
    <dgm:pt modelId="{C0EB893C-0527-470B-B3EC-633FF3D3C5D5}" type="pres">
      <dgm:prSet presAssocID="{2E63AB39-6E11-4FBF-ADD6-2811A59B240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hematics"/>
        </a:ext>
      </dgm:extLst>
    </dgm:pt>
    <dgm:pt modelId="{4573DB9A-99D6-43EB-A88A-6BD677DA98F3}" type="pres">
      <dgm:prSet presAssocID="{2E63AB39-6E11-4FBF-ADD6-2811A59B240E}" presName="spaceRect" presStyleCnt="0"/>
      <dgm:spPr/>
    </dgm:pt>
    <dgm:pt modelId="{EAC65B38-079F-4C94-9997-22210AC01B71}" type="pres">
      <dgm:prSet presAssocID="{2E63AB39-6E11-4FBF-ADD6-2811A59B240E}" presName="textRect" presStyleLbl="revTx" presStyleIdx="2" presStyleCnt="4">
        <dgm:presLayoutVars>
          <dgm:chMax val="1"/>
          <dgm:chPref val="1"/>
        </dgm:presLayoutVars>
      </dgm:prSet>
      <dgm:spPr/>
    </dgm:pt>
    <dgm:pt modelId="{054D13B9-B3FA-4A91-B9A8-4AE07F4CA17A}" type="pres">
      <dgm:prSet presAssocID="{5F7A8C42-9133-47E8-AD5E-B3A1D3E0B3F6}" presName="sibTrans" presStyleLbl="sibTrans2D1" presStyleIdx="0" presStyleCnt="0"/>
      <dgm:spPr/>
    </dgm:pt>
    <dgm:pt modelId="{0BE7FDF1-48F7-46F8-A6A6-FD48C91BF145}" type="pres">
      <dgm:prSet presAssocID="{748161A3-0ACB-41DB-BFAB-D319682969E8}" presName="compNode" presStyleCnt="0"/>
      <dgm:spPr/>
    </dgm:pt>
    <dgm:pt modelId="{ABB04846-ED38-4BD7-96A7-643171937C95}" type="pres">
      <dgm:prSet presAssocID="{748161A3-0ACB-41DB-BFAB-D319682969E8}" presName="iconBgRect" presStyleLbl="bgShp" presStyleIdx="3" presStyleCnt="4"/>
      <dgm:spPr/>
    </dgm:pt>
    <dgm:pt modelId="{6C3B20CD-EA38-4554-81D7-04E62C1ED068}" type="pres">
      <dgm:prSet presAssocID="{748161A3-0ACB-41DB-BFAB-D319682969E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ncil"/>
        </a:ext>
      </dgm:extLst>
    </dgm:pt>
    <dgm:pt modelId="{06B01684-23BA-47FA-BEC7-A19AB1BC4864}" type="pres">
      <dgm:prSet presAssocID="{748161A3-0ACB-41DB-BFAB-D319682969E8}" presName="spaceRect" presStyleCnt="0"/>
      <dgm:spPr/>
    </dgm:pt>
    <dgm:pt modelId="{49781267-F906-46F0-AA0A-B9F4629229F5}" type="pres">
      <dgm:prSet presAssocID="{748161A3-0ACB-41DB-BFAB-D319682969E8}" presName="textRect" presStyleLbl="revTx" presStyleIdx="3" presStyleCnt="4">
        <dgm:presLayoutVars>
          <dgm:chMax val="1"/>
          <dgm:chPref val="1"/>
        </dgm:presLayoutVars>
      </dgm:prSet>
      <dgm:spPr/>
    </dgm:pt>
  </dgm:ptLst>
  <dgm:cxnLst>
    <dgm:cxn modelId="{0F34571D-9A3D-4A4E-9409-04F96FFFB726}" type="presOf" srcId="{C074B559-D20D-4857-9CCC-44A77390A665}" destId="{D50103D3-4935-44A6-A252-E3C1BFAFEBC5}" srcOrd="0" destOrd="0" presId="urn:microsoft.com/office/officeart/2018/2/layout/IconCircleList"/>
    <dgm:cxn modelId="{E8773F1E-745E-4368-8069-4A6C1DDA469E}" type="presOf" srcId="{93FAE2C7-2607-4A93-A81F-E27B8CD07B8C}" destId="{F443DEBB-B630-4254-9871-DDD6843B8FD9}" srcOrd="0" destOrd="0" presId="urn:microsoft.com/office/officeart/2018/2/layout/IconCircleList"/>
    <dgm:cxn modelId="{EB1B4530-5439-4AD9-B34B-0CBE4356DB66}" type="presOf" srcId="{7E8C3CC3-A741-4921-A8AE-9E42383B6E14}" destId="{43F22176-8782-4733-B115-50142DE55445}" srcOrd="0" destOrd="0" presId="urn:microsoft.com/office/officeart/2018/2/layout/IconCircleList"/>
    <dgm:cxn modelId="{A5837A37-5133-4C79-BF1D-E65B46906002}" srcId="{93FAE2C7-2607-4A93-A81F-E27B8CD07B8C}" destId="{665C0C42-5A48-40EE-AB69-6AD3D072853A}" srcOrd="0" destOrd="0" parTransId="{854E8D73-D3BD-4F89-9164-E07F8375B5D5}" sibTransId="{7E8C3CC3-A741-4921-A8AE-9E42383B6E14}"/>
    <dgm:cxn modelId="{32014B76-7B4C-4C28-A1F2-747A6938F651}" srcId="{93FAE2C7-2607-4A93-A81F-E27B8CD07B8C}" destId="{2E63AB39-6E11-4FBF-ADD6-2811A59B240E}" srcOrd="2" destOrd="0" parTransId="{C33EEDA2-3378-43C6-BFEC-D0EEEB682FD3}" sibTransId="{5F7A8C42-9133-47E8-AD5E-B3A1D3E0B3F6}"/>
    <dgm:cxn modelId="{13C0EEAF-EF3E-4991-B503-6796D4D5B651}" type="presOf" srcId="{5F7A8C42-9133-47E8-AD5E-B3A1D3E0B3F6}" destId="{054D13B9-B3FA-4A91-B9A8-4AE07F4CA17A}" srcOrd="0" destOrd="0" presId="urn:microsoft.com/office/officeart/2018/2/layout/IconCircleList"/>
    <dgm:cxn modelId="{7BA97CB7-384D-4403-B59A-E7FE34278EEC}" srcId="{93FAE2C7-2607-4A93-A81F-E27B8CD07B8C}" destId="{748161A3-0ACB-41DB-BFAB-D319682969E8}" srcOrd="3" destOrd="0" parTransId="{D5D8AC67-6C4A-431B-AFA4-1863DAFB11C2}" sibTransId="{84AF6779-3129-41C9-AE19-0FB443BDF677}"/>
    <dgm:cxn modelId="{EAE26FC5-1175-4B54-914F-75D648109361}" type="presOf" srcId="{2E63AB39-6E11-4FBF-ADD6-2811A59B240E}" destId="{EAC65B38-079F-4C94-9997-22210AC01B71}" srcOrd="0" destOrd="0" presId="urn:microsoft.com/office/officeart/2018/2/layout/IconCircleList"/>
    <dgm:cxn modelId="{02BED2CC-3A5B-44BA-8B73-89D3FE510C9B}" type="presOf" srcId="{748161A3-0ACB-41DB-BFAB-D319682969E8}" destId="{49781267-F906-46F0-AA0A-B9F4629229F5}" srcOrd="0" destOrd="0" presId="urn:microsoft.com/office/officeart/2018/2/layout/IconCircleList"/>
    <dgm:cxn modelId="{DEAA88D6-8542-4A29-BE59-CE04123D8E09}" srcId="{93FAE2C7-2607-4A93-A81F-E27B8CD07B8C}" destId="{716199CE-73CE-4395-B5E0-9D6FF899FD21}" srcOrd="1" destOrd="0" parTransId="{763BF660-9AD1-4926-9DCD-FC2FB81FDE15}" sibTransId="{C074B559-D20D-4857-9CCC-44A77390A665}"/>
    <dgm:cxn modelId="{3C1898F1-46C5-489D-9F8B-F5666C2E16DD}" type="presOf" srcId="{665C0C42-5A48-40EE-AB69-6AD3D072853A}" destId="{8B4797B4-FE28-4172-8CE8-0913077DF446}" srcOrd="0" destOrd="0" presId="urn:microsoft.com/office/officeart/2018/2/layout/IconCircleList"/>
    <dgm:cxn modelId="{A36B31F3-4B13-4A95-931B-AC4E20639D81}" type="presOf" srcId="{716199CE-73CE-4395-B5E0-9D6FF899FD21}" destId="{22F91057-9FA3-4FFD-9434-38E8B7C791FB}" srcOrd="0" destOrd="0" presId="urn:microsoft.com/office/officeart/2018/2/layout/IconCircleList"/>
    <dgm:cxn modelId="{E6ED8B49-1E68-444D-90C9-402AD3565560}" type="presParOf" srcId="{F443DEBB-B630-4254-9871-DDD6843B8FD9}" destId="{FFB56135-CD55-479D-AE19-FD46EE74FB23}" srcOrd="0" destOrd="0" presId="urn:microsoft.com/office/officeart/2018/2/layout/IconCircleList"/>
    <dgm:cxn modelId="{B81B07B4-EBC9-4FAB-AC13-144C3011A54F}" type="presParOf" srcId="{FFB56135-CD55-479D-AE19-FD46EE74FB23}" destId="{DF40A791-9DC0-4127-9D42-C8EA9E07E85E}" srcOrd="0" destOrd="0" presId="urn:microsoft.com/office/officeart/2018/2/layout/IconCircleList"/>
    <dgm:cxn modelId="{A9D2E459-CEF5-4BDD-A38D-918F4C8E04EB}" type="presParOf" srcId="{DF40A791-9DC0-4127-9D42-C8EA9E07E85E}" destId="{A6D249D8-FAE8-4BE0-8705-6AFCD337968A}" srcOrd="0" destOrd="0" presId="urn:microsoft.com/office/officeart/2018/2/layout/IconCircleList"/>
    <dgm:cxn modelId="{C46E6C1B-69AF-45A6-ACC2-EB1BEFE4276B}" type="presParOf" srcId="{DF40A791-9DC0-4127-9D42-C8EA9E07E85E}" destId="{1F22EB50-BCAE-4A97-9DB2-0C071D3FF81A}" srcOrd="1" destOrd="0" presId="urn:microsoft.com/office/officeart/2018/2/layout/IconCircleList"/>
    <dgm:cxn modelId="{89A0CDD5-87E6-4F70-A50C-F6BE8356E535}" type="presParOf" srcId="{DF40A791-9DC0-4127-9D42-C8EA9E07E85E}" destId="{A1A647E6-544C-4B3C-98EF-C107A94EEDEA}" srcOrd="2" destOrd="0" presId="urn:microsoft.com/office/officeart/2018/2/layout/IconCircleList"/>
    <dgm:cxn modelId="{4B5CD723-56AD-4FBF-B5E4-93FEC65395E1}" type="presParOf" srcId="{DF40A791-9DC0-4127-9D42-C8EA9E07E85E}" destId="{8B4797B4-FE28-4172-8CE8-0913077DF446}" srcOrd="3" destOrd="0" presId="urn:microsoft.com/office/officeart/2018/2/layout/IconCircleList"/>
    <dgm:cxn modelId="{861377A1-75AD-4EC3-BEC9-9803551094F7}" type="presParOf" srcId="{FFB56135-CD55-479D-AE19-FD46EE74FB23}" destId="{43F22176-8782-4733-B115-50142DE55445}" srcOrd="1" destOrd="0" presId="urn:microsoft.com/office/officeart/2018/2/layout/IconCircleList"/>
    <dgm:cxn modelId="{4EBBDEB1-C2BD-42AE-B933-BB8D64C48594}" type="presParOf" srcId="{FFB56135-CD55-479D-AE19-FD46EE74FB23}" destId="{09554091-0CF9-4E5B-921A-0550961A8137}" srcOrd="2" destOrd="0" presId="urn:microsoft.com/office/officeart/2018/2/layout/IconCircleList"/>
    <dgm:cxn modelId="{102D66B2-AF6A-4565-9EFA-991812DD3194}" type="presParOf" srcId="{09554091-0CF9-4E5B-921A-0550961A8137}" destId="{8A5FB21A-1B14-46E8-BEED-F463924B59F9}" srcOrd="0" destOrd="0" presId="urn:microsoft.com/office/officeart/2018/2/layout/IconCircleList"/>
    <dgm:cxn modelId="{A42557E4-F760-47C1-934E-01728C9E22E4}" type="presParOf" srcId="{09554091-0CF9-4E5B-921A-0550961A8137}" destId="{297ADADF-055D-4926-957C-B6FC05AF8C10}" srcOrd="1" destOrd="0" presId="urn:microsoft.com/office/officeart/2018/2/layout/IconCircleList"/>
    <dgm:cxn modelId="{208BC45B-1002-4DF7-A817-35C055B56FE4}" type="presParOf" srcId="{09554091-0CF9-4E5B-921A-0550961A8137}" destId="{ECA3D1A1-D0F3-4F93-8688-2B76080300B0}" srcOrd="2" destOrd="0" presId="urn:microsoft.com/office/officeart/2018/2/layout/IconCircleList"/>
    <dgm:cxn modelId="{C29F75B8-3F58-4797-9A87-93ECBC163BFD}" type="presParOf" srcId="{09554091-0CF9-4E5B-921A-0550961A8137}" destId="{22F91057-9FA3-4FFD-9434-38E8B7C791FB}" srcOrd="3" destOrd="0" presId="urn:microsoft.com/office/officeart/2018/2/layout/IconCircleList"/>
    <dgm:cxn modelId="{FB45F6D9-D726-4C30-BFCE-445BB2E40997}" type="presParOf" srcId="{FFB56135-CD55-479D-AE19-FD46EE74FB23}" destId="{D50103D3-4935-44A6-A252-E3C1BFAFEBC5}" srcOrd="3" destOrd="0" presId="urn:microsoft.com/office/officeart/2018/2/layout/IconCircleList"/>
    <dgm:cxn modelId="{EAE2C013-2C58-4ECF-92F7-E9C064E22FF8}" type="presParOf" srcId="{FFB56135-CD55-479D-AE19-FD46EE74FB23}" destId="{763B6E7E-DD32-432A-86F2-69992A119DAC}" srcOrd="4" destOrd="0" presId="urn:microsoft.com/office/officeart/2018/2/layout/IconCircleList"/>
    <dgm:cxn modelId="{539445F5-E9D7-4077-8211-85402930EF41}" type="presParOf" srcId="{763B6E7E-DD32-432A-86F2-69992A119DAC}" destId="{689C696B-C72D-491E-B547-C8FC7F715C4D}" srcOrd="0" destOrd="0" presId="urn:microsoft.com/office/officeart/2018/2/layout/IconCircleList"/>
    <dgm:cxn modelId="{9112F1DB-89E5-4E39-ADD6-E6B70439816B}" type="presParOf" srcId="{763B6E7E-DD32-432A-86F2-69992A119DAC}" destId="{C0EB893C-0527-470B-B3EC-633FF3D3C5D5}" srcOrd="1" destOrd="0" presId="urn:microsoft.com/office/officeart/2018/2/layout/IconCircleList"/>
    <dgm:cxn modelId="{69487D57-E671-4582-B759-3036B90886B3}" type="presParOf" srcId="{763B6E7E-DD32-432A-86F2-69992A119DAC}" destId="{4573DB9A-99D6-43EB-A88A-6BD677DA98F3}" srcOrd="2" destOrd="0" presId="urn:microsoft.com/office/officeart/2018/2/layout/IconCircleList"/>
    <dgm:cxn modelId="{C4212DF6-079A-4E55-93F8-21FED1A87C20}" type="presParOf" srcId="{763B6E7E-DD32-432A-86F2-69992A119DAC}" destId="{EAC65B38-079F-4C94-9997-22210AC01B71}" srcOrd="3" destOrd="0" presId="urn:microsoft.com/office/officeart/2018/2/layout/IconCircleList"/>
    <dgm:cxn modelId="{BBC9CB6B-957E-4561-926C-EC60889E209E}" type="presParOf" srcId="{FFB56135-CD55-479D-AE19-FD46EE74FB23}" destId="{054D13B9-B3FA-4A91-B9A8-4AE07F4CA17A}" srcOrd="5" destOrd="0" presId="urn:microsoft.com/office/officeart/2018/2/layout/IconCircleList"/>
    <dgm:cxn modelId="{CB00FC33-33B4-4108-A464-A9524A58F37F}" type="presParOf" srcId="{FFB56135-CD55-479D-AE19-FD46EE74FB23}" destId="{0BE7FDF1-48F7-46F8-A6A6-FD48C91BF145}" srcOrd="6" destOrd="0" presId="urn:microsoft.com/office/officeart/2018/2/layout/IconCircleList"/>
    <dgm:cxn modelId="{01D26E3A-3336-447F-8258-3464869271A9}" type="presParOf" srcId="{0BE7FDF1-48F7-46F8-A6A6-FD48C91BF145}" destId="{ABB04846-ED38-4BD7-96A7-643171937C95}" srcOrd="0" destOrd="0" presId="urn:microsoft.com/office/officeart/2018/2/layout/IconCircleList"/>
    <dgm:cxn modelId="{8E7594E1-66A3-478F-9FC2-882F1C9A2D4B}" type="presParOf" srcId="{0BE7FDF1-48F7-46F8-A6A6-FD48C91BF145}" destId="{6C3B20CD-EA38-4554-81D7-04E62C1ED068}" srcOrd="1" destOrd="0" presId="urn:microsoft.com/office/officeart/2018/2/layout/IconCircleList"/>
    <dgm:cxn modelId="{51D14799-375A-414E-8727-87FFE6B4BB58}" type="presParOf" srcId="{0BE7FDF1-48F7-46F8-A6A6-FD48C91BF145}" destId="{06B01684-23BA-47FA-BEC7-A19AB1BC4864}" srcOrd="2" destOrd="0" presId="urn:microsoft.com/office/officeart/2018/2/layout/IconCircleList"/>
    <dgm:cxn modelId="{2FBE0441-F753-49D2-9DBB-563BD65ED847}" type="presParOf" srcId="{0BE7FDF1-48F7-46F8-A6A6-FD48C91BF145}" destId="{49781267-F906-46F0-AA0A-B9F4629229F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532F90-3E8F-476D-802A-3D57E336D0D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714408E-DC10-4D51-A16B-B72F2FCC9685}">
      <dgm:prSet phldrT="[Text]"/>
      <dgm:spPr/>
      <dgm:t>
        <a:bodyPr/>
        <a:lstStyle/>
        <a:p>
          <a:r>
            <a:rPr lang="en-US" dirty="0"/>
            <a:t>Formula Retrieval</a:t>
          </a:r>
        </a:p>
      </dgm:t>
    </dgm:pt>
    <dgm:pt modelId="{BF4A4D92-5525-45B9-8D59-974EE9BD7C98}" type="parTrans" cxnId="{B409A1E9-6DB4-42A6-9658-B259009F9B3E}">
      <dgm:prSet/>
      <dgm:spPr/>
      <dgm:t>
        <a:bodyPr/>
        <a:lstStyle/>
        <a:p>
          <a:endParaRPr lang="en-US"/>
        </a:p>
      </dgm:t>
    </dgm:pt>
    <dgm:pt modelId="{8755C424-02D1-45B0-8112-792FC1AB80A3}" type="sibTrans" cxnId="{B409A1E9-6DB4-42A6-9658-B259009F9B3E}">
      <dgm:prSet/>
      <dgm:spPr/>
      <dgm:t>
        <a:bodyPr/>
        <a:lstStyle/>
        <a:p>
          <a:endParaRPr lang="en-US"/>
        </a:p>
      </dgm:t>
    </dgm:pt>
    <dgm:pt modelId="{3AF1254C-CEDB-4F4A-84A8-F928F9AE693F}">
      <dgm:prSet custT="1"/>
      <dgm:spPr/>
      <dgm:t>
        <a:bodyPr/>
        <a:lstStyle/>
        <a:p>
          <a:r>
            <a:rPr lang="en-US" sz="2000" dirty="0"/>
            <a:t>Example: How do you compute this formula?</a:t>
          </a:r>
        </a:p>
      </dgm:t>
    </dgm:pt>
    <dgm:pt modelId="{B9A9CCCC-9427-4E0B-9A1A-BB7547D6138B}" type="parTrans" cxnId="{1DBD8EFD-F716-4351-ADB8-61EF57F11BD9}">
      <dgm:prSet/>
      <dgm:spPr/>
      <dgm:t>
        <a:bodyPr/>
        <a:lstStyle/>
        <a:p>
          <a:endParaRPr lang="en-US"/>
        </a:p>
      </dgm:t>
    </dgm:pt>
    <dgm:pt modelId="{E1D0E2AC-320A-40F0-A6E9-D838869BDAEC}" type="sibTrans" cxnId="{1DBD8EFD-F716-4351-ADB8-61EF57F11BD9}">
      <dgm:prSet/>
      <dgm:spPr/>
      <dgm:t>
        <a:bodyPr/>
        <a:lstStyle/>
        <a:p>
          <a:endParaRPr lang="en-US"/>
        </a:p>
      </dgm:t>
    </dgm:pt>
    <dgm:pt modelId="{C7683625-752C-4475-94C9-7CC129D27E41}">
      <dgm:prSet/>
      <dgm:spPr/>
      <dgm:t>
        <a:bodyPr/>
        <a:lstStyle/>
        <a:p>
          <a:r>
            <a:rPr lang="en-US" dirty="0"/>
            <a:t>Text Answer Retrieval</a:t>
          </a:r>
        </a:p>
      </dgm:t>
    </dgm:pt>
    <dgm:pt modelId="{953303F5-F4A7-4624-81FD-9D7425C622D2}" type="parTrans" cxnId="{10DB7454-086B-47FC-9457-9042C9173EAC}">
      <dgm:prSet/>
      <dgm:spPr/>
      <dgm:t>
        <a:bodyPr/>
        <a:lstStyle/>
        <a:p>
          <a:endParaRPr lang="en-US"/>
        </a:p>
      </dgm:t>
    </dgm:pt>
    <dgm:pt modelId="{CE09DF08-52DB-43B7-8E80-021CAD71F140}" type="sibTrans" cxnId="{10DB7454-086B-47FC-9457-9042C9173EAC}">
      <dgm:prSet/>
      <dgm:spPr/>
      <dgm:t>
        <a:bodyPr/>
        <a:lstStyle/>
        <a:p>
          <a:endParaRPr lang="en-US"/>
        </a:p>
      </dgm:t>
    </dgm:pt>
    <dgm:pt modelId="{3043CAC9-6127-4DA0-97ED-C66C9AFAC086}">
      <dgm:prSet custT="1"/>
      <dgm:spPr/>
      <dgm:t>
        <a:bodyPr/>
        <a:lstStyle/>
        <a:p>
          <a:r>
            <a:rPr lang="en-US" sz="2000" dirty="0"/>
            <a:t>Example: What is a Hamiltonian Circuit?</a:t>
          </a:r>
        </a:p>
      </dgm:t>
    </dgm:pt>
    <dgm:pt modelId="{E7F672BC-06D3-4F3D-992F-0746A2F33F39}" type="parTrans" cxnId="{98C41F3E-306C-4E0A-A74B-DE9F152C177D}">
      <dgm:prSet/>
      <dgm:spPr/>
      <dgm:t>
        <a:bodyPr/>
        <a:lstStyle/>
        <a:p>
          <a:endParaRPr lang="en-US"/>
        </a:p>
      </dgm:t>
    </dgm:pt>
    <dgm:pt modelId="{6FD1E46C-BD9C-464C-BED6-A11F0B1970A5}" type="sibTrans" cxnId="{98C41F3E-306C-4E0A-A74B-DE9F152C177D}">
      <dgm:prSet/>
      <dgm:spPr/>
      <dgm:t>
        <a:bodyPr/>
        <a:lstStyle/>
        <a:p>
          <a:endParaRPr lang="en-US"/>
        </a:p>
      </dgm:t>
    </dgm:pt>
    <dgm:pt modelId="{4A4F2932-77D1-46D2-8349-A5FF0C4969D8}">
      <dgm:prSet/>
      <dgm:spPr/>
      <dgm:t>
        <a:bodyPr/>
        <a:lstStyle/>
        <a:p>
          <a:r>
            <a:rPr lang="en-US" dirty="0"/>
            <a:t>Formula and Text Retrieval</a:t>
          </a:r>
        </a:p>
      </dgm:t>
    </dgm:pt>
    <dgm:pt modelId="{48FA35F5-69B1-48E0-912C-FB30E8DE71F4}" type="parTrans" cxnId="{420E7256-0953-405B-BEAF-5D92E72CC1E0}">
      <dgm:prSet/>
      <dgm:spPr/>
      <dgm:t>
        <a:bodyPr/>
        <a:lstStyle/>
        <a:p>
          <a:endParaRPr lang="en-US"/>
        </a:p>
      </dgm:t>
    </dgm:pt>
    <dgm:pt modelId="{E4D0D17C-4DCA-41D3-AB34-23806A140FC4}" type="sibTrans" cxnId="{420E7256-0953-405B-BEAF-5D92E72CC1E0}">
      <dgm:prSet/>
      <dgm:spPr/>
      <dgm:t>
        <a:bodyPr/>
        <a:lstStyle/>
        <a:p>
          <a:endParaRPr lang="en-US"/>
        </a:p>
      </dgm:t>
    </dgm:pt>
    <dgm:pt modelId="{17DEBCC8-344F-43A2-B443-BB587A8827C1}">
      <dgm:prSet custT="1"/>
      <dgm:spPr/>
      <dgm:t>
        <a:bodyPr/>
        <a:lstStyle/>
        <a:p>
          <a:r>
            <a:rPr lang="en-US" sz="2000" dirty="0"/>
            <a:t>Example: Prove </a:t>
          </a:r>
          <a:r>
            <a:rPr lang="en-US" sz="2000" i="1" dirty="0"/>
            <a:t>a</a:t>
          </a:r>
          <a:r>
            <a:rPr lang="en-US" sz="2000" dirty="0"/>
            <a:t> is divisible by </a:t>
          </a:r>
          <a:r>
            <a:rPr lang="en-US" sz="2000" i="1" dirty="0"/>
            <a:t>b</a:t>
          </a:r>
        </a:p>
      </dgm:t>
    </dgm:pt>
    <dgm:pt modelId="{87EB5ABC-0A7E-45D0-AA37-85343ADC9382}" type="parTrans" cxnId="{74448076-804B-4145-B197-45744EDA3D5A}">
      <dgm:prSet/>
      <dgm:spPr/>
      <dgm:t>
        <a:bodyPr/>
        <a:lstStyle/>
        <a:p>
          <a:endParaRPr lang="en-US"/>
        </a:p>
      </dgm:t>
    </dgm:pt>
    <dgm:pt modelId="{F5247350-90C5-4489-9F6C-A0A467C14231}" type="sibTrans" cxnId="{74448076-804B-4145-B197-45744EDA3D5A}">
      <dgm:prSet/>
      <dgm:spPr/>
      <dgm:t>
        <a:bodyPr/>
        <a:lstStyle/>
        <a:p>
          <a:endParaRPr lang="en-US"/>
        </a:p>
      </dgm:t>
    </dgm:pt>
    <dgm:pt modelId="{32F6EEA2-CDB8-44B6-AEF0-B3DCA1A57A85}">
      <dgm:prSet phldrT="[Text]" custT="1"/>
      <dgm:spPr/>
      <dgm:t>
        <a:bodyPr/>
        <a:lstStyle/>
        <a:p>
          <a:r>
            <a:rPr lang="en-US" sz="2000" dirty="0"/>
            <a:t>Related to computation </a:t>
          </a:r>
        </a:p>
      </dgm:t>
    </dgm:pt>
    <dgm:pt modelId="{62B5A6B7-C346-475E-B47A-2B33BFA00F57}" type="parTrans" cxnId="{3BA3D647-5516-41C6-BFE8-66E366DF95C3}">
      <dgm:prSet/>
      <dgm:spPr/>
      <dgm:t>
        <a:bodyPr/>
        <a:lstStyle/>
        <a:p>
          <a:endParaRPr lang="en-US"/>
        </a:p>
      </dgm:t>
    </dgm:pt>
    <dgm:pt modelId="{17E553DC-C847-488D-BBC8-4D823B22F5B8}" type="sibTrans" cxnId="{3BA3D647-5516-41C6-BFE8-66E366DF95C3}">
      <dgm:prSet/>
      <dgm:spPr/>
      <dgm:t>
        <a:bodyPr/>
        <a:lstStyle/>
        <a:p>
          <a:endParaRPr lang="en-US"/>
        </a:p>
      </dgm:t>
    </dgm:pt>
    <dgm:pt modelId="{B2BE949B-6F61-4723-A3B1-E2C90F8BD90B}">
      <dgm:prSet custT="1"/>
      <dgm:spPr/>
      <dgm:t>
        <a:bodyPr/>
        <a:lstStyle/>
        <a:p>
          <a:r>
            <a:rPr lang="en-US" sz="2000" dirty="0"/>
            <a:t>Related to a Mathematical Concept </a:t>
          </a:r>
        </a:p>
      </dgm:t>
    </dgm:pt>
    <dgm:pt modelId="{B3BE17C5-DEC2-44CF-8A32-B8F4BFA0B30C}" type="parTrans" cxnId="{CAEBCAD5-AC72-4DB8-8EBE-4F6AF8537DFA}">
      <dgm:prSet/>
      <dgm:spPr/>
      <dgm:t>
        <a:bodyPr/>
        <a:lstStyle/>
        <a:p>
          <a:endParaRPr lang="en-US"/>
        </a:p>
      </dgm:t>
    </dgm:pt>
    <dgm:pt modelId="{BA2904E6-233B-4B76-8107-551F77BC45C0}" type="sibTrans" cxnId="{CAEBCAD5-AC72-4DB8-8EBE-4F6AF8537DFA}">
      <dgm:prSet/>
      <dgm:spPr/>
      <dgm:t>
        <a:bodyPr/>
        <a:lstStyle/>
        <a:p>
          <a:endParaRPr lang="en-US"/>
        </a:p>
      </dgm:t>
    </dgm:pt>
    <dgm:pt modelId="{4A76948A-7112-46F7-B170-8672336E6324}">
      <dgm:prSet custT="1"/>
      <dgm:spPr/>
      <dgm:t>
        <a:bodyPr/>
        <a:lstStyle/>
        <a:p>
          <a:r>
            <a:rPr lang="en-US" sz="2000" dirty="0"/>
            <a:t>Related to Proofs </a:t>
          </a:r>
        </a:p>
      </dgm:t>
    </dgm:pt>
    <dgm:pt modelId="{DD2BE5B6-D13E-43A3-98A3-283D0CCCF33F}" type="parTrans" cxnId="{0BB82F83-8457-41EB-B6A2-0DD58206C56A}">
      <dgm:prSet/>
      <dgm:spPr/>
      <dgm:t>
        <a:bodyPr/>
        <a:lstStyle/>
        <a:p>
          <a:endParaRPr lang="en-US"/>
        </a:p>
      </dgm:t>
    </dgm:pt>
    <dgm:pt modelId="{84E489F0-DA42-4E50-9D3B-1DD8CB212F24}" type="sibTrans" cxnId="{0BB82F83-8457-41EB-B6A2-0DD58206C56A}">
      <dgm:prSet/>
      <dgm:spPr/>
      <dgm:t>
        <a:bodyPr/>
        <a:lstStyle/>
        <a:p>
          <a:endParaRPr lang="en-US"/>
        </a:p>
      </dgm:t>
    </dgm:pt>
    <dgm:pt modelId="{5B06944B-F126-470B-AF37-F26EEB5E18F6}" type="pres">
      <dgm:prSet presAssocID="{B0532F90-3E8F-476D-802A-3D57E336D0DB}" presName="Name0" presStyleCnt="0">
        <dgm:presLayoutVars>
          <dgm:dir/>
          <dgm:animLvl val="lvl"/>
          <dgm:resizeHandles val="exact"/>
        </dgm:presLayoutVars>
      </dgm:prSet>
      <dgm:spPr/>
    </dgm:pt>
    <dgm:pt modelId="{D23899D2-F1F0-4622-A230-1CFA6F527889}" type="pres">
      <dgm:prSet presAssocID="{8714408E-DC10-4D51-A16B-B72F2FCC9685}" presName="composite" presStyleCnt="0"/>
      <dgm:spPr/>
    </dgm:pt>
    <dgm:pt modelId="{F9F4E5C4-A063-4F7C-AB2B-81083042523D}" type="pres">
      <dgm:prSet presAssocID="{8714408E-DC10-4D51-A16B-B72F2FCC9685}" presName="parTx" presStyleLbl="alignNode1" presStyleIdx="0" presStyleCnt="3">
        <dgm:presLayoutVars>
          <dgm:chMax val="0"/>
          <dgm:chPref val="0"/>
          <dgm:bulletEnabled val="1"/>
        </dgm:presLayoutVars>
      </dgm:prSet>
      <dgm:spPr/>
    </dgm:pt>
    <dgm:pt modelId="{DFEFF6BE-6565-433B-9085-358FF3705033}" type="pres">
      <dgm:prSet presAssocID="{8714408E-DC10-4D51-A16B-B72F2FCC9685}" presName="desTx" presStyleLbl="alignAccFollowNode1" presStyleIdx="0" presStyleCnt="3">
        <dgm:presLayoutVars>
          <dgm:bulletEnabled val="1"/>
        </dgm:presLayoutVars>
      </dgm:prSet>
      <dgm:spPr/>
    </dgm:pt>
    <dgm:pt modelId="{532DC93B-FA15-439F-9659-E4F835F43A87}" type="pres">
      <dgm:prSet presAssocID="{8755C424-02D1-45B0-8112-792FC1AB80A3}" presName="space" presStyleCnt="0"/>
      <dgm:spPr/>
    </dgm:pt>
    <dgm:pt modelId="{F5A197B2-859B-4B8F-B523-8027A98134A8}" type="pres">
      <dgm:prSet presAssocID="{C7683625-752C-4475-94C9-7CC129D27E41}" presName="composite" presStyleCnt="0"/>
      <dgm:spPr/>
    </dgm:pt>
    <dgm:pt modelId="{1437A9FD-D404-4E36-9F56-BE8C48E8196A}" type="pres">
      <dgm:prSet presAssocID="{C7683625-752C-4475-94C9-7CC129D27E41}" presName="parTx" presStyleLbl="alignNode1" presStyleIdx="1" presStyleCnt="3">
        <dgm:presLayoutVars>
          <dgm:chMax val="0"/>
          <dgm:chPref val="0"/>
          <dgm:bulletEnabled val="1"/>
        </dgm:presLayoutVars>
      </dgm:prSet>
      <dgm:spPr/>
    </dgm:pt>
    <dgm:pt modelId="{FABEFF55-BD9E-4A1C-B359-2039149AB748}" type="pres">
      <dgm:prSet presAssocID="{C7683625-752C-4475-94C9-7CC129D27E41}" presName="desTx" presStyleLbl="alignAccFollowNode1" presStyleIdx="1" presStyleCnt="3">
        <dgm:presLayoutVars>
          <dgm:bulletEnabled val="1"/>
        </dgm:presLayoutVars>
      </dgm:prSet>
      <dgm:spPr/>
    </dgm:pt>
    <dgm:pt modelId="{8764177D-0318-4A10-8CF4-6ED32935BB22}" type="pres">
      <dgm:prSet presAssocID="{CE09DF08-52DB-43B7-8E80-021CAD71F140}" presName="space" presStyleCnt="0"/>
      <dgm:spPr/>
    </dgm:pt>
    <dgm:pt modelId="{659FC6C6-2917-472B-BF2D-B2A45D81445E}" type="pres">
      <dgm:prSet presAssocID="{4A4F2932-77D1-46D2-8349-A5FF0C4969D8}" presName="composite" presStyleCnt="0"/>
      <dgm:spPr/>
    </dgm:pt>
    <dgm:pt modelId="{C40041C9-9830-42AD-A4BB-ECE53FD6C362}" type="pres">
      <dgm:prSet presAssocID="{4A4F2932-77D1-46D2-8349-A5FF0C4969D8}" presName="parTx" presStyleLbl="alignNode1" presStyleIdx="2" presStyleCnt="3">
        <dgm:presLayoutVars>
          <dgm:chMax val="0"/>
          <dgm:chPref val="0"/>
          <dgm:bulletEnabled val="1"/>
        </dgm:presLayoutVars>
      </dgm:prSet>
      <dgm:spPr/>
    </dgm:pt>
    <dgm:pt modelId="{0FAD05DF-24D0-44BC-839A-C032281A3638}" type="pres">
      <dgm:prSet presAssocID="{4A4F2932-77D1-46D2-8349-A5FF0C4969D8}" presName="desTx" presStyleLbl="alignAccFollowNode1" presStyleIdx="2" presStyleCnt="3">
        <dgm:presLayoutVars>
          <dgm:bulletEnabled val="1"/>
        </dgm:presLayoutVars>
      </dgm:prSet>
      <dgm:spPr/>
    </dgm:pt>
  </dgm:ptLst>
  <dgm:cxnLst>
    <dgm:cxn modelId="{6BC21E0A-4077-4B89-94CD-0F2D1499936E}" type="presOf" srcId="{17DEBCC8-344F-43A2-B443-BB587A8827C1}" destId="{0FAD05DF-24D0-44BC-839A-C032281A3638}" srcOrd="0" destOrd="1" presId="urn:microsoft.com/office/officeart/2005/8/layout/hList1"/>
    <dgm:cxn modelId="{BA44BB33-3036-4937-A8D6-24920A4682EA}" type="presOf" srcId="{4A76948A-7112-46F7-B170-8672336E6324}" destId="{0FAD05DF-24D0-44BC-839A-C032281A3638}" srcOrd="0" destOrd="0" presId="urn:microsoft.com/office/officeart/2005/8/layout/hList1"/>
    <dgm:cxn modelId="{98C41F3E-306C-4E0A-A74B-DE9F152C177D}" srcId="{C7683625-752C-4475-94C9-7CC129D27E41}" destId="{3043CAC9-6127-4DA0-97ED-C66C9AFAC086}" srcOrd="1" destOrd="0" parTransId="{E7F672BC-06D3-4F3D-992F-0746A2F33F39}" sibTransId="{6FD1E46C-BD9C-464C-BED6-A11F0B1970A5}"/>
    <dgm:cxn modelId="{3BA3D647-5516-41C6-BFE8-66E366DF95C3}" srcId="{8714408E-DC10-4D51-A16B-B72F2FCC9685}" destId="{32F6EEA2-CDB8-44B6-AEF0-B3DCA1A57A85}" srcOrd="0" destOrd="0" parTransId="{62B5A6B7-C346-475E-B47A-2B33BFA00F57}" sibTransId="{17E553DC-C847-488D-BBC8-4D823B22F5B8}"/>
    <dgm:cxn modelId="{10DB7454-086B-47FC-9457-9042C9173EAC}" srcId="{B0532F90-3E8F-476D-802A-3D57E336D0DB}" destId="{C7683625-752C-4475-94C9-7CC129D27E41}" srcOrd="1" destOrd="0" parTransId="{953303F5-F4A7-4624-81FD-9D7425C622D2}" sibTransId="{CE09DF08-52DB-43B7-8E80-021CAD71F140}"/>
    <dgm:cxn modelId="{420E7256-0953-405B-BEAF-5D92E72CC1E0}" srcId="{B0532F90-3E8F-476D-802A-3D57E336D0DB}" destId="{4A4F2932-77D1-46D2-8349-A5FF0C4969D8}" srcOrd="2" destOrd="0" parTransId="{48FA35F5-69B1-48E0-912C-FB30E8DE71F4}" sibTransId="{E4D0D17C-4DCA-41D3-AB34-23806A140FC4}"/>
    <dgm:cxn modelId="{74448076-804B-4145-B197-45744EDA3D5A}" srcId="{4A4F2932-77D1-46D2-8349-A5FF0C4969D8}" destId="{17DEBCC8-344F-43A2-B443-BB587A8827C1}" srcOrd="1" destOrd="0" parTransId="{87EB5ABC-0A7E-45D0-AA37-85343ADC9382}" sibTransId="{F5247350-90C5-4489-9F6C-A0A467C14231}"/>
    <dgm:cxn modelId="{0BB82F83-8457-41EB-B6A2-0DD58206C56A}" srcId="{4A4F2932-77D1-46D2-8349-A5FF0C4969D8}" destId="{4A76948A-7112-46F7-B170-8672336E6324}" srcOrd="0" destOrd="0" parTransId="{DD2BE5B6-D13E-43A3-98A3-283D0CCCF33F}" sibTransId="{84E489F0-DA42-4E50-9D3B-1DD8CB212F24}"/>
    <dgm:cxn modelId="{0E1C138C-2170-4F09-A1B8-558679620F83}" type="presOf" srcId="{8714408E-DC10-4D51-A16B-B72F2FCC9685}" destId="{F9F4E5C4-A063-4F7C-AB2B-81083042523D}" srcOrd="0" destOrd="0" presId="urn:microsoft.com/office/officeart/2005/8/layout/hList1"/>
    <dgm:cxn modelId="{90203199-A086-4D41-A0A8-33A5A1BECE1E}" type="presOf" srcId="{4A4F2932-77D1-46D2-8349-A5FF0C4969D8}" destId="{C40041C9-9830-42AD-A4BB-ECE53FD6C362}" srcOrd="0" destOrd="0" presId="urn:microsoft.com/office/officeart/2005/8/layout/hList1"/>
    <dgm:cxn modelId="{45B008A5-860B-452C-9D3F-5B958241E3B6}" type="presOf" srcId="{3AF1254C-CEDB-4F4A-84A8-F928F9AE693F}" destId="{DFEFF6BE-6565-433B-9085-358FF3705033}" srcOrd="0" destOrd="1" presId="urn:microsoft.com/office/officeart/2005/8/layout/hList1"/>
    <dgm:cxn modelId="{2D7B03C1-4DEF-4CD3-9999-F719472AAF74}" type="presOf" srcId="{3043CAC9-6127-4DA0-97ED-C66C9AFAC086}" destId="{FABEFF55-BD9E-4A1C-B359-2039149AB748}" srcOrd="0" destOrd="1" presId="urn:microsoft.com/office/officeart/2005/8/layout/hList1"/>
    <dgm:cxn modelId="{0C3229C9-6E35-4B79-82CA-1161AEB8031C}" type="presOf" srcId="{B2BE949B-6F61-4723-A3B1-E2C90F8BD90B}" destId="{FABEFF55-BD9E-4A1C-B359-2039149AB748}" srcOrd="0" destOrd="0" presId="urn:microsoft.com/office/officeart/2005/8/layout/hList1"/>
    <dgm:cxn modelId="{CAEBCAD5-AC72-4DB8-8EBE-4F6AF8537DFA}" srcId="{C7683625-752C-4475-94C9-7CC129D27E41}" destId="{B2BE949B-6F61-4723-A3B1-E2C90F8BD90B}" srcOrd="0" destOrd="0" parTransId="{B3BE17C5-DEC2-44CF-8A32-B8F4BFA0B30C}" sibTransId="{BA2904E6-233B-4B76-8107-551F77BC45C0}"/>
    <dgm:cxn modelId="{195969E7-5351-42B9-A690-0F0CC15248C5}" type="presOf" srcId="{C7683625-752C-4475-94C9-7CC129D27E41}" destId="{1437A9FD-D404-4E36-9F56-BE8C48E8196A}" srcOrd="0" destOrd="0" presId="urn:microsoft.com/office/officeart/2005/8/layout/hList1"/>
    <dgm:cxn modelId="{E5DE71E8-2F6C-420C-86D3-188667E6359E}" type="presOf" srcId="{32F6EEA2-CDB8-44B6-AEF0-B3DCA1A57A85}" destId="{DFEFF6BE-6565-433B-9085-358FF3705033}" srcOrd="0" destOrd="0" presId="urn:microsoft.com/office/officeart/2005/8/layout/hList1"/>
    <dgm:cxn modelId="{C3F92BE9-E574-4BC8-A40C-E30405953D79}" type="presOf" srcId="{B0532F90-3E8F-476D-802A-3D57E336D0DB}" destId="{5B06944B-F126-470B-AF37-F26EEB5E18F6}" srcOrd="0" destOrd="0" presId="urn:microsoft.com/office/officeart/2005/8/layout/hList1"/>
    <dgm:cxn modelId="{B409A1E9-6DB4-42A6-9658-B259009F9B3E}" srcId="{B0532F90-3E8F-476D-802A-3D57E336D0DB}" destId="{8714408E-DC10-4D51-A16B-B72F2FCC9685}" srcOrd="0" destOrd="0" parTransId="{BF4A4D92-5525-45B9-8D59-974EE9BD7C98}" sibTransId="{8755C424-02D1-45B0-8112-792FC1AB80A3}"/>
    <dgm:cxn modelId="{1DBD8EFD-F716-4351-ADB8-61EF57F11BD9}" srcId="{8714408E-DC10-4D51-A16B-B72F2FCC9685}" destId="{3AF1254C-CEDB-4F4A-84A8-F928F9AE693F}" srcOrd="1" destOrd="0" parTransId="{B9A9CCCC-9427-4E0B-9A1A-BB7547D6138B}" sibTransId="{E1D0E2AC-320A-40F0-A6E9-D838869BDAEC}"/>
    <dgm:cxn modelId="{10D4877E-2765-46EB-8636-F1C10DC56C28}" type="presParOf" srcId="{5B06944B-F126-470B-AF37-F26EEB5E18F6}" destId="{D23899D2-F1F0-4622-A230-1CFA6F527889}" srcOrd="0" destOrd="0" presId="urn:microsoft.com/office/officeart/2005/8/layout/hList1"/>
    <dgm:cxn modelId="{8D44636A-FB0F-49FB-B7E8-2774449B182C}" type="presParOf" srcId="{D23899D2-F1F0-4622-A230-1CFA6F527889}" destId="{F9F4E5C4-A063-4F7C-AB2B-81083042523D}" srcOrd="0" destOrd="0" presId="urn:microsoft.com/office/officeart/2005/8/layout/hList1"/>
    <dgm:cxn modelId="{7B9E7F61-D342-496C-86C4-68992AAAF00E}" type="presParOf" srcId="{D23899D2-F1F0-4622-A230-1CFA6F527889}" destId="{DFEFF6BE-6565-433B-9085-358FF3705033}" srcOrd="1" destOrd="0" presId="urn:microsoft.com/office/officeart/2005/8/layout/hList1"/>
    <dgm:cxn modelId="{0FA9B22F-E71D-48A0-8CE2-B20330401CCE}" type="presParOf" srcId="{5B06944B-F126-470B-AF37-F26EEB5E18F6}" destId="{532DC93B-FA15-439F-9659-E4F835F43A87}" srcOrd="1" destOrd="0" presId="urn:microsoft.com/office/officeart/2005/8/layout/hList1"/>
    <dgm:cxn modelId="{2F250875-D3C1-4B9A-9C8D-DBAA812C2E92}" type="presParOf" srcId="{5B06944B-F126-470B-AF37-F26EEB5E18F6}" destId="{F5A197B2-859B-4B8F-B523-8027A98134A8}" srcOrd="2" destOrd="0" presId="urn:microsoft.com/office/officeart/2005/8/layout/hList1"/>
    <dgm:cxn modelId="{807B4851-872A-4B3F-A5EC-7DB7B2049280}" type="presParOf" srcId="{F5A197B2-859B-4B8F-B523-8027A98134A8}" destId="{1437A9FD-D404-4E36-9F56-BE8C48E8196A}" srcOrd="0" destOrd="0" presId="urn:microsoft.com/office/officeart/2005/8/layout/hList1"/>
    <dgm:cxn modelId="{918B58F7-1A54-40B9-94C7-95BD05E38013}" type="presParOf" srcId="{F5A197B2-859B-4B8F-B523-8027A98134A8}" destId="{FABEFF55-BD9E-4A1C-B359-2039149AB748}" srcOrd="1" destOrd="0" presId="urn:microsoft.com/office/officeart/2005/8/layout/hList1"/>
    <dgm:cxn modelId="{0445F512-6982-48FB-86F9-D1D766E11887}" type="presParOf" srcId="{5B06944B-F126-470B-AF37-F26EEB5E18F6}" destId="{8764177D-0318-4A10-8CF4-6ED32935BB22}" srcOrd="3" destOrd="0" presId="urn:microsoft.com/office/officeart/2005/8/layout/hList1"/>
    <dgm:cxn modelId="{F9C5A6AC-4EBD-47CA-8F4B-5C3FA93350C7}" type="presParOf" srcId="{5B06944B-F126-470B-AF37-F26EEB5E18F6}" destId="{659FC6C6-2917-472B-BF2D-B2A45D81445E}" srcOrd="4" destOrd="0" presId="urn:microsoft.com/office/officeart/2005/8/layout/hList1"/>
    <dgm:cxn modelId="{4CEA96CA-53F3-42F2-BE7F-15E632BB7B39}" type="presParOf" srcId="{659FC6C6-2917-472B-BF2D-B2A45D81445E}" destId="{C40041C9-9830-42AD-A4BB-ECE53FD6C362}" srcOrd="0" destOrd="0" presId="urn:microsoft.com/office/officeart/2005/8/layout/hList1"/>
    <dgm:cxn modelId="{A2B76904-784E-4E7F-878E-2D47020E7E66}" type="presParOf" srcId="{659FC6C6-2917-472B-BF2D-B2A45D81445E}" destId="{0FAD05DF-24D0-44BC-839A-C032281A363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BD9CF2-DFE6-46AE-91AE-80BB2B87882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E9DF98F-EE2D-4C42-A294-036D5BA8A29E}">
      <dgm:prSet phldrT="[Text]"/>
      <dgm:spPr/>
      <dgm:t>
        <a:bodyPr/>
        <a:lstStyle/>
        <a:p>
          <a:r>
            <a:rPr lang="en-US" dirty="0"/>
            <a:t>NTCIR – NII Testbeds and Community for Information Access Research </a:t>
          </a:r>
        </a:p>
      </dgm:t>
    </dgm:pt>
    <dgm:pt modelId="{168CDADC-6074-4364-95F4-FF65F4139DC5}" type="parTrans" cxnId="{01394000-C33A-42E5-870A-83DF1E4F32F7}">
      <dgm:prSet/>
      <dgm:spPr/>
      <dgm:t>
        <a:bodyPr/>
        <a:lstStyle/>
        <a:p>
          <a:endParaRPr lang="en-US"/>
        </a:p>
      </dgm:t>
    </dgm:pt>
    <dgm:pt modelId="{7FA0C809-4022-4532-8F6A-844D2E0030B0}" type="sibTrans" cxnId="{01394000-C33A-42E5-870A-83DF1E4F32F7}">
      <dgm:prSet/>
      <dgm:spPr/>
      <dgm:t>
        <a:bodyPr/>
        <a:lstStyle/>
        <a:p>
          <a:endParaRPr lang="en-US"/>
        </a:p>
      </dgm:t>
    </dgm:pt>
    <dgm:pt modelId="{421B5A75-F518-4E20-ACFA-A5E0CB203A0C}">
      <dgm:prSet phldrT="[Text]" custT="1"/>
      <dgm:spPr/>
      <dgm:t>
        <a:bodyPr/>
        <a:lstStyle/>
        <a:p>
          <a:r>
            <a:rPr lang="en-US" sz="1800" dirty="0"/>
            <a:t>Run by National Institute of Informatics (Tokyo, Japan)</a:t>
          </a:r>
        </a:p>
      </dgm:t>
    </dgm:pt>
    <dgm:pt modelId="{4D9F148D-6209-4A9E-987B-3F29EAB0E473}" type="parTrans" cxnId="{7F74CB7A-87E0-4F12-85B5-F9115589048A}">
      <dgm:prSet/>
      <dgm:spPr/>
      <dgm:t>
        <a:bodyPr/>
        <a:lstStyle/>
        <a:p>
          <a:endParaRPr lang="en-US"/>
        </a:p>
      </dgm:t>
    </dgm:pt>
    <dgm:pt modelId="{0C1EA6EA-6802-4AF4-8631-0EC9477D0551}" type="sibTrans" cxnId="{7F74CB7A-87E0-4F12-85B5-F9115589048A}">
      <dgm:prSet/>
      <dgm:spPr/>
      <dgm:t>
        <a:bodyPr/>
        <a:lstStyle/>
        <a:p>
          <a:endParaRPr lang="en-US"/>
        </a:p>
      </dgm:t>
    </dgm:pt>
    <dgm:pt modelId="{51B16BBF-3207-440C-9C33-957B5F8F9696}">
      <dgm:prSet phldrT="[Text]"/>
      <dgm:spPr/>
      <dgm:t>
        <a:bodyPr/>
        <a:lstStyle/>
        <a:p>
          <a:r>
            <a:rPr lang="en-US" dirty="0" err="1"/>
            <a:t>ARQMath</a:t>
          </a:r>
          <a:r>
            <a:rPr lang="en-US" dirty="0"/>
            <a:t> - Answer Retrieval for Questions on Math </a:t>
          </a:r>
        </a:p>
      </dgm:t>
    </dgm:pt>
    <dgm:pt modelId="{BC3FE6B7-B93A-4AF7-BCF6-C341E0DA54EC}" type="parTrans" cxnId="{33F3543E-C814-4A46-A9C1-431002328B1F}">
      <dgm:prSet/>
      <dgm:spPr/>
      <dgm:t>
        <a:bodyPr/>
        <a:lstStyle/>
        <a:p>
          <a:endParaRPr lang="en-US"/>
        </a:p>
      </dgm:t>
    </dgm:pt>
    <dgm:pt modelId="{CF1957BC-B21A-49C2-9F03-5217D3BD7FA6}" type="sibTrans" cxnId="{33F3543E-C814-4A46-A9C1-431002328B1F}">
      <dgm:prSet/>
      <dgm:spPr/>
      <dgm:t>
        <a:bodyPr/>
        <a:lstStyle/>
        <a:p>
          <a:endParaRPr lang="en-US"/>
        </a:p>
      </dgm:t>
    </dgm:pt>
    <dgm:pt modelId="{9329F90F-CDCE-4217-B93E-CE02DA195CD4}">
      <dgm:prSet phldrT="[Text]" custT="1"/>
      <dgm:spPr/>
      <dgm:t>
        <a:bodyPr/>
        <a:lstStyle/>
        <a:p>
          <a:r>
            <a:rPr lang="en-US" sz="1800" dirty="0"/>
            <a:t>Hosted by </a:t>
          </a:r>
          <a:r>
            <a:rPr lang="en-US" sz="1800" b="0" i="0" dirty="0"/>
            <a:t>Rochester Institute of Technology </a:t>
          </a:r>
          <a:r>
            <a:rPr lang="en-US" sz="1800" b="0" i="0"/>
            <a:t>and the NSF</a:t>
          </a:r>
          <a:endParaRPr lang="en-US" sz="1800" dirty="0"/>
        </a:p>
      </dgm:t>
    </dgm:pt>
    <dgm:pt modelId="{4489D2A1-815F-4DE2-935B-5B2A112423F6}" type="parTrans" cxnId="{2129499C-F868-4CC2-81AB-A548E4670936}">
      <dgm:prSet/>
      <dgm:spPr/>
      <dgm:t>
        <a:bodyPr/>
        <a:lstStyle/>
        <a:p>
          <a:endParaRPr lang="en-US"/>
        </a:p>
      </dgm:t>
    </dgm:pt>
    <dgm:pt modelId="{2576BE2B-0E6E-4A28-B436-4182A804C472}" type="sibTrans" cxnId="{2129499C-F868-4CC2-81AB-A548E4670936}">
      <dgm:prSet/>
      <dgm:spPr/>
      <dgm:t>
        <a:bodyPr/>
        <a:lstStyle/>
        <a:p>
          <a:endParaRPr lang="en-US"/>
        </a:p>
      </dgm:t>
    </dgm:pt>
    <dgm:pt modelId="{0B753143-CA59-4816-ADF7-5A7D2C761F96}">
      <dgm:prSet phldrT="[Text]" custT="1"/>
      <dgm:spPr/>
      <dgm:t>
        <a:bodyPr/>
        <a:lstStyle/>
        <a:p>
          <a:r>
            <a:rPr lang="en-US" sz="1800" dirty="0"/>
            <a:t>More Recently held in 2019-2021</a:t>
          </a:r>
        </a:p>
      </dgm:t>
    </dgm:pt>
    <dgm:pt modelId="{225C57F6-6391-46C4-B98D-BEB01A7FB69F}" type="parTrans" cxnId="{C05CF31D-34CF-4B36-B4E7-FCF41492104B}">
      <dgm:prSet/>
      <dgm:spPr/>
      <dgm:t>
        <a:bodyPr/>
        <a:lstStyle/>
        <a:p>
          <a:endParaRPr lang="en-US"/>
        </a:p>
      </dgm:t>
    </dgm:pt>
    <dgm:pt modelId="{F5ED69BA-2F9A-43D5-9B20-AA4E598D2525}" type="sibTrans" cxnId="{C05CF31D-34CF-4B36-B4E7-FCF41492104B}">
      <dgm:prSet/>
      <dgm:spPr/>
      <dgm:t>
        <a:bodyPr/>
        <a:lstStyle/>
        <a:p>
          <a:endParaRPr lang="en-US"/>
        </a:p>
      </dgm:t>
    </dgm:pt>
    <dgm:pt modelId="{269FF78F-E789-4FEF-A722-84EDB3E37857}">
      <dgm:prSet phldrT="[Text]" custT="1"/>
      <dgm:spPr/>
      <dgm:t>
        <a:bodyPr/>
        <a:lstStyle/>
        <a:p>
          <a:r>
            <a:rPr lang="en-US" sz="1800" dirty="0"/>
            <a:t>Math IR was only the focus in workshops 10, 11 and 12</a:t>
          </a:r>
        </a:p>
      </dgm:t>
    </dgm:pt>
    <dgm:pt modelId="{DDCC8E1A-7BF6-4EAF-8551-0F13477E09EC}" type="parTrans" cxnId="{E4498DA7-1146-4287-94E6-4D53F33F556C}">
      <dgm:prSet/>
      <dgm:spPr/>
      <dgm:t>
        <a:bodyPr/>
        <a:lstStyle/>
        <a:p>
          <a:endParaRPr lang="en-US"/>
        </a:p>
      </dgm:t>
    </dgm:pt>
    <dgm:pt modelId="{E772C0BD-28DF-4273-B806-D33CB6E7555A}" type="sibTrans" cxnId="{E4498DA7-1146-4287-94E6-4D53F33F556C}">
      <dgm:prSet/>
      <dgm:spPr/>
      <dgm:t>
        <a:bodyPr/>
        <a:lstStyle/>
        <a:p>
          <a:endParaRPr lang="en-US"/>
        </a:p>
      </dgm:t>
    </dgm:pt>
    <dgm:pt modelId="{E3D553D4-1686-4970-8ADE-5CB28AB7CE67}">
      <dgm:prSet phldrT="[Text]" custT="1"/>
      <dgm:spPr/>
      <dgm:t>
        <a:bodyPr/>
        <a:lstStyle/>
        <a:p>
          <a:r>
            <a:rPr lang="en-US" sz="1800" dirty="0"/>
            <a:t>Held from 2014-2016</a:t>
          </a:r>
        </a:p>
      </dgm:t>
    </dgm:pt>
    <dgm:pt modelId="{E49CD96D-F047-47BD-AB4E-47069E99D48B}" type="parTrans" cxnId="{E7D290FC-5D66-40EC-ADCC-48391140301A}">
      <dgm:prSet/>
      <dgm:spPr/>
      <dgm:t>
        <a:bodyPr/>
        <a:lstStyle/>
        <a:p>
          <a:endParaRPr lang="en-US"/>
        </a:p>
      </dgm:t>
    </dgm:pt>
    <dgm:pt modelId="{F4A7132E-189B-45C7-A900-E0535701FA3B}" type="sibTrans" cxnId="{E7D290FC-5D66-40EC-ADCC-48391140301A}">
      <dgm:prSet/>
      <dgm:spPr/>
      <dgm:t>
        <a:bodyPr/>
        <a:lstStyle/>
        <a:p>
          <a:endParaRPr lang="en-US"/>
        </a:p>
      </dgm:t>
    </dgm:pt>
    <dgm:pt modelId="{9F539991-D97D-4B18-BB5F-24AB2C1CA0FD}">
      <dgm:prSet phldrT="[Text]" custT="1"/>
      <dgm:spPr/>
      <dgm:t>
        <a:bodyPr/>
        <a:lstStyle/>
        <a:p>
          <a:r>
            <a:rPr lang="en-US" sz="1800" dirty="0" err="1"/>
            <a:t>ARQMath</a:t>
          </a:r>
          <a:r>
            <a:rPr lang="en-US" sz="1800" dirty="0"/>
            <a:t> has had 3 iterations</a:t>
          </a:r>
        </a:p>
      </dgm:t>
    </dgm:pt>
    <dgm:pt modelId="{C92FDA01-0333-41F8-83B7-B2BD1EAA94B3}" type="parTrans" cxnId="{69808301-449D-48D1-A3B2-EB97D42C368A}">
      <dgm:prSet/>
      <dgm:spPr/>
      <dgm:t>
        <a:bodyPr/>
        <a:lstStyle/>
        <a:p>
          <a:endParaRPr lang="en-US"/>
        </a:p>
      </dgm:t>
    </dgm:pt>
    <dgm:pt modelId="{D026F631-3853-449E-A5EB-747C575A5896}" type="sibTrans" cxnId="{69808301-449D-48D1-A3B2-EB97D42C368A}">
      <dgm:prSet/>
      <dgm:spPr/>
      <dgm:t>
        <a:bodyPr/>
        <a:lstStyle/>
        <a:p>
          <a:endParaRPr lang="en-US"/>
        </a:p>
      </dgm:t>
    </dgm:pt>
    <dgm:pt modelId="{0738E3E6-1EF2-45EB-AA7A-E95B1AFC605E}">
      <dgm:prSet phldrT="[Text]" custT="1"/>
      <dgm:spPr/>
      <dgm:t>
        <a:bodyPr/>
        <a:lstStyle/>
        <a:p>
          <a:endParaRPr lang="en-US" sz="1800" dirty="0"/>
        </a:p>
      </dgm:t>
    </dgm:pt>
    <dgm:pt modelId="{34BCA4AB-2312-4C45-AF8E-7F42E541CCA6}" type="parTrans" cxnId="{38496FA8-3BD2-4D07-8CB4-D16695879F35}">
      <dgm:prSet/>
      <dgm:spPr/>
    </dgm:pt>
    <dgm:pt modelId="{94BE1391-C175-49F4-AE9A-C38A82D427F4}" type="sibTrans" cxnId="{38496FA8-3BD2-4D07-8CB4-D16695879F35}">
      <dgm:prSet/>
      <dgm:spPr/>
    </dgm:pt>
    <dgm:pt modelId="{7D06837F-1513-4750-8D1B-EC80E7CC681B}" type="pres">
      <dgm:prSet presAssocID="{C2BD9CF2-DFE6-46AE-91AE-80BB2B878826}" presName="linear" presStyleCnt="0">
        <dgm:presLayoutVars>
          <dgm:animLvl val="lvl"/>
          <dgm:resizeHandles val="exact"/>
        </dgm:presLayoutVars>
      </dgm:prSet>
      <dgm:spPr/>
    </dgm:pt>
    <dgm:pt modelId="{C6B1B0A6-F6F6-455A-BEB3-BDB3BB01E423}" type="pres">
      <dgm:prSet presAssocID="{5E9DF98F-EE2D-4C42-A294-036D5BA8A29E}" presName="parentText" presStyleLbl="node1" presStyleIdx="0" presStyleCnt="2">
        <dgm:presLayoutVars>
          <dgm:chMax val="0"/>
          <dgm:bulletEnabled val="1"/>
        </dgm:presLayoutVars>
      </dgm:prSet>
      <dgm:spPr/>
    </dgm:pt>
    <dgm:pt modelId="{CBFCAC4D-D376-47FC-A1A5-F9BC0E3DBE0E}" type="pres">
      <dgm:prSet presAssocID="{5E9DF98F-EE2D-4C42-A294-036D5BA8A29E}" presName="childText" presStyleLbl="revTx" presStyleIdx="0" presStyleCnt="2">
        <dgm:presLayoutVars>
          <dgm:bulletEnabled val="1"/>
        </dgm:presLayoutVars>
      </dgm:prSet>
      <dgm:spPr/>
    </dgm:pt>
    <dgm:pt modelId="{108E4301-C861-413C-9AF0-E124EA43A5FE}" type="pres">
      <dgm:prSet presAssocID="{51B16BBF-3207-440C-9C33-957B5F8F9696}" presName="parentText" presStyleLbl="node1" presStyleIdx="1" presStyleCnt="2">
        <dgm:presLayoutVars>
          <dgm:chMax val="0"/>
          <dgm:bulletEnabled val="1"/>
        </dgm:presLayoutVars>
      </dgm:prSet>
      <dgm:spPr/>
    </dgm:pt>
    <dgm:pt modelId="{97937870-24BB-48D9-90EB-31B42F9A598E}" type="pres">
      <dgm:prSet presAssocID="{51B16BBF-3207-440C-9C33-957B5F8F9696}" presName="childText" presStyleLbl="revTx" presStyleIdx="1" presStyleCnt="2">
        <dgm:presLayoutVars>
          <dgm:bulletEnabled val="1"/>
        </dgm:presLayoutVars>
      </dgm:prSet>
      <dgm:spPr/>
    </dgm:pt>
  </dgm:ptLst>
  <dgm:cxnLst>
    <dgm:cxn modelId="{01394000-C33A-42E5-870A-83DF1E4F32F7}" srcId="{C2BD9CF2-DFE6-46AE-91AE-80BB2B878826}" destId="{5E9DF98F-EE2D-4C42-A294-036D5BA8A29E}" srcOrd="0" destOrd="0" parTransId="{168CDADC-6074-4364-95F4-FF65F4139DC5}" sibTransId="{7FA0C809-4022-4532-8F6A-844D2E0030B0}"/>
    <dgm:cxn modelId="{69808301-449D-48D1-A3B2-EB97D42C368A}" srcId="{51B16BBF-3207-440C-9C33-957B5F8F9696}" destId="{9F539991-D97D-4B18-BB5F-24AB2C1CA0FD}" srcOrd="1" destOrd="0" parTransId="{C92FDA01-0333-41F8-83B7-B2BD1EAA94B3}" sibTransId="{D026F631-3853-449E-A5EB-747C575A5896}"/>
    <dgm:cxn modelId="{C05CF31D-34CF-4B36-B4E7-FCF41492104B}" srcId="{51B16BBF-3207-440C-9C33-957B5F8F9696}" destId="{0B753143-CA59-4816-ADF7-5A7D2C761F96}" srcOrd="2" destOrd="0" parTransId="{225C57F6-6391-46C4-B98D-BEB01A7FB69F}" sibTransId="{F5ED69BA-2F9A-43D5-9B20-AA4E598D2525}"/>
    <dgm:cxn modelId="{18739532-8B7F-4CA6-BF07-DAE478B784A3}" type="presOf" srcId="{9F539991-D97D-4B18-BB5F-24AB2C1CA0FD}" destId="{97937870-24BB-48D9-90EB-31B42F9A598E}" srcOrd="0" destOrd="1" presId="urn:microsoft.com/office/officeart/2005/8/layout/vList2"/>
    <dgm:cxn modelId="{3A7F163A-AF28-4A9D-9B03-AF75D3366899}" type="presOf" srcId="{9329F90F-CDCE-4217-B93E-CE02DA195CD4}" destId="{97937870-24BB-48D9-90EB-31B42F9A598E}" srcOrd="0" destOrd="0" presId="urn:microsoft.com/office/officeart/2005/8/layout/vList2"/>
    <dgm:cxn modelId="{33F3543E-C814-4A46-A9C1-431002328B1F}" srcId="{C2BD9CF2-DFE6-46AE-91AE-80BB2B878826}" destId="{51B16BBF-3207-440C-9C33-957B5F8F9696}" srcOrd="1" destOrd="0" parTransId="{BC3FE6B7-B93A-4AF7-BCF6-C341E0DA54EC}" sibTransId="{CF1957BC-B21A-49C2-9F03-5217D3BD7FA6}"/>
    <dgm:cxn modelId="{DDA24C5B-497A-40C5-9F77-0454FDD8F88E}" type="presOf" srcId="{0738E3E6-1EF2-45EB-AA7A-E95B1AFC605E}" destId="{CBFCAC4D-D376-47FC-A1A5-F9BC0E3DBE0E}" srcOrd="0" destOrd="3" presId="urn:microsoft.com/office/officeart/2005/8/layout/vList2"/>
    <dgm:cxn modelId="{7F74CB7A-87E0-4F12-85B5-F9115589048A}" srcId="{5E9DF98F-EE2D-4C42-A294-036D5BA8A29E}" destId="{421B5A75-F518-4E20-ACFA-A5E0CB203A0C}" srcOrd="0" destOrd="0" parTransId="{4D9F148D-6209-4A9E-987B-3F29EAB0E473}" sibTransId="{0C1EA6EA-6802-4AF4-8631-0EC9477D0551}"/>
    <dgm:cxn modelId="{5B16D681-854F-4358-8BC3-B692E57C1BE5}" type="presOf" srcId="{E3D553D4-1686-4970-8ADE-5CB28AB7CE67}" destId="{CBFCAC4D-D376-47FC-A1A5-F9BC0E3DBE0E}" srcOrd="0" destOrd="2" presId="urn:microsoft.com/office/officeart/2005/8/layout/vList2"/>
    <dgm:cxn modelId="{B145048D-3971-4B40-8508-85C78E1BF8AB}" type="presOf" srcId="{269FF78F-E789-4FEF-A722-84EDB3E37857}" destId="{CBFCAC4D-D376-47FC-A1A5-F9BC0E3DBE0E}" srcOrd="0" destOrd="1" presId="urn:microsoft.com/office/officeart/2005/8/layout/vList2"/>
    <dgm:cxn modelId="{D1ACA890-3678-4009-84B2-CBD34D12432C}" type="presOf" srcId="{421B5A75-F518-4E20-ACFA-A5E0CB203A0C}" destId="{CBFCAC4D-D376-47FC-A1A5-F9BC0E3DBE0E}" srcOrd="0" destOrd="0" presId="urn:microsoft.com/office/officeart/2005/8/layout/vList2"/>
    <dgm:cxn modelId="{2129499C-F868-4CC2-81AB-A548E4670936}" srcId="{51B16BBF-3207-440C-9C33-957B5F8F9696}" destId="{9329F90F-CDCE-4217-B93E-CE02DA195CD4}" srcOrd="0" destOrd="0" parTransId="{4489D2A1-815F-4DE2-935B-5B2A112423F6}" sibTransId="{2576BE2B-0E6E-4A28-B436-4182A804C472}"/>
    <dgm:cxn modelId="{E4498DA7-1146-4287-94E6-4D53F33F556C}" srcId="{5E9DF98F-EE2D-4C42-A294-036D5BA8A29E}" destId="{269FF78F-E789-4FEF-A722-84EDB3E37857}" srcOrd="1" destOrd="0" parTransId="{DDCC8E1A-7BF6-4EAF-8551-0F13477E09EC}" sibTransId="{E772C0BD-28DF-4273-B806-D33CB6E7555A}"/>
    <dgm:cxn modelId="{38496FA8-3BD2-4D07-8CB4-D16695879F35}" srcId="{5E9DF98F-EE2D-4C42-A294-036D5BA8A29E}" destId="{0738E3E6-1EF2-45EB-AA7A-E95B1AFC605E}" srcOrd="3" destOrd="0" parTransId="{34BCA4AB-2312-4C45-AF8E-7F42E541CCA6}" sibTransId="{94BE1391-C175-49F4-AE9A-C38A82D427F4}"/>
    <dgm:cxn modelId="{D80723BF-D82C-4DB6-9B75-0F945D56C152}" type="presOf" srcId="{51B16BBF-3207-440C-9C33-957B5F8F9696}" destId="{108E4301-C861-413C-9AF0-E124EA43A5FE}" srcOrd="0" destOrd="0" presId="urn:microsoft.com/office/officeart/2005/8/layout/vList2"/>
    <dgm:cxn modelId="{F328B7C7-B63F-438C-BF9B-08E3054FD838}" type="presOf" srcId="{5E9DF98F-EE2D-4C42-A294-036D5BA8A29E}" destId="{C6B1B0A6-F6F6-455A-BEB3-BDB3BB01E423}" srcOrd="0" destOrd="0" presId="urn:microsoft.com/office/officeart/2005/8/layout/vList2"/>
    <dgm:cxn modelId="{C8994ADC-9F36-4234-AD25-005CADEE5992}" type="presOf" srcId="{C2BD9CF2-DFE6-46AE-91AE-80BB2B878826}" destId="{7D06837F-1513-4750-8D1B-EC80E7CC681B}" srcOrd="0" destOrd="0" presId="urn:microsoft.com/office/officeart/2005/8/layout/vList2"/>
    <dgm:cxn modelId="{C8DF9AF1-2A8C-4261-941E-415612BC9ED3}" type="presOf" srcId="{0B753143-CA59-4816-ADF7-5A7D2C761F96}" destId="{97937870-24BB-48D9-90EB-31B42F9A598E}" srcOrd="0" destOrd="2" presId="urn:microsoft.com/office/officeart/2005/8/layout/vList2"/>
    <dgm:cxn modelId="{E7D290FC-5D66-40EC-ADCC-48391140301A}" srcId="{5E9DF98F-EE2D-4C42-A294-036D5BA8A29E}" destId="{E3D553D4-1686-4970-8ADE-5CB28AB7CE67}" srcOrd="2" destOrd="0" parTransId="{E49CD96D-F047-47BD-AB4E-47069E99D48B}" sibTransId="{F4A7132E-189B-45C7-A900-E0535701FA3B}"/>
    <dgm:cxn modelId="{BEC28715-CB0D-4DEA-B7E0-47BA208E0B16}" type="presParOf" srcId="{7D06837F-1513-4750-8D1B-EC80E7CC681B}" destId="{C6B1B0A6-F6F6-455A-BEB3-BDB3BB01E423}" srcOrd="0" destOrd="0" presId="urn:microsoft.com/office/officeart/2005/8/layout/vList2"/>
    <dgm:cxn modelId="{A4DFCFC5-DD96-4591-99E4-168BB3A03AA9}" type="presParOf" srcId="{7D06837F-1513-4750-8D1B-EC80E7CC681B}" destId="{CBFCAC4D-D376-47FC-A1A5-F9BC0E3DBE0E}" srcOrd="1" destOrd="0" presId="urn:microsoft.com/office/officeart/2005/8/layout/vList2"/>
    <dgm:cxn modelId="{56D19769-79AC-4946-BCED-990A3FBC6C22}" type="presParOf" srcId="{7D06837F-1513-4750-8D1B-EC80E7CC681B}" destId="{108E4301-C861-413C-9AF0-E124EA43A5FE}" srcOrd="2" destOrd="0" presId="urn:microsoft.com/office/officeart/2005/8/layout/vList2"/>
    <dgm:cxn modelId="{26D08989-653F-4229-8FBA-7464F9AE437D}" type="presParOf" srcId="{7D06837F-1513-4750-8D1B-EC80E7CC681B}" destId="{97937870-24BB-48D9-90EB-31B42F9A598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918384-DB4B-4EB9-A386-207CC08523D2}" type="doc">
      <dgm:prSet loTypeId="urn:microsoft.com/office/officeart/2005/8/layout/cycle8" loCatId="cycle" qsTypeId="urn:microsoft.com/office/officeart/2005/8/quickstyle/simple2" qsCatId="simple" csTypeId="urn:microsoft.com/office/officeart/2005/8/colors/colorful2" csCatId="colorful" phldr="1"/>
      <dgm:spPr/>
    </dgm:pt>
    <dgm:pt modelId="{3E8C561C-BDB6-406E-AFF7-E7744A71FBCC}">
      <dgm:prSet phldrT="[Text]"/>
      <dgm:spPr/>
      <dgm:t>
        <a:bodyPr/>
        <a:lstStyle/>
        <a:p>
          <a:r>
            <a:rPr lang="en-US"/>
            <a:t>MathML</a:t>
          </a:r>
        </a:p>
      </dgm:t>
    </dgm:pt>
    <dgm:pt modelId="{E53C7033-CBE7-402D-AF03-5729C12DC422}" type="parTrans" cxnId="{3F52403F-112F-4B64-B98B-C126C8343E39}">
      <dgm:prSet/>
      <dgm:spPr/>
      <dgm:t>
        <a:bodyPr/>
        <a:lstStyle/>
        <a:p>
          <a:endParaRPr lang="en-US"/>
        </a:p>
      </dgm:t>
    </dgm:pt>
    <dgm:pt modelId="{BFCF4601-F632-417E-8904-1B6D0E69F97E}" type="sibTrans" cxnId="{3F52403F-112F-4B64-B98B-C126C8343E39}">
      <dgm:prSet/>
      <dgm:spPr/>
      <dgm:t>
        <a:bodyPr/>
        <a:lstStyle/>
        <a:p>
          <a:endParaRPr lang="en-US"/>
        </a:p>
      </dgm:t>
    </dgm:pt>
    <dgm:pt modelId="{A7D1207D-9C0E-42D6-A53C-374B12ECB07C}">
      <dgm:prSet phldrT="[Text]"/>
      <dgm:spPr/>
      <dgm:t>
        <a:bodyPr/>
        <a:lstStyle/>
        <a:p>
          <a:r>
            <a:rPr lang="en-US"/>
            <a:t>Tangent-CFT</a:t>
          </a:r>
        </a:p>
      </dgm:t>
    </dgm:pt>
    <dgm:pt modelId="{C4AAE737-DF92-4D2D-95E5-D6912B47BEFA}" type="parTrans" cxnId="{EF860253-1DCA-4424-A372-F8005563774C}">
      <dgm:prSet/>
      <dgm:spPr/>
      <dgm:t>
        <a:bodyPr/>
        <a:lstStyle/>
        <a:p>
          <a:endParaRPr lang="en-US"/>
        </a:p>
      </dgm:t>
    </dgm:pt>
    <dgm:pt modelId="{90AE6622-8D5E-4AC4-986A-02E65BAC270D}" type="sibTrans" cxnId="{EF860253-1DCA-4424-A372-F8005563774C}">
      <dgm:prSet/>
      <dgm:spPr/>
      <dgm:t>
        <a:bodyPr/>
        <a:lstStyle/>
        <a:p>
          <a:endParaRPr lang="en-US"/>
        </a:p>
      </dgm:t>
    </dgm:pt>
    <dgm:pt modelId="{C8D869C0-44E9-4FD8-8C4B-1C3C3F192084}">
      <dgm:prSet phldrT="[Text]"/>
      <dgm:spPr/>
      <dgm:t>
        <a:bodyPr/>
        <a:lstStyle/>
        <a:p>
          <a:r>
            <a:rPr lang="en-US"/>
            <a:t>    LaTeX</a:t>
          </a:r>
        </a:p>
      </dgm:t>
    </dgm:pt>
    <dgm:pt modelId="{9C76607B-49B3-4DF6-8564-2DB61C21C10F}" type="parTrans" cxnId="{6A3C79DA-0285-4BF6-BC12-31F633162508}">
      <dgm:prSet/>
      <dgm:spPr/>
      <dgm:t>
        <a:bodyPr/>
        <a:lstStyle/>
        <a:p>
          <a:endParaRPr lang="en-US"/>
        </a:p>
      </dgm:t>
    </dgm:pt>
    <dgm:pt modelId="{3BB8B2A3-62F2-4DD9-881F-3697DC6569FA}" type="sibTrans" cxnId="{6A3C79DA-0285-4BF6-BC12-31F633162508}">
      <dgm:prSet/>
      <dgm:spPr/>
      <dgm:t>
        <a:bodyPr/>
        <a:lstStyle/>
        <a:p>
          <a:endParaRPr lang="en-US"/>
        </a:p>
      </dgm:t>
    </dgm:pt>
    <dgm:pt modelId="{A2A0120C-AFBB-4AC6-8944-90BF7A6E4763}">
      <dgm:prSet phldrT="[Text]"/>
      <dgm:spPr/>
      <dgm:t>
        <a:bodyPr/>
        <a:lstStyle/>
        <a:p>
          <a:r>
            <a:rPr lang="en-US"/>
            <a:t>Symbol Layout Trees (SLT)</a:t>
          </a:r>
        </a:p>
      </dgm:t>
    </dgm:pt>
    <dgm:pt modelId="{B12C2DC7-948A-48AE-AD8A-0F7BB223BA36}" type="parTrans" cxnId="{8BE9C706-9518-467E-B4AB-7C470E434E8D}">
      <dgm:prSet/>
      <dgm:spPr/>
      <dgm:t>
        <a:bodyPr/>
        <a:lstStyle/>
        <a:p>
          <a:endParaRPr lang="en-US"/>
        </a:p>
      </dgm:t>
    </dgm:pt>
    <dgm:pt modelId="{73F69E37-5DB7-40B5-A892-EF0E8FF7C162}" type="sibTrans" cxnId="{8BE9C706-9518-467E-B4AB-7C470E434E8D}">
      <dgm:prSet/>
      <dgm:spPr/>
      <dgm:t>
        <a:bodyPr/>
        <a:lstStyle/>
        <a:p>
          <a:endParaRPr lang="en-US"/>
        </a:p>
      </dgm:t>
    </dgm:pt>
    <dgm:pt modelId="{AED419B4-C1A0-480C-B206-B3F326ADA8A2}">
      <dgm:prSet phldrT="[Text]"/>
      <dgm:spPr/>
      <dgm:t>
        <a:bodyPr/>
        <a:lstStyle/>
        <a:p>
          <a:r>
            <a:rPr lang="en-US"/>
            <a:t>Operator Trees (OPTs)</a:t>
          </a:r>
        </a:p>
      </dgm:t>
    </dgm:pt>
    <dgm:pt modelId="{FE0E1F2C-4AB4-402A-BB6F-CB7AE93DE086}" type="parTrans" cxnId="{2D06F3FC-0195-49EA-9E53-F5AFF567D672}">
      <dgm:prSet/>
      <dgm:spPr/>
      <dgm:t>
        <a:bodyPr/>
        <a:lstStyle/>
        <a:p>
          <a:endParaRPr lang="en-US"/>
        </a:p>
      </dgm:t>
    </dgm:pt>
    <dgm:pt modelId="{E4EC722C-D3A0-4EB8-AD1C-5F0C29C8D749}" type="sibTrans" cxnId="{2D06F3FC-0195-49EA-9E53-F5AFF567D672}">
      <dgm:prSet/>
      <dgm:spPr/>
      <dgm:t>
        <a:bodyPr/>
        <a:lstStyle/>
        <a:p>
          <a:endParaRPr lang="en-US"/>
        </a:p>
      </dgm:t>
    </dgm:pt>
    <dgm:pt modelId="{EAD83902-B495-4978-BDCD-0F91EEA2EBFF}">
      <dgm:prSet phldrT="[Text]"/>
      <dgm:spPr/>
      <dgm:t>
        <a:bodyPr/>
        <a:lstStyle/>
        <a:p>
          <a:r>
            <a:rPr lang="en-US"/>
            <a:t>XML Format</a:t>
          </a:r>
        </a:p>
      </dgm:t>
    </dgm:pt>
    <dgm:pt modelId="{705CBE55-A4E9-4546-AE7A-D9836645CDBA}" type="parTrans" cxnId="{1E5C4CF7-F806-4826-B430-34C178069270}">
      <dgm:prSet/>
      <dgm:spPr/>
      <dgm:t>
        <a:bodyPr/>
        <a:lstStyle/>
        <a:p>
          <a:endParaRPr lang="en-US"/>
        </a:p>
      </dgm:t>
    </dgm:pt>
    <dgm:pt modelId="{A7B25DAF-0596-4834-8FBF-74E61F9DB9BC}" type="sibTrans" cxnId="{1E5C4CF7-F806-4826-B430-34C178069270}">
      <dgm:prSet/>
      <dgm:spPr/>
      <dgm:t>
        <a:bodyPr/>
        <a:lstStyle/>
        <a:p>
          <a:endParaRPr lang="en-US"/>
        </a:p>
      </dgm:t>
    </dgm:pt>
    <dgm:pt modelId="{F073EBDD-48A4-46E6-822D-A146D8274F0A}">
      <dgm:prSet phldrT="[Text]"/>
      <dgm:spPr/>
      <dgm:t>
        <a:bodyPr/>
        <a:lstStyle/>
        <a:p>
          <a:r>
            <a:rPr lang="en-US"/>
            <a:t>HTML &lt;math&gt; tag</a:t>
          </a:r>
        </a:p>
      </dgm:t>
    </dgm:pt>
    <dgm:pt modelId="{9066F098-DADE-44C9-8B6F-D79E50A15D5B}" type="parTrans" cxnId="{59E0D9A7-C0A5-46E8-B479-1A242D4B3B0C}">
      <dgm:prSet/>
      <dgm:spPr/>
      <dgm:t>
        <a:bodyPr/>
        <a:lstStyle/>
        <a:p>
          <a:endParaRPr lang="en-US"/>
        </a:p>
      </dgm:t>
    </dgm:pt>
    <dgm:pt modelId="{7076F590-D9E2-489A-A326-A4FD75EE194A}" type="sibTrans" cxnId="{59E0D9A7-C0A5-46E8-B479-1A242D4B3B0C}">
      <dgm:prSet/>
      <dgm:spPr/>
      <dgm:t>
        <a:bodyPr/>
        <a:lstStyle/>
        <a:p>
          <a:endParaRPr lang="en-US"/>
        </a:p>
      </dgm:t>
    </dgm:pt>
    <dgm:pt modelId="{C8989B09-435C-4794-9370-64D5F14C6147}">
      <dgm:prSet phldrT="[Text]"/>
      <dgm:spPr/>
      <dgm:t>
        <a:bodyPr/>
        <a:lstStyle/>
        <a:p>
          <a:r>
            <a:rPr lang="en-US"/>
            <a:t>Standard</a:t>
          </a:r>
        </a:p>
      </dgm:t>
    </dgm:pt>
    <dgm:pt modelId="{12E46B1A-42EC-4DE5-A2D1-EA4B5D7EDD83}" type="parTrans" cxnId="{D2CAD7FE-1F3F-4503-85DD-16D03C0F8CF9}">
      <dgm:prSet/>
      <dgm:spPr/>
      <dgm:t>
        <a:bodyPr/>
        <a:lstStyle/>
        <a:p>
          <a:endParaRPr lang="en-US"/>
        </a:p>
      </dgm:t>
    </dgm:pt>
    <dgm:pt modelId="{A28D9815-7A0E-475F-AC2C-F7FFC5B0997F}" type="sibTrans" cxnId="{D2CAD7FE-1F3F-4503-85DD-16D03C0F8CF9}">
      <dgm:prSet/>
      <dgm:spPr/>
      <dgm:t>
        <a:bodyPr/>
        <a:lstStyle/>
        <a:p>
          <a:endParaRPr lang="en-US"/>
        </a:p>
      </dgm:t>
    </dgm:pt>
    <dgm:pt modelId="{E3F38BA6-D99A-49F6-98AA-E305F5288A02}">
      <dgm:prSet phldrT="[Text]"/>
      <dgm:spPr/>
      <dgm:t>
        <a:bodyPr/>
        <a:lstStyle/>
        <a:p>
          <a:r>
            <a:rPr lang="en-US"/>
            <a:t>Commonly used in PDFs</a:t>
          </a:r>
        </a:p>
      </dgm:t>
    </dgm:pt>
    <dgm:pt modelId="{87858B10-E91C-4D71-81AC-D0901F30CA18}" type="parTrans" cxnId="{C6F75B3E-90FA-4CF4-8BCE-D8D044935F8F}">
      <dgm:prSet/>
      <dgm:spPr/>
      <dgm:t>
        <a:bodyPr/>
        <a:lstStyle/>
        <a:p>
          <a:endParaRPr lang="en-US"/>
        </a:p>
      </dgm:t>
    </dgm:pt>
    <dgm:pt modelId="{44CFCC6C-5EF1-4DDB-AF81-04677FFFB16A}" type="sibTrans" cxnId="{C6F75B3E-90FA-4CF4-8BCE-D8D044935F8F}">
      <dgm:prSet/>
      <dgm:spPr/>
      <dgm:t>
        <a:bodyPr/>
        <a:lstStyle/>
        <a:p>
          <a:endParaRPr lang="en-US"/>
        </a:p>
      </dgm:t>
    </dgm:pt>
    <dgm:pt modelId="{EA1BB4E0-38A1-4416-B16A-FEE49864A87C}" type="pres">
      <dgm:prSet presAssocID="{2B918384-DB4B-4EB9-A386-207CC08523D2}" presName="compositeShape" presStyleCnt="0">
        <dgm:presLayoutVars>
          <dgm:chMax val="7"/>
          <dgm:dir/>
          <dgm:resizeHandles val="exact"/>
        </dgm:presLayoutVars>
      </dgm:prSet>
      <dgm:spPr/>
    </dgm:pt>
    <dgm:pt modelId="{607CB3AD-5118-4664-98D3-B80FDDE85D78}" type="pres">
      <dgm:prSet presAssocID="{2B918384-DB4B-4EB9-A386-207CC08523D2}" presName="wedge1" presStyleLbl="node1" presStyleIdx="0" presStyleCnt="3"/>
      <dgm:spPr/>
    </dgm:pt>
    <dgm:pt modelId="{E1265B36-6D28-4393-9680-A138633D89A0}" type="pres">
      <dgm:prSet presAssocID="{2B918384-DB4B-4EB9-A386-207CC08523D2}" presName="dummy1a" presStyleCnt="0"/>
      <dgm:spPr/>
    </dgm:pt>
    <dgm:pt modelId="{70FB3703-F7A6-49A2-B4CD-846975304D4D}" type="pres">
      <dgm:prSet presAssocID="{2B918384-DB4B-4EB9-A386-207CC08523D2}" presName="dummy1b" presStyleCnt="0"/>
      <dgm:spPr/>
    </dgm:pt>
    <dgm:pt modelId="{97A5B376-AB6B-4063-8015-2F9D849228BD}" type="pres">
      <dgm:prSet presAssocID="{2B918384-DB4B-4EB9-A386-207CC08523D2}" presName="wedge1Tx" presStyleLbl="node1" presStyleIdx="0" presStyleCnt="3">
        <dgm:presLayoutVars>
          <dgm:chMax val="0"/>
          <dgm:chPref val="0"/>
          <dgm:bulletEnabled val="1"/>
        </dgm:presLayoutVars>
      </dgm:prSet>
      <dgm:spPr/>
    </dgm:pt>
    <dgm:pt modelId="{FA76C50D-D349-4750-8B40-5851B662C299}" type="pres">
      <dgm:prSet presAssocID="{2B918384-DB4B-4EB9-A386-207CC08523D2}" presName="wedge2" presStyleLbl="node1" presStyleIdx="1" presStyleCnt="3"/>
      <dgm:spPr/>
    </dgm:pt>
    <dgm:pt modelId="{842A4344-5043-483E-8C6F-BF78FCFF8F57}" type="pres">
      <dgm:prSet presAssocID="{2B918384-DB4B-4EB9-A386-207CC08523D2}" presName="dummy2a" presStyleCnt="0"/>
      <dgm:spPr/>
    </dgm:pt>
    <dgm:pt modelId="{A59FD6A7-D572-407A-8C65-B9FE802C0AC3}" type="pres">
      <dgm:prSet presAssocID="{2B918384-DB4B-4EB9-A386-207CC08523D2}" presName="dummy2b" presStyleCnt="0"/>
      <dgm:spPr/>
    </dgm:pt>
    <dgm:pt modelId="{35EABDEE-016C-4352-BFC2-ED91AEDE7E1A}" type="pres">
      <dgm:prSet presAssocID="{2B918384-DB4B-4EB9-A386-207CC08523D2}" presName="wedge2Tx" presStyleLbl="node1" presStyleIdx="1" presStyleCnt="3">
        <dgm:presLayoutVars>
          <dgm:chMax val="0"/>
          <dgm:chPref val="0"/>
          <dgm:bulletEnabled val="1"/>
        </dgm:presLayoutVars>
      </dgm:prSet>
      <dgm:spPr/>
    </dgm:pt>
    <dgm:pt modelId="{5118FAC8-5D8B-4D05-8BBC-3E7BCF8D618B}" type="pres">
      <dgm:prSet presAssocID="{2B918384-DB4B-4EB9-A386-207CC08523D2}" presName="wedge3" presStyleLbl="node1" presStyleIdx="2" presStyleCnt="3"/>
      <dgm:spPr/>
    </dgm:pt>
    <dgm:pt modelId="{52C787FC-BF55-4B86-9B23-45C16B109479}" type="pres">
      <dgm:prSet presAssocID="{2B918384-DB4B-4EB9-A386-207CC08523D2}" presName="dummy3a" presStyleCnt="0"/>
      <dgm:spPr/>
    </dgm:pt>
    <dgm:pt modelId="{EB76FF58-26C1-490B-B600-C256E0921474}" type="pres">
      <dgm:prSet presAssocID="{2B918384-DB4B-4EB9-A386-207CC08523D2}" presName="dummy3b" presStyleCnt="0"/>
      <dgm:spPr/>
    </dgm:pt>
    <dgm:pt modelId="{990C078E-71A9-4A9B-A1E0-C9FA2BC0030C}" type="pres">
      <dgm:prSet presAssocID="{2B918384-DB4B-4EB9-A386-207CC08523D2}" presName="wedge3Tx" presStyleLbl="node1" presStyleIdx="2" presStyleCnt="3">
        <dgm:presLayoutVars>
          <dgm:chMax val="0"/>
          <dgm:chPref val="0"/>
          <dgm:bulletEnabled val="1"/>
        </dgm:presLayoutVars>
      </dgm:prSet>
      <dgm:spPr/>
    </dgm:pt>
    <dgm:pt modelId="{1E657C2A-7D7A-4FE9-8625-8614249BADC0}" type="pres">
      <dgm:prSet presAssocID="{BFCF4601-F632-417E-8904-1B6D0E69F97E}" presName="arrowWedge1" presStyleLbl="fgSibTrans2D1" presStyleIdx="0" presStyleCnt="3"/>
      <dgm:spPr/>
    </dgm:pt>
    <dgm:pt modelId="{B9E7D29D-7A95-429A-8218-0BBBF591BF71}" type="pres">
      <dgm:prSet presAssocID="{90AE6622-8D5E-4AC4-986A-02E65BAC270D}" presName="arrowWedge2" presStyleLbl="fgSibTrans2D1" presStyleIdx="1" presStyleCnt="3"/>
      <dgm:spPr/>
    </dgm:pt>
    <dgm:pt modelId="{1E581A19-8FC6-47CF-A77C-ACACA96146B4}" type="pres">
      <dgm:prSet presAssocID="{3BB8B2A3-62F2-4DD9-881F-3697DC6569FA}" presName="arrowWedge3" presStyleLbl="fgSibTrans2D1" presStyleIdx="2" presStyleCnt="3"/>
      <dgm:spPr/>
    </dgm:pt>
  </dgm:ptLst>
  <dgm:cxnLst>
    <dgm:cxn modelId="{8BE9C706-9518-467E-B4AB-7C470E434E8D}" srcId="{A7D1207D-9C0E-42D6-A53C-374B12ECB07C}" destId="{A2A0120C-AFBB-4AC6-8944-90BF7A6E4763}" srcOrd="0" destOrd="0" parTransId="{B12C2DC7-948A-48AE-AD8A-0F7BB223BA36}" sibTransId="{73F69E37-5DB7-40B5-A892-EF0E8FF7C162}"/>
    <dgm:cxn modelId="{9FF6320E-C8EF-498D-B63F-D859657F3818}" type="presOf" srcId="{E3F38BA6-D99A-49F6-98AA-E305F5288A02}" destId="{990C078E-71A9-4A9B-A1E0-C9FA2BC0030C}" srcOrd="1" destOrd="2" presId="urn:microsoft.com/office/officeart/2005/8/layout/cycle8"/>
    <dgm:cxn modelId="{4BF70E1B-0DD1-4242-BB5D-F68C6D6CD356}" type="presOf" srcId="{2B918384-DB4B-4EB9-A386-207CC08523D2}" destId="{EA1BB4E0-38A1-4416-B16A-FEE49864A87C}" srcOrd="0" destOrd="0" presId="urn:microsoft.com/office/officeart/2005/8/layout/cycle8"/>
    <dgm:cxn modelId="{8785711F-0F6E-44BA-85C9-4E5BDE875C84}" type="presOf" srcId="{C8989B09-435C-4794-9370-64D5F14C6147}" destId="{990C078E-71A9-4A9B-A1E0-C9FA2BC0030C}" srcOrd="1" destOrd="1" presId="urn:microsoft.com/office/officeart/2005/8/layout/cycle8"/>
    <dgm:cxn modelId="{615B0938-325D-4E79-B9C3-03CECB3F73F6}" type="presOf" srcId="{EAD83902-B495-4978-BDCD-0F91EEA2EBFF}" destId="{97A5B376-AB6B-4063-8015-2F9D849228BD}" srcOrd="1" destOrd="1" presId="urn:microsoft.com/office/officeart/2005/8/layout/cycle8"/>
    <dgm:cxn modelId="{2173B83D-E65B-4231-A95C-317AE1EDC952}" type="presOf" srcId="{AED419B4-C1A0-480C-B206-B3F326ADA8A2}" destId="{FA76C50D-D349-4750-8B40-5851B662C299}" srcOrd="0" destOrd="2" presId="urn:microsoft.com/office/officeart/2005/8/layout/cycle8"/>
    <dgm:cxn modelId="{C6F75B3E-90FA-4CF4-8BCE-D8D044935F8F}" srcId="{C8D869C0-44E9-4FD8-8C4B-1C3C3F192084}" destId="{E3F38BA6-D99A-49F6-98AA-E305F5288A02}" srcOrd="1" destOrd="0" parTransId="{87858B10-E91C-4D71-81AC-D0901F30CA18}" sibTransId="{44CFCC6C-5EF1-4DDB-AF81-04677FFFB16A}"/>
    <dgm:cxn modelId="{3F52403F-112F-4B64-B98B-C126C8343E39}" srcId="{2B918384-DB4B-4EB9-A386-207CC08523D2}" destId="{3E8C561C-BDB6-406E-AFF7-E7744A71FBCC}" srcOrd="0" destOrd="0" parTransId="{E53C7033-CBE7-402D-AF03-5729C12DC422}" sibTransId="{BFCF4601-F632-417E-8904-1B6D0E69F97E}"/>
    <dgm:cxn modelId="{BF23C162-54B4-4D40-A8BB-820E4FD4B0A4}" type="presOf" srcId="{A2A0120C-AFBB-4AC6-8944-90BF7A6E4763}" destId="{FA76C50D-D349-4750-8B40-5851B662C299}" srcOrd="0" destOrd="1" presId="urn:microsoft.com/office/officeart/2005/8/layout/cycle8"/>
    <dgm:cxn modelId="{7EDB864F-C3C4-417B-99DE-C1ED0AD7B86F}" type="presOf" srcId="{A7D1207D-9C0E-42D6-A53C-374B12ECB07C}" destId="{35EABDEE-016C-4352-BFC2-ED91AEDE7E1A}" srcOrd="1" destOrd="0" presId="urn:microsoft.com/office/officeart/2005/8/layout/cycle8"/>
    <dgm:cxn modelId="{5C9DEE70-582F-4F1B-A0D7-120130C7A19F}" type="presOf" srcId="{C8989B09-435C-4794-9370-64D5F14C6147}" destId="{5118FAC8-5D8B-4D05-8BBC-3E7BCF8D618B}" srcOrd="0" destOrd="1" presId="urn:microsoft.com/office/officeart/2005/8/layout/cycle8"/>
    <dgm:cxn modelId="{EF860253-1DCA-4424-A372-F8005563774C}" srcId="{2B918384-DB4B-4EB9-A386-207CC08523D2}" destId="{A7D1207D-9C0E-42D6-A53C-374B12ECB07C}" srcOrd="1" destOrd="0" parTransId="{C4AAE737-DF92-4D2D-95E5-D6912B47BEFA}" sibTransId="{90AE6622-8D5E-4AC4-986A-02E65BAC270D}"/>
    <dgm:cxn modelId="{1B10E377-0F33-4065-A040-79A90988EB1F}" type="presOf" srcId="{EAD83902-B495-4978-BDCD-0F91EEA2EBFF}" destId="{607CB3AD-5118-4664-98D3-B80FDDE85D78}" srcOrd="0" destOrd="1" presId="urn:microsoft.com/office/officeart/2005/8/layout/cycle8"/>
    <dgm:cxn modelId="{AF0D0381-7396-4D3A-BAFF-02DF52684113}" type="presOf" srcId="{A2A0120C-AFBB-4AC6-8944-90BF7A6E4763}" destId="{35EABDEE-016C-4352-BFC2-ED91AEDE7E1A}" srcOrd="1" destOrd="1" presId="urn:microsoft.com/office/officeart/2005/8/layout/cycle8"/>
    <dgm:cxn modelId="{EDD00E88-D10A-4B13-8703-8C7679530D01}" type="presOf" srcId="{AED419B4-C1A0-480C-B206-B3F326ADA8A2}" destId="{35EABDEE-016C-4352-BFC2-ED91AEDE7E1A}" srcOrd="1" destOrd="2" presId="urn:microsoft.com/office/officeart/2005/8/layout/cycle8"/>
    <dgm:cxn modelId="{FC6B2F8B-379F-4168-A41E-3744A68FCA0C}" type="presOf" srcId="{F073EBDD-48A4-46E6-822D-A146D8274F0A}" destId="{607CB3AD-5118-4664-98D3-B80FDDE85D78}" srcOrd="0" destOrd="2" presId="urn:microsoft.com/office/officeart/2005/8/layout/cycle8"/>
    <dgm:cxn modelId="{2C260596-780B-4243-8951-5985D5BFF36D}" type="presOf" srcId="{C8D869C0-44E9-4FD8-8C4B-1C3C3F192084}" destId="{5118FAC8-5D8B-4D05-8BBC-3E7BCF8D618B}" srcOrd="0" destOrd="0" presId="urn:microsoft.com/office/officeart/2005/8/layout/cycle8"/>
    <dgm:cxn modelId="{A8D9629D-6800-42E6-BB57-477A87DDF3D8}" type="presOf" srcId="{A7D1207D-9C0E-42D6-A53C-374B12ECB07C}" destId="{FA76C50D-D349-4750-8B40-5851B662C299}" srcOrd="0" destOrd="0" presId="urn:microsoft.com/office/officeart/2005/8/layout/cycle8"/>
    <dgm:cxn modelId="{59E0D9A7-C0A5-46E8-B479-1A242D4B3B0C}" srcId="{3E8C561C-BDB6-406E-AFF7-E7744A71FBCC}" destId="{F073EBDD-48A4-46E6-822D-A146D8274F0A}" srcOrd="1" destOrd="0" parTransId="{9066F098-DADE-44C9-8B6F-D79E50A15D5B}" sibTransId="{7076F590-D9E2-489A-A326-A4FD75EE194A}"/>
    <dgm:cxn modelId="{A5BEE5CD-5401-448A-9167-03689EC30CAE}" type="presOf" srcId="{3E8C561C-BDB6-406E-AFF7-E7744A71FBCC}" destId="{607CB3AD-5118-4664-98D3-B80FDDE85D78}" srcOrd="0" destOrd="0" presId="urn:microsoft.com/office/officeart/2005/8/layout/cycle8"/>
    <dgm:cxn modelId="{9C437DD1-5634-4CB5-86E7-355627479471}" type="presOf" srcId="{F073EBDD-48A4-46E6-822D-A146D8274F0A}" destId="{97A5B376-AB6B-4063-8015-2F9D849228BD}" srcOrd="1" destOrd="2" presId="urn:microsoft.com/office/officeart/2005/8/layout/cycle8"/>
    <dgm:cxn modelId="{FBB5FFD6-6028-42B3-8704-95F769D4D718}" type="presOf" srcId="{E3F38BA6-D99A-49F6-98AA-E305F5288A02}" destId="{5118FAC8-5D8B-4D05-8BBC-3E7BCF8D618B}" srcOrd="0" destOrd="2" presId="urn:microsoft.com/office/officeart/2005/8/layout/cycle8"/>
    <dgm:cxn modelId="{C769FAD9-F684-424C-ADD6-105AD3D46280}" type="presOf" srcId="{3E8C561C-BDB6-406E-AFF7-E7744A71FBCC}" destId="{97A5B376-AB6B-4063-8015-2F9D849228BD}" srcOrd="1" destOrd="0" presId="urn:microsoft.com/office/officeart/2005/8/layout/cycle8"/>
    <dgm:cxn modelId="{6A3C79DA-0285-4BF6-BC12-31F633162508}" srcId="{2B918384-DB4B-4EB9-A386-207CC08523D2}" destId="{C8D869C0-44E9-4FD8-8C4B-1C3C3F192084}" srcOrd="2" destOrd="0" parTransId="{9C76607B-49B3-4DF6-8564-2DB61C21C10F}" sibTransId="{3BB8B2A3-62F2-4DD9-881F-3697DC6569FA}"/>
    <dgm:cxn modelId="{2009D2F0-27F6-44CD-B412-B039FC7B48AA}" type="presOf" srcId="{C8D869C0-44E9-4FD8-8C4B-1C3C3F192084}" destId="{990C078E-71A9-4A9B-A1E0-C9FA2BC0030C}" srcOrd="1" destOrd="0" presId="urn:microsoft.com/office/officeart/2005/8/layout/cycle8"/>
    <dgm:cxn modelId="{1E5C4CF7-F806-4826-B430-34C178069270}" srcId="{3E8C561C-BDB6-406E-AFF7-E7744A71FBCC}" destId="{EAD83902-B495-4978-BDCD-0F91EEA2EBFF}" srcOrd="0" destOrd="0" parTransId="{705CBE55-A4E9-4546-AE7A-D9836645CDBA}" sibTransId="{A7B25DAF-0596-4834-8FBF-74E61F9DB9BC}"/>
    <dgm:cxn modelId="{2D06F3FC-0195-49EA-9E53-F5AFF567D672}" srcId="{A7D1207D-9C0E-42D6-A53C-374B12ECB07C}" destId="{AED419B4-C1A0-480C-B206-B3F326ADA8A2}" srcOrd="1" destOrd="0" parTransId="{FE0E1F2C-4AB4-402A-BB6F-CB7AE93DE086}" sibTransId="{E4EC722C-D3A0-4EB8-AD1C-5F0C29C8D749}"/>
    <dgm:cxn modelId="{D2CAD7FE-1F3F-4503-85DD-16D03C0F8CF9}" srcId="{C8D869C0-44E9-4FD8-8C4B-1C3C3F192084}" destId="{C8989B09-435C-4794-9370-64D5F14C6147}" srcOrd="0" destOrd="0" parTransId="{12E46B1A-42EC-4DE5-A2D1-EA4B5D7EDD83}" sibTransId="{A28D9815-7A0E-475F-AC2C-F7FFC5B0997F}"/>
    <dgm:cxn modelId="{401064FC-9DF5-4156-8578-1C256E690B41}" type="presParOf" srcId="{EA1BB4E0-38A1-4416-B16A-FEE49864A87C}" destId="{607CB3AD-5118-4664-98D3-B80FDDE85D78}" srcOrd="0" destOrd="0" presId="urn:microsoft.com/office/officeart/2005/8/layout/cycle8"/>
    <dgm:cxn modelId="{DC300C5D-269C-48DB-87B7-0612A2EE3E9C}" type="presParOf" srcId="{EA1BB4E0-38A1-4416-B16A-FEE49864A87C}" destId="{E1265B36-6D28-4393-9680-A138633D89A0}" srcOrd="1" destOrd="0" presId="urn:microsoft.com/office/officeart/2005/8/layout/cycle8"/>
    <dgm:cxn modelId="{D7162FB1-5CE0-40CF-99C4-4C6C43CE40B4}" type="presParOf" srcId="{EA1BB4E0-38A1-4416-B16A-FEE49864A87C}" destId="{70FB3703-F7A6-49A2-B4CD-846975304D4D}" srcOrd="2" destOrd="0" presId="urn:microsoft.com/office/officeart/2005/8/layout/cycle8"/>
    <dgm:cxn modelId="{1D025EEA-6185-4880-987D-2A5347C21B85}" type="presParOf" srcId="{EA1BB4E0-38A1-4416-B16A-FEE49864A87C}" destId="{97A5B376-AB6B-4063-8015-2F9D849228BD}" srcOrd="3" destOrd="0" presId="urn:microsoft.com/office/officeart/2005/8/layout/cycle8"/>
    <dgm:cxn modelId="{A7288E04-094F-492E-806E-ECE8BE32DCD0}" type="presParOf" srcId="{EA1BB4E0-38A1-4416-B16A-FEE49864A87C}" destId="{FA76C50D-D349-4750-8B40-5851B662C299}" srcOrd="4" destOrd="0" presId="urn:microsoft.com/office/officeart/2005/8/layout/cycle8"/>
    <dgm:cxn modelId="{B96E0794-6B86-4985-A7E0-81329F782720}" type="presParOf" srcId="{EA1BB4E0-38A1-4416-B16A-FEE49864A87C}" destId="{842A4344-5043-483E-8C6F-BF78FCFF8F57}" srcOrd="5" destOrd="0" presId="urn:microsoft.com/office/officeart/2005/8/layout/cycle8"/>
    <dgm:cxn modelId="{E0C88ADA-131E-49A8-AA44-91DF745EEB4A}" type="presParOf" srcId="{EA1BB4E0-38A1-4416-B16A-FEE49864A87C}" destId="{A59FD6A7-D572-407A-8C65-B9FE802C0AC3}" srcOrd="6" destOrd="0" presId="urn:microsoft.com/office/officeart/2005/8/layout/cycle8"/>
    <dgm:cxn modelId="{16EB83E5-0139-4067-8B45-E83D5A51E54E}" type="presParOf" srcId="{EA1BB4E0-38A1-4416-B16A-FEE49864A87C}" destId="{35EABDEE-016C-4352-BFC2-ED91AEDE7E1A}" srcOrd="7" destOrd="0" presId="urn:microsoft.com/office/officeart/2005/8/layout/cycle8"/>
    <dgm:cxn modelId="{62B8957E-224A-420C-BA87-363C8C3C86A5}" type="presParOf" srcId="{EA1BB4E0-38A1-4416-B16A-FEE49864A87C}" destId="{5118FAC8-5D8B-4D05-8BBC-3E7BCF8D618B}" srcOrd="8" destOrd="0" presId="urn:microsoft.com/office/officeart/2005/8/layout/cycle8"/>
    <dgm:cxn modelId="{C2D2DCE7-82EA-4278-9514-1A6E20F0751C}" type="presParOf" srcId="{EA1BB4E0-38A1-4416-B16A-FEE49864A87C}" destId="{52C787FC-BF55-4B86-9B23-45C16B109479}" srcOrd="9" destOrd="0" presId="urn:microsoft.com/office/officeart/2005/8/layout/cycle8"/>
    <dgm:cxn modelId="{90488E6F-30DC-45D6-B38E-2EF1C27D3D33}" type="presParOf" srcId="{EA1BB4E0-38A1-4416-B16A-FEE49864A87C}" destId="{EB76FF58-26C1-490B-B600-C256E0921474}" srcOrd="10" destOrd="0" presId="urn:microsoft.com/office/officeart/2005/8/layout/cycle8"/>
    <dgm:cxn modelId="{879680F8-95E1-459B-8FF8-4A0DDB99A193}" type="presParOf" srcId="{EA1BB4E0-38A1-4416-B16A-FEE49864A87C}" destId="{990C078E-71A9-4A9B-A1E0-C9FA2BC0030C}" srcOrd="11" destOrd="0" presId="urn:microsoft.com/office/officeart/2005/8/layout/cycle8"/>
    <dgm:cxn modelId="{65CF73AD-DC92-4755-A35E-AFD9C9E79C97}" type="presParOf" srcId="{EA1BB4E0-38A1-4416-B16A-FEE49864A87C}" destId="{1E657C2A-7D7A-4FE9-8625-8614249BADC0}" srcOrd="12" destOrd="0" presId="urn:microsoft.com/office/officeart/2005/8/layout/cycle8"/>
    <dgm:cxn modelId="{53821038-CC40-41F2-83CB-165133DD6BDF}" type="presParOf" srcId="{EA1BB4E0-38A1-4416-B16A-FEE49864A87C}" destId="{B9E7D29D-7A95-429A-8218-0BBBF591BF71}" srcOrd="13" destOrd="0" presId="urn:microsoft.com/office/officeart/2005/8/layout/cycle8"/>
    <dgm:cxn modelId="{565C88C4-8B70-4A9D-ABDE-604EF0FB6CD1}" type="presParOf" srcId="{EA1BB4E0-38A1-4416-B16A-FEE49864A87C}" destId="{1E581A19-8FC6-47CF-A77C-ACACA96146B4}"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FB247A-5703-412C-B41C-F6C20B5A78A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BAFB551-5A06-4214-B5BA-AB6CB59E0C9C}">
      <dgm:prSet custT="1"/>
      <dgm:spPr/>
      <dgm:t>
        <a:bodyPr/>
        <a:lstStyle/>
        <a:p>
          <a:r>
            <a:rPr lang="en-US" sz="1600" dirty="0"/>
            <a:t>The Model relies on the feature vector embeddings generated by the BERT model and uses cosine similarity to find the best answers per query</a:t>
          </a:r>
        </a:p>
      </dgm:t>
    </dgm:pt>
    <dgm:pt modelId="{BE8B43EC-3DE1-42A2-A451-85C7484E227B}" type="parTrans" cxnId="{D6ECA099-D731-4F69-8FE8-4872CE68A72F}">
      <dgm:prSet/>
      <dgm:spPr/>
      <dgm:t>
        <a:bodyPr/>
        <a:lstStyle/>
        <a:p>
          <a:endParaRPr lang="en-US"/>
        </a:p>
      </dgm:t>
    </dgm:pt>
    <dgm:pt modelId="{08A1B302-A3F7-4188-89E9-D909431E8B68}" type="sibTrans" cxnId="{D6ECA099-D731-4F69-8FE8-4872CE68A72F}">
      <dgm:prSet/>
      <dgm:spPr/>
      <dgm:t>
        <a:bodyPr/>
        <a:lstStyle/>
        <a:p>
          <a:endParaRPr lang="en-US"/>
        </a:p>
      </dgm:t>
    </dgm:pt>
    <dgm:pt modelId="{B9B90F76-2570-4D34-A246-00398761C639}">
      <dgm:prSet custT="1"/>
      <dgm:spPr/>
      <dgm:t>
        <a:bodyPr/>
        <a:lstStyle/>
        <a:p>
          <a:r>
            <a:rPr lang="en-US" sz="1600" dirty="0"/>
            <a:t>The overall results of the this first transformer model was poor relative to other submissions, so part of my experiment was to test how it will perform with a newer pre-trained model</a:t>
          </a:r>
        </a:p>
      </dgm:t>
    </dgm:pt>
    <dgm:pt modelId="{5439B4BC-EB39-410D-BBAC-16864DC894C4}" type="parTrans" cxnId="{AA8F2D2C-1643-4385-8E47-08384661E4F8}">
      <dgm:prSet/>
      <dgm:spPr/>
      <dgm:t>
        <a:bodyPr/>
        <a:lstStyle/>
        <a:p>
          <a:endParaRPr lang="en-US"/>
        </a:p>
      </dgm:t>
    </dgm:pt>
    <dgm:pt modelId="{02F0B541-5146-4E9B-A663-4090ABD9C707}" type="sibTrans" cxnId="{AA8F2D2C-1643-4385-8E47-08384661E4F8}">
      <dgm:prSet/>
      <dgm:spPr/>
      <dgm:t>
        <a:bodyPr/>
        <a:lstStyle/>
        <a:p>
          <a:endParaRPr lang="en-US"/>
        </a:p>
      </dgm:t>
    </dgm:pt>
    <dgm:pt modelId="{7C782664-A14E-419B-912B-A88B4EC96978}">
      <dgm:prSet custT="1"/>
      <dgm:spPr/>
      <dgm:t>
        <a:bodyPr/>
        <a:lstStyle/>
        <a:p>
          <a:r>
            <a:rPr lang="en-US" sz="1600" dirty="0"/>
            <a:t>Since </a:t>
          </a:r>
          <a:r>
            <a:rPr lang="en-US" sz="1600" dirty="0" err="1"/>
            <a:t>CompuBERT</a:t>
          </a:r>
          <a:r>
            <a:rPr lang="en-US" sz="1600" dirty="0"/>
            <a:t>, other Transformer models have been implemented to success. This (given my lack of experience) was the easiest to implement and thus, a good starting point for me.</a:t>
          </a:r>
        </a:p>
      </dgm:t>
    </dgm:pt>
    <dgm:pt modelId="{75C00ADC-1243-4C77-8390-35B5E1C5FCA3}" type="parTrans" cxnId="{C1B0141D-E5F1-4F58-B954-CEED4E0E79FA}">
      <dgm:prSet/>
      <dgm:spPr/>
      <dgm:t>
        <a:bodyPr/>
        <a:lstStyle/>
        <a:p>
          <a:endParaRPr lang="en-US"/>
        </a:p>
      </dgm:t>
    </dgm:pt>
    <dgm:pt modelId="{9C0B1649-CDE9-4878-972C-F7A581F265EF}" type="sibTrans" cxnId="{C1B0141D-E5F1-4F58-B954-CEED4E0E79FA}">
      <dgm:prSet/>
      <dgm:spPr/>
      <dgm:t>
        <a:bodyPr/>
        <a:lstStyle/>
        <a:p>
          <a:endParaRPr lang="en-US"/>
        </a:p>
      </dgm:t>
    </dgm:pt>
    <dgm:pt modelId="{CFB8E5FD-E8AF-4BCC-AB39-95A60E773C40}" type="pres">
      <dgm:prSet presAssocID="{15FB247A-5703-412C-B41C-F6C20B5A78A2}" presName="vert0" presStyleCnt="0">
        <dgm:presLayoutVars>
          <dgm:dir/>
          <dgm:animOne val="branch"/>
          <dgm:animLvl val="lvl"/>
        </dgm:presLayoutVars>
      </dgm:prSet>
      <dgm:spPr/>
    </dgm:pt>
    <dgm:pt modelId="{7BEDAF03-6EE1-4CCB-83EA-81AEB49C0469}" type="pres">
      <dgm:prSet presAssocID="{8BAFB551-5A06-4214-B5BA-AB6CB59E0C9C}" presName="thickLine" presStyleLbl="alignNode1" presStyleIdx="0" presStyleCnt="3"/>
      <dgm:spPr/>
    </dgm:pt>
    <dgm:pt modelId="{C0AD5C9B-2DF6-4A1A-A7C1-4B297B12EE5E}" type="pres">
      <dgm:prSet presAssocID="{8BAFB551-5A06-4214-B5BA-AB6CB59E0C9C}" presName="horz1" presStyleCnt="0"/>
      <dgm:spPr/>
    </dgm:pt>
    <dgm:pt modelId="{C404C4AD-3D8F-47E0-A258-D164FD26B7B0}" type="pres">
      <dgm:prSet presAssocID="{8BAFB551-5A06-4214-B5BA-AB6CB59E0C9C}" presName="tx1" presStyleLbl="revTx" presStyleIdx="0" presStyleCnt="3"/>
      <dgm:spPr/>
    </dgm:pt>
    <dgm:pt modelId="{780190FB-93E5-4BAD-A57B-C3EC4351C564}" type="pres">
      <dgm:prSet presAssocID="{8BAFB551-5A06-4214-B5BA-AB6CB59E0C9C}" presName="vert1" presStyleCnt="0"/>
      <dgm:spPr/>
    </dgm:pt>
    <dgm:pt modelId="{61ACD50F-4FB3-4630-AF80-2668B907FC31}" type="pres">
      <dgm:prSet presAssocID="{B9B90F76-2570-4D34-A246-00398761C639}" presName="thickLine" presStyleLbl="alignNode1" presStyleIdx="1" presStyleCnt="3"/>
      <dgm:spPr/>
    </dgm:pt>
    <dgm:pt modelId="{185FE58D-0273-48EB-B8C1-4C90EED50CCE}" type="pres">
      <dgm:prSet presAssocID="{B9B90F76-2570-4D34-A246-00398761C639}" presName="horz1" presStyleCnt="0"/>
      <dgm:spPr/>
    </dgm:pt>
    <dgm:pt modelId="{9646B17F-34C5-48BB-9451-58FAF149CE60}" type="pres">
      <dgm:prSet presAssocID="{B9B90F76-2570-4D34-A246-00398761C639}" presName="tx1" presStyleLbl="revTx" presStyleIdx="1" presStyleCnt="3"/>
      <dgm:spPr/>
    </dgm:pt>
    <dgm:pt modelId="{D4808466-038B-439B-BDA1-C1E2A4C4C946}" type="pres">
      <dgm:prSet presAssocID="{B9B90F76-2570-4D34-A246-00398761C639}" presName="vert1" presStyleCnt="0"/>
      <dgm:spPr/>
    </dgm:pt>
    <dgm:pt modelId="{6FCA0719-91B5-4B4B-9D68-35E058A13AFD}" type="pres">
      <dgm:prSet presAssocID="{7C782664-A14E-419B-912B-A88B4EC96978}" presName="thickLine" presStyleLbl="alignNode1" presStyleIdx="2" presStyleCnt="3"/>
      <dgm:spPr/>
    </dgm:pt>
    <dgm:pt modelId="{D1BF65C5-953D-42C6-8482-941CCE9B77E4}" type="pres">
      <dgm:prSet presAssocID="{7C782664-A14E-419B-912B-A88B4EC96978}" presName="horz1" presStyleCnt="0"/>
      <dgm:spPr/>
    </dgm:pt>
    <dgm:pt modelId="{007691F6-0FAD-46BD-8DD6-0297B9180AFD}" type="pres">
      <dgm:prSet presAssocID="{7C782664-A14E-419B-912B-A88B4EC96978}" presName="tx1" presStyleLbl="revTx" presStyleIdx="2" presStyleCnt="3"/>
      <dgm:spPr/>
    </dgm:pt>
    <dgm:pt modelId="{BFF5209F-B96F-4555-A9D2-E8F54B231594}" type="pres">
      <dgm:prSet presAssocID="{7C782664-A14E-419B-912B-A88B4EC96978}" presName="vert1" presStyleCnt="0"/>
      <dgm:spPr/>
    </dgm:pt>
  </dgm:ptLst>
  <dgm:cxnLst>
    <dgm:cxn modelId="{C1B0141D-E5F1-4F58-B954-CEED4E0E79FA}" srcId="{15FB247A-5703-412C-B41C-F6C20B5A78A2}" destId="{7C782664-A14E-419B-912B-A88B4EC96978}" srcOrd="2" destOrd="0" parTransId="{75C00ADC-1243-4C77-8390-35B5E1C5FCA3}" sibTransId="{9C0B1649-CDE9-4878-972C-F7A581F265EF}"/>
    <dgm:cxn modelId="{AA8F2D2C-1643-4385-8E47-08384661E4F8}" srcId="{15FB247A-5703-412C-B41C-F6C20B5A78A2}" destId="{B9B90F76-2570-4D34-A246-00398761C639}" srcOrd="1" destOrd="0" parTransId="{5439B4BC-EB39-410D-BBAC-16864DC894C4}" sibTransId="{02F0B541-5146-4E9B-A663-4090ABD9C707}"/>
    <dgm:cxn modelId="{05175034-4A68-4F49-9CCA-82B0639B70E8}" type="presOf" srcId="{8BAFB551-5A06-4214-B5BA-AB6CB59E0C9C}" destId="{C404C4AD-3D8F-47E0-A258-D164FD26B7B0}" srcOrd="0" destOrd="0" presId="urn:microsoft.com/office/officeart/2008/layout/LinedList"/>
    <dgm:cxn modelId="{4D163B3F-C78F-4105-9C67-E602ABC39CD8}" type="presOf" srcId="{7C782664-A14E-419B-912B-A88B4EC96978}" destId="{007691F6-0FAD-46BD-8DD6-0297B9180AFD}" srcOrd="0" destOrd="0" presId="urn:microsoft.com/office/officeart/2008/layout/LinedList"/>
    <dgm:cxn modelId="{D6ECA099-D731-4F69-8FE8-4872CE68A72F}" srcId="{15FB247A-5703-412C-B41C-F6C20B5A78A2}" destId="{8BAFB551-5A06-4214-B5BA-AB6CB59E0C9C}" srcOrd="0" destOrd="0" parTransId="{BE8B43EC-3DE1-42A2-A451-85C7484E227B}" sibTransId="{08A1B302-A3F7-4188-89E9-D909431E8B68}"/>
    <dgm:cxn modelId="{CB8E9AE3-41FF-4451-AC28-747A2DA3C0ED}" type="presOf" srcId="{15FB247A-5703-412C-B41C-F6C20B5A78A2}" destId="{CFB8E5FD-E8AF-4BCC-AB39-95A60E773C40}" srcOrd="0" destOrd="0" presId="urn:microsoft.com/office/officeart/2008/layout/LinedList"/>
    <dgm:cxn modelId="{B4D39DFA-0C09-4E8D-91C7-17033BE0FA89}" type="presOf" srcId="{B9B90F76-2570-4D34-A246-00398761C639}" destId="{9646B17F-34C5-48BB-9451-58FAF149CE60}" srcOrd="0" destOrd="0" presId="urn:microsoft.com/office/officeart/2008/layout/LinedList"/>
    <dgm:cxn modelId="{F70673C3-4B90-48D8-9B0A-DCCF8A2A9868}" type="presParOf" srcId="{CFB8E5FD-E8AF-4BCC-AB39-95A60E773C40}" destId="{7BEDAF03-6EE1-4CCB-83EA-81AEB49C0469}" srcOrd="0" destOrd="0" presId="urn:microsoft.com/office/officeart/2008/layout/LinedList"/>
    <dgm:cxn modelId="{C30BC8A7-B1B4-4141-A2BF-ABD0B2EFD633}" type="presParOf" srcId="{CFB8E5FD-E8AF-4BCC-AB39-95A60E773C40}" destId="{C0AD5C9B-2DF6-4A1A-A7C1-4B297B12EE5E}" srcOrd="1" destOrd="0" presId="urn:microsoft.com/office/officeart/2008/layout/LinedList"/>
    <dgm:cxn modelId="{0D9F59F6-4653-4403-B805-7BCBE8B0AEFF}" type="presParOf" srcId="{C0AD5C9B-2DF6-4A1A-A7C1-4B297B12EE5E}" destId="{C404C4AD-3D8F-47E0-A258-D164FD26B7B0}" srcOrd="0" destOrd="0" presId="urn:microsoft.com/office/officeart/2008/layout/LinedList"/>
    <dgm:cxn modelId="{1958AC22-1345-4FAD-8902-87D13E8402E2}" type="presParOf" srcId="{C0AD5C9B-2DF6-4A1A-A7C1-4B297B12EE5E}" destId="{780190FB-93E5-4BAD-A57B-C3EC4351C564}" srcOrd="1" destOrd="0" presId="urn:microsoft.com/office/officeart/2008/layout/LinedList"/>
    <dgm:cxn modelId="{8FBAA101-2685-43BA-BBB1-7A49FF05EF2D}" type="presParOf" srcId="{CFB8E5FD-E8AF-4BCC-AB39-95A60E773C40}" destId="{61ACD50F-4FB3-4630-AF80-2668B907FC31}" srcOrd="2" destOrd="0" presId="urn:microsoft.com/office/officeart/2008/layout/LinedList"/>
    <dgm:cxn modelId="{1CFA83A3-DDC7-4AC7-B378-7899D5464794}" type="presParOf" srcId="{CFB8E5FD-E8AF-4BCC-AB39-95A60E773C40}" destId="{185FE58D-0273-48EB-B8C1-4C90EED50CCE}" srcOrd="3" destOrd="0" presId="urn:microsoft.com/office/officeart/2008/layout/LinedList"/>
    <dgm:cxn modelId="{4D42F934-AD27-4EB2-8648-E8BC4D45E5B5}" type="presParOf" srcId="{185FE58D-0273-48EB-B8C1-4C90EED50CCE}" destId="{9646B17F-34C5-48BB-9451-58FAF149CE60}" srcOrd="0" destOrd="0" presId="urn:microsoft.com/office/officeart/2008/layout/LinedList"/>
    <dgm:cxn modelId="{3B7DD6F9-024D-4519-8117-16D221538809}" type="presParOf" srcId="{185FE58D-0273-48EB-B8C1-4C90EED50CCE}" destId="{D4808466-038B-439B-BDA1-C1E2A4C4C946}" srcOrd="1" destOrd="0" presId="urn:microsoft.com/office/officeart/2008/layout/LinedList"/>
    <dgm:cxn modelId="{FC46372C-31A9-49F9-BF2A-B8E6AE829C19}" type="presParOf" srcId="{CFB8E5FD-E8AF-4BCC-AB39-95A60E773C40}" destId="{6FCA0719-91B5-4B4B-9D68-35E058A13AFD}" srcOrd="4" destOrd="0" presId="urn:microsoft.com/office/officeart/2008/layout/LinedList"/>
    <dgm:cxn modelId="{A66259C6-2256-4B0B-BEEF-73119B5DF9AE}" type="presParOf" srcId="{CFB8E5FD-E8AF-4BCC-AB39-95A60E773C40}" destId="{D1BF65C5-953D-42C6-8482-941CCE9B77E4}" srcOrd="5" destOrd="0" presId="urn:microsoft.com/office/officeart/2008/layout/LinedList"/>
    <dgm:cxn modelId="{B7EF98B8-8225-4EC3-BE67-C02E9BBE734F}" type="presParOf" srcId="{D1BF65C5-953D-42C6-8482-941CCE9B77E4}" destId="{007691F6-0FAD-46BD-8DD6-0297B9180AFD}" srcOrd="0" destOrd="0" presId="urn:microsoft.com/office/officeart/2008/layout/LinedList"/>
    <dgm:cxn modelId="{94D7BA4A-23CB-4108-9778-13E04FA9A79D}" type="presParOf" srcId="{D1BF65C5-953D-42C6-8482-941CCE9B77E4}" destId="{BFF5209F-B96F-4555-A9D2-E8F54B231594}"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84B5F-3191-4320-A718-9F62E7324BBF}">
      <dsp:nvSpPr>
        <dsp:cNvPr id="0" name=""/>
        <dsp:cNvSpPr/>
      </dsp:nvSpPr>
      <dsp:spPr>
        <a:xfrm>
          <a:off x="921722" y="15731"/>
          <a:ext cx="1196322" cy="11963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A7ABDE-06A2-44AF-8861-8FAE89A045BC}">
      <dsp:nvSpPr>
        <dsp:cNvPr id="0" name=""/>
        <dsp:cNvSpPr/>
      </dsp:nvSpPr>
      <dsp:spPr>
        <a:xfrm>
          <a:off x="7325" y="1372657"/>
          <a:ext cx="3418065" cy="2170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defRPr b="1"/>
          </a:pPr>
          <a:r>
            <a:rPr lang="en-US" sz="1200" b="0" kern="1200" dirty="0"/>
            <a:t>Math IR is “concerned with finding information in documents that include mathematics”.</a:t>
          </a:r>
        </a:p>
        <a:p>
          <a:pPr marL="0" lvl="0" indent="0" algn="l" defTabSz="533400">
            <a:lnSpc>
              <a:spcPct val="100000"/>
            </a:lnSpc>
            <a:spcBef>
              <a:spcPct val="0"/>
            </a:spcBef>
            <a:spcAft>
              <a:spcPct val="35000"/>
            </a:spcAft>
            <a:buNone/>
            <a:defRPr b="1"/>
          </a:pPr>
          <a:r>
            <a:rPr lang="en-US" sz="1200" b="0" kern="1200" dirty="0"/>
            <a:t>Document similarity and retrieval is calculated considering any math keywords and/or formulae found in the collection and query.</a:t>
          </a:r>
        </a:p>
        <a:p>
          <a:pPr marL="0" lvl="0" indent="0" algn="l" defTabSz="533400">
            <a:lnSpc>
              <a:spcPct val="100000"/>
            </a:lnSpc>
            <a:spcBef>
              <a:spcPct val="0"/>
            </a:spcBef>
            <a:spcAft>
              <a:spcPct val="35000"/>
            </a:spcAft>
            <a:buNone/>
            <a:defRPr b="1"/>
          </a:pPr>
          <a:r>
            <a:rPr lang="en-US" sz="1200" b="0" kern="1200" dirty="0"/>
            <a:t>It’s the same as standard Information Retrieval but instead of querying just strings in documents, you query using some mathematical context.</a:t>
          </a:r>
        </a:p>
        <a:p>
          <a:pPr marL="0" lvl="0" indent="0" algn="l" defTabSz="533400">
            <a:lnSpc>
              <a:spcPct val="100000"/>
            </a:lnSpc>
            <a:spcBef>
              <a:spcPct val="0"/>
            </a:spcBef>
            <a:spcAft>
              <a:spcPct val="35000"/>
            </a:spcAft>
            <a:buNone/>
            <a:defRPr b="1"/>
          </a:pPr>
          <a:r>
            <a:rPr lang="en-US" sz="1200" b="0" kern="1200" dirty="0"/>
            <a:t>Math IR is essentially a performing “standard” IR using Math concepts</a:t>
          </a:r>
        </a:p>
      </dsp:txBody>
      <dsp:txXfrm>
        <a:off x="7325" y="1372657"/>
        <a:ext cx="3418065" cy="2170546"/>
      </dsp:txXfrm>
    </dsp:sp>
    <dsp:sp modelId="{2242FA5C-4D5E-48D1-A3F6-1517BAF28AE3}">
      <dsp:nvSpPr>
        <dsp:cNvPr id="0" name=""/>
        <dsp:cNvSpPr/>
      </dsp:nvSpPr>
      <dsp:spPr>
        <a:xfrm>
          <a:off x="0" y="3363989"/>
          <a:ext cx="3418065" cy="475578"/>
        </a:xfrm>
        <a:prstGeom prst="rect">
          <a:avLst/>
        </a:prstGeom>
        <a:noFill/>
        <a:ln>
          <a:noFill/>
        </a:ln>
        <a:effectLst/>
      </dsp:spPr>
      <dsp:style>
        <a:lnRef idx="0">
          <a:scrgbClr r="0" g="0" b="0"/>
        </a:lnRef>
        <a:fillRef idx="0">
          <a:scrgbClr r="0" g="0" b="0"/>
        </a:fillRef>
        <a:effectRef idx="0">
          <a:scrgbClr r="0" g="0" b="0"/>
        </a:effectRef>
        <a:fontRef idx="minor"/>
      </dsp:style>
    </dsp:sp>
    <dsp:sp modelId="{146D5BA9-DC13-4C79-A905-C275BFF0F41D}">
      <dsp:nvSpPr>
        <dsp:cNvPr id="0" name=""/>
        <dsp:cNvSpPr/>
      </dsp:nvSpPr>
      <dsp:spPr>
        <a:xfrm>
          <a:off x="5109561" y="0"/>
          <a:ext cx="1196322" cy="11963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4885A2-0CEC-4056-8521-D4D9DB7CAE72}">
      <dsp:nvSpPr>
        <dsp:cNvPr id="0" name=""/>
        <dsp:cNvSpPr/>
      </dsp:nvSpPr>
      <dsp:spPr>
        <a:xfrm>
          <a:off x="4023551" y="1372657"/>
          <a:ext cx="3418065" cy="2170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dirty="0"/>
            <a:t>First Math-aware search engines developed in 2000:</a:t>
          </a:r>
        </a:p>
        <a:p>
          <a:pPr marL="0" lvl="0" indent="0" algn="l" defTabSz="711200">
            <a:lnSpc>
              <a:spcPct val="100000"/>
            </a:lnSpc>
            <a:spcBef>
              <a:spcPct val="0"/>
            </a:spcBef>
            <a:spcAft>
              <a:spcPct val="35000"/>
            </a:spcAft>
            <a:buNone/>
            <a:defRPr b="1"/>
          </a:pPr>
          <a:r>
            <a:rPr lang="en-US" sz="1600" kern="1200" dirty="0">
              <a:hlinkClick xmlns:r="http://schemas.openxmlformats.org/officeDocument/2006/relationships" r:id="rId5"/>
            </a:rPr>
            <a:t>NIST Digital Library of Mathematical Functions (DLMF)</a:t>
          </a:r>
          <a:endParaRPr lang="en-US" sz="1600" kern="1200" dirty="0"/>
        </a:p>
      </dsp:txBody>
      <dsp:txXfrm>
        <a:off x="4023551" y="1372657"/>
        <a:ext cx="3418065" cy="2170546"/>
      </dsp:txXfrm>
    </dsp:sp>
    <dsp:sp modelId="{B144F67D-311B-47B8-817C-EC300132E3B4}">
      <dsp:nvSpPr>
        <dsp:cNvPr id="0" name=""/>
        <dsp:cNvSpPr/>
      </dsp:nvSpPr>
      <dsp:spPr>
        <a:xfrm>
          <a:off x="4023551" y="3625219"/>
          <a:ext cx="3418065" cy="47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endParaRPr lang="en-US" sz="1200" kern="1200" dirty="0"/>
        </a:p>
      </dsp:txBody>
      <dsp:txXfrm>
        <a:off x="4023551" y="3625219"/>
        <a:ext cx="3418065" cy="475578"/>
      </dsp:txXfrm>
    </dsp:sp>
    <dsp:sp modelId="{CCE5A8E4-BA3D-4A76-8BF4-20B8EEF192A8}">
      <dsp:nvSpPr>
        <dsp:cNvPr id="0" name=""/>
        <dsp:cNvSpPr/>
      </dsp:nvSpPr>
      <dsp:spPr>
        <a:xfrm>
          <a:off x="9016707" y="23603"/>
          <a:ext cx="1196322" cy="1196322"/>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3D7917-2527-4DC5-AC23-1442CCE1FA2E}">
      <dsp:nvSpPr>
        <dsp:cNvPr id="0" name=""/>
        <dsp:cNvSpPr/>
      </dsp:nvSpPr>
      <dsp:spPr>
        <a:xfrm>
          <a:off x="8039778" y="1372657"/>
          <a:ext cx="3418065" cy="2170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kern="1200" dirty="0"/>
            <a:t>Examples:</a:t>
          </a:r>
        </a:p>
        <a:p>
          <a:pPr marL="0" lvl="0" indent="0" algn="l" defTabSz="711200">
            <a:lnSpc>
              <a:spcPct val="100000"/>
            </a:lnSpc>
            <a:spcBef>
              <a:spcPct val="0"/>
            </a:spcBef>
            <a:spcAft>
              <a:spcPct val="35000"/>
            </a:spcAft>
            <a:buNone/>
            <a:defRPr b="1"/>
          </a:pPr>
          <a:r>
            <a:rPr lang="en-US" sz="1600" b="0" kern="1200" dirty="0"/>
            <a:t>Given a mathematical concept in keywords and/or formulae, find the technical papers that use similar mathematical models.</a:t>
          </a:r>
        </a:p>
        <a:p>
          <a:pPr marL="0" lvl="0" indent="0" algn="l" defTabSz="711200">
            <a:lnSpc>
              <a:spcPct val="100000"/>
            </a:lnSpc>
            <a:spcBef>
              <a:spcPct val="0"/>
            </a:spcBef>
            <a:spcAft>
              <a:spcPct val="35000"/>
            </a:spcAft>
            <a:buNone/>
            <a:defRPr b="1"/>
          </a:pPr>
          <a:r>
            <a:rPr lang="en-US" sz="1600" b="0" kern="1200" dirty="0"/>
            <a:t>Another example is you can browse for documents containing a given formula.</a:t>
          </a:r>
        </a:p>
      </dsp:txBody>
      <dsp:txXfrm>
        <a:off x="8039778" y="1372657"/>
        <a:ext cx="3418065" cy="2170546"/>
      </dsp:txXfrm>
    </dsp:sp>
    <dsp:sp modelId="{1C42E449-B2BF-4E6C-BE11-DE003748B0C7}">
      <dsp:nvSpPr>
        <dsp:cNvPr id="0" name=""/>
        <dsp:cNvSpPr/>
      </dsp:nvSpPr>
      <dsp:spPr>
        <a:xfrm>
          <a:off x="8039778" y="3625219"/>
          <a:ext cx="3418065" cy="47557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D249D8-FAE8-4BE0-8705-6AFCD337968A}">
      <dsp:nvSpPr>
        <dsp:cNvPr id="0" name=""/>
        <dsp:cNvSpPr/>
      </dsp:nvSpPr>
      <dsp:spPr>
        <a:xfrm>
          <a:off x="184883" y="50168"/>
          <a:ext cx="1321746" cy="13217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22EB50-BCAE-4A97-9DB2-0C071D3FF81A}">
      <dsp:nvSpPr>
        <dsp:cNvPr id="0" name=""/>
        <dsp:cNvSpPr/>
      </dsp:nvSpPr>
      <dsp:spPr>
        <a:xfrm>
          <a:off x="462450" y="327735"/>
          <a:ext cx="766613" cy="766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4797B4-FE28-4172-8CE8-0913077DF446}">
      <dsp:nvSpPr>
        <dsp:cNvPr id="0" name=""/>
        <dsp:cNvSpPr/>
      </dsp:nvSpPr>
      <dsp:spPr>
        <a:xfrm>
          <a:off x="1789861" y="50168"/>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Mathematical notation is dialectic, some variables represent similar concepts but are named differently depending on the subject area</a:t>
          </a:r>
        </a:p>
      </dsp:txBody>
      <dsp:txXfrm>
        <a:off x="1789861" y="50168"/>
        <a:ext cx="3115545" cy="1321746"/>
      </dsp:txXfrm>
    </dsp:sp>
    <dsp:sp modelId="{8A5FB21A-1B14-46E8-BEED-F463924B59F9}">
      <dsp:nvSpPr>
        <dsp:cNvPr id="0" name=""/>
        <dsp:cNvSpPr/>
      </dsp:nvSpPr>
      <dsp:spPr>
        <a:xfrm>
          <a:off x="5448267" y="50168"/>
          <a:ext cx="1321746" cy="13217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7ADADF-055D-4926-957C-B6FC05AF8C10}">
      <dsp:nvSpPr>
        <dsp:cNvPr id="0" name=""/>
        <dsp:cNvSpPr/>
      </dsp:nvSpPr>
      <dsp:spPr>
        <a:xfrm>
          <a:off x="5725834" y="327735"/>
          <a:ext cx="766613" cy="766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F91057-9FA3-4FFD-9434-38E8B7C791FB}">
      <dsp:nvSpPr>
        <dsp:cNvPr id="0" name=""/>
        <dsp:cNvSpPr/>
      </dsp:nvSpPr>
      <dsp:spPr>
        <a:xfrm>
          <a:off x="7053245" y="50168"/>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Operations can be defined in different ways depending on context. For instance, a line over a variable can be a division simple or a Boolean negation depending on context.</a:t>
          </a:r>
        </a:p>
      </dsp:txBody>
      <dsp:txXfrm>
        <a:off x="7053245" y="50168"/>
        <a:ext cx="3115545" cy="1321746"/>
      </dsp:txXfrm>
    </dsp:sp>
    <dsp:sp modelId="{689C696B-C72D-491E-B547-C8FC7F715C4D}">
      <dsp:nvSpPr>
        <dsp:cNvPr id="0" name=""/>
        <dsp:cNvSpPr/>
      </dsp:nvSpPr>
      <dsp:spPr>
        <a:xfrm>
          <a:off x="184883" y="1933904"/>
          <a:ext cx="1321746" cy="13217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EB893C-0527-470B-B3EC-633FF3D3C5D5}">
      <dsp:nvSpPr>
        <dsp:cNvPr id="0" name=""/>
        <dsp:cNvSpPr/>
      </dsp:nvSpPr>
      <dsp:spPr>
        <a:xfrm>
          <a:off x="462450" y="2211471"/>
          <a:ext cx="766613" cy="7666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C65B38-079F-4C94-9997-22210AC01B71}">
      <dsp:nvSpPr>
        <dsp:cNvPr id="0" name=""/>
        <dsp:cNvSpPr/>
      </dsp:nvSpPr>
      <dsp:spPr>
        <a:xfrm>
          <a:off x="1789861" y="1933904"/>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Math formulae can look very similar but still be very different.</a:t>
          </a:r>
        </a:p>
      </dsp:txBody>
      <dsp:txXfrm>
        <a:off x="1789861" y="1933904"/>
        <a:ext cx="3115545" cy="1321746"/>
      </dsp:txXfrm>
    </dsp:sp>
    <dsp:sp modelId="{ABB04846-ED38-4BD7-96A7-643171937C95}">
      <dsp:nvSpPr>
        <dsp:cNvPr id="0" name=""/>
        <dsp:cNvSpPr/>
      </dsp:nvSpPr>
      <dsp:spPr>
        <a:xfrm>
          <a:off x="5448267" y="1933904"/>
          <a:ext cx="1321746" cy="13217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3B20CD-EA38-4554-81D7-04E62C1ED068}">
      <dsp:nvSpPr>
        <dsp:cNvPr id="0" name=""/>
        <dsp:cNvSpPr/>
      </dsp:nvSpPr>
      <dsp:spPr>
        <a:xfrm>
          <a:off x="5725834" y="2211471"/>
          <a:ext cx="766613" cy="7666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781267-F906-46F0-AA0A-B9F4629229F5}">
      <dsp:nvSpPr>
        <dsp:cNvPr id="0" name=""/>
        <dsp:cNvSpPr/>
      </dsp:nvSpPr>
      <dsp:spPr>
        <a:xfrm>
          <a:off x="7053245" y="1933904"/>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Most of the time Math IR queries are combinations of keywords and formulae.</a:t>
          </a:r>
        </a:p>
      </dsp:txBody>
      <dsp:txXfrm>
        <a:off x="7053245" y="1933904"/>
        <a:ext cx="3115545" cy="13217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4E5C4-A063-4F7C-AB2B-81083042523D}">
      <dsp:nvSpPr>
        <dsp:cNvPr id="0" name=""/>
        <dsp:cNvSpPr/>
      </dsp:nvSpPr>
      <dsp:spPr>
        <a:xfrm>
          <a:off x="2855" y="953939"/>
          <a:ext cx="2783681" cy="1017816"/>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t>Formula Retrieval</a:t>
          </a:r>
        </a:p>
      </dsp:txBody>
      <dsp:txXfrm>
        <a:off x="2855" y="953939"/>
        <a:ext cx="2783681" cy="1017816"/>
      </dsp:txXfrm>
    </dsp:sp>
    <dsp:sp modelId="{DFEFF6BE-6565-433B-9085-358FF3705033}">
      <dsp:nvSpPr>
        <dsp:cNvPr id="0" name=""/>
        <dsp:cNvSpPr/>
      </dsp:nvSpPr>
      <dsp:spPr>
        <a:xfrm>
          <a:off x="2855" y="1971755"/>
          <a:ext cx="2783681" cy="193290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Related to computation </a:t>
          </a:r>
        </a:p>
        <a:p>
          <a:pPr marL="228600" lvl="1" indent="-228600" algn="l" defTabSz="889000">
            <a:lnSpc>
              <a:spcPct val="90000"/>
            </a:lnSpc>
            <a:spcBef>
              <a:spcPct val="0"/>
            </a:spcBef>
            <a:spcAft>
              <a:spcPct val="15000"/>
            </a:spcAft>
            <a:buChar char="•"/>
          </a:pPr>
          <a:r>
            <a:rPr lang="en-US" sz="2000" kern="1200" dirty="0"/>
            <a:t>Example: How do you compute this formula?</a:t>
          </a:r>
        </a:p>
      </dsp:txBody>
      <dsp:txXfrm>
        <a:off x="2855" y="1971755"/>
        <a:ext cx="2783681" cy="1932908"/>
      </dsp:txXfrm>
    </dsp:sp>
    <dsp:sp modelId="{1437A9FD-D404-4E36-9F56-BE8C48E8196A}">
      <dsp:nvSpPr>
        <dsp:cNvPr id="0" name=""/>
        <dsp:cNvSpPr/>
      </dsp:nvSpPr>
      <dsp:spPr>
        <a:xfrm>
          <a:off x="3176251" y="953939"/>
          <a:ext cx="2783681" cy="1017816"/>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t>Text Answer Retrieval</a:t>
          </a:r>
        </a:p>
      </dsp:txBody>
      <dsp:txXfrm>
        <a:off x="3176251" y="953939"/>
        <a:ext cx="2783681" cy="1017816"/>
      </dsp:txXfrm>
    </dsp:sp>
    <dsp:sp modelId="{FABEFF55-BD9E-4A1C-B359-2039149AB748}">
      <dsp:nvSpPr>
        <dsp:cNvPr id="0" name=""/>
        <dsp:cNvSpPr/>
      </dsp:nvSpPr>
      <dsp:spPr>
        <a:xfrm>
          <a:off x="3176251" y="1971755"/>
          <a:ext cx="2783681" cy="193290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Related to a Mathematical Concept </a:t>
          </a:r>
        </a:p>
        <a:p>
          <a:pPr marL="228600" lvl="1" indent="-228600" algn="l" defTabSz="889000">
            <a:lnSpc>
              <a:spcPct val="90000"/>
            </a:lnSpc>
            <a:spcBef>
              <a:spcPct val="0"/>
            </a:spcBef>
            <a:spcAft>
              <a:spcPct val="15000"/>
            </a:spcAft>
            <a:buChar char="•"/>
          </a:pPr>
          <a:r>
            <a:rPr lang="en-US" sz="2000" kern="1200" dirty="0"/>
            <a:t>Example: What is a Hamiltonian Circuit?</a:t>
          </a:r>
        </a:p>
      </dsp:txBody>
      <dsp:txXfrm>
        <a:off x="3176251" y="1971755"/>
        <a:ext cx="2783681" cy="1932908"/>
      </dsp:txXfrm>
    </dsp:sp>
    <dsp:sp modelId="{C40041C9-9830-42AD-A4BB-ECE53FD6C362}">
      <dsp:nvSpPr>
        <dsp:cNvPr id="0" name=""/>
        <dsp:cNvSpPr/>
      </dsp:nvSpPr>
      <dsp:spPr>
        <a:xfrm>
          <a:off x="6349648" y="953939"/>
          <a:ext cx="2783681" cy="1017816"/>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t>Formula and Text Retrieval</a:t>
          </a:r>
        </a:p>
      </dsp:txBody>
      <dsp:txXfrm>
        <a:off x="6349648" y="953939"/>
        <a:ext cx="2783681" cy="1017816"/>
      </dsp:txXfrm>
    </dsp:sp>
    <dsp:sp modelId="{0FAD05DF-24D0-44BC-839A-C032281A3638}">
      <dsp:nvSpPr>
        <dsp:cNvPr id="0" name=""/>
        <dsp:cNvSpPr/>
      </dsp:nvSpPr>
      <dsp:spPr>
        <a:xfrm>
          <a:off x="6349648" y="1971755"/>
          <a:ext cx="2783681" cy="193290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Related to Proofs </a:t>
          </a:r>
        </a:p>
        <a:p>
          <a:pPr marL="228600" lvl="1" indent="-228600" algn="l" defTabSz="889000">
            <a:lnSpc>
              <a:spcPct val="90000"/>
            </a:lnSpc>
            <a:spcBef>
              <a:spcPct val="0"/>
            </a:spcBef>
            <a:spcAft>
              <a:spcPct val="15000"/>
            </a:spcAft>
            <a:buChar char="•"/>
          </a:pPr>
          <a:r>
            <a:rPr lang="en-US" sz="2000" kern="1200" dirty="0"/>
            <a:t>Example: Prove </a:t>
          </a:r>
          <a:r>
            <a:rPr lang="en-US" sz="2000" i="1" kern="1200" dirty="0"/>
            <a:t>a</a:t>
          </a:r>
          <a:r>
            <a:rPr lang="en-US" sz="2000" kern="1200" dirty="0"/>
            <a:t> is divisible by </a:t>
          </a:r>
          <a:r>
            <a:rPr lang="en-US" sz="2000" i="1" kern="1200" dirty="0"/>
            <a:t>b</a:t>
          </a:r>
        </a:p>
      </dsp:txBody>
      <dsp:txXfrm>
        <a:off x="6349648" y="1971755"/>
        <a:ext cx="2783681" cy="19329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1B0A6-F6F6-455A-BEB3-BDB3BB01E423}">
      <dsp:nvSpPr>
        <dsp:cNvPr id="0" name=""/>
        <dsp:cNvSpPr/>
      </dsp:nvSpPr>
      <dsp:spPr>
        <a:xfrm>
          <a:off x="0" y="293733"/>
          <a:ext cx="11413863" cy="6318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NTCIR – NII Testbeds and Community for Information Access Research </a:t>
          </a:r>
        </a:p>
      </dsp:txBody>
      <dsp:txXfrm>
        <a:off x="30842" y="324575"/>
        <a:ext cx="11352179" cy="570116"/>
      </dsp:txXfrm>
    </dsp:sp>
    <dsp:sp modelId="{CBFCAC4D-D376-47FC-A1A5-F9BC0E3DBE0E}">
      <dsp:nvSpPr>
        <dsp:cNvPr id="0" name=""/>
        <dsp:cNvSpPr/>
      </dsp:nvSpPr>
      <dsp:spPr>
        <a:xfrm>
          <a:off x="0" y="925533"/>
          <a:ext cx="11413863" cy="1173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390"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Run by National Institute of Informatics (Tokyo, Japan)</a:t>
          </a:r>
        </a:p>
        <a:p>
          <a:pPr marL="171450" lvl="1" indent="-171450" algn="l" defTabSz="800100">
            <a:lnSpc>
              <a:spcPct val="90000"/>
            </a:lnSpc>
            <a:spcBef>
              <a:spcPct val="0"/>
            </a:spcBef>
            <a:spcAft>
              <a:spcPct val="20000"/>
            </a:spcAft>
            <a:buChar char="•"/>
          </a:pPr>
          <a:r>
            <a:rPr lang="en-US" sz="1800" kern="1200" dirty="0"/>
            <a:t>Math IR was only the focus in workshops 10, 11 and 12</a:t>
          </a:r>
        </a:p>
        <a:p>
          <a:pPr marL="171450" lvl="1" indent="-171450" algn="l" defTabSz="800100">
            <a:lnSpc>
              <a:spcPct val="90000"/>
            </a:lnSpc>
            <a:spcBef>
              <a:spcPct val="0"/>
            </a:spcBef>
            <a:spcAft>
              <a:spcPct val="20000"/>
            </a:spcAft>
            <a:buChar char="•"/>
          </a:pPr>
          <a:r>
            <a:rPr lang="en-US" sz="1800" kern="1200" dirty="0"/>
            <a:t>Held from 2014-2016</a:t>
          </a:r>
        </a:p>
        <a:p>
          <a:pPr marL="171450" lvl="1" indent="-171450" algn="l" defTabSz="800100">
            <a:lnSpc>
              <a:spcPct val="90000"/>
            </a:lnSpc>
            <a:spcBef>
              <a:spcPct val="0"/>
            </a:spcBef>
            <a:spcAft>
              <a:spcPct val="20000"/>
            </a:spcAft>
            <a:buChar char="•"/>
          </a:pPr>
          <a:endParaRPr lang="en-US" sz="1800" kern="1200" dirty="0"/>
        </a:p>
      </dsp:txBody>
      <dsp:txXfrm>
        <a:off x="0" y="925533"/>
        <a:ext cx="11413863" cy="1173689"/>
      </dsp:txXfrm>
    </dsp:sp>
    <dsp:sp modelId="{108E4301-C861-413C-9AF0-E124EA43A5FE}">
      <dsp:nvSpPr>
        <dsp:cNvPr id="0" name=""/>
        <dsp:cNvSpPr/>
      </dsp:nvSpPr>
      <dsp:spPr>
        <a:xfrm>
          <a:off x="0" y="2099223"/>
          <a:ext cx="11413863" cy="631800"/>
        </a:xfrm>
        <a:prstGeom prst="roundRect">
          <a:avLst/>
        </a:prstGeom>
        <a:solidFill>
          <a:schemeClr val="accent2">
            <a:hueOff val="2212920"/>
            <a:satOff val="10201"/>
            <a:lumOff val="156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err="1"/>
            <a:t>ARQMath</a:t>
          </a:r>
          <a:r>
            <a:rPr lang="en-US" sz="2700" kern="1200" dirty="0"/>
            <a:t> - Answer Retrieval for Questions on Math </a:t>
          </a:r>
        </a:p>
      </dsp:txBody>
      <dsp:txXfrm>
        <a:off x="30842" y="2130065"/>
        <a:ext cx="11352179" cy="570116"/>
      </dsp:txXfrm>
    </dsp:sp>
    <dsp:sp modelId="{97937870-24BB-48D9-90EB-31B42F9A598E}">
      <dsp:nvSpPr>
        <dsp:cNvPr id="0" name=""/>
        <dsp:cNvSpPr/>
      </dsp:nvSpPr>
      <dsp:spPr>
        <a:xfrm>
          <a:off x="0" y="2731023"/>
          <a:ext cx="11413863" cy="880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390"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Hosted by </a:t>
          </a:r>
          <a:r>
            <a:rPr lang="en-US" sz="1800" b="0" i="0" kern="1200" dirty="0"/>
            <a:t>Rochester Institute of Technology </a:t>
          </a:r>
          <a:r>
            <a:rPr lang="en-US" sz="1800" b="0" i="0" kern="1200"/>
            <a:t>and the NSF</a:t>
          </a:r>
          <a:endParaRPr lang="en-US" sz="1800" kern="1200" dirty="0"/>
        </a:p>
        <a:p>
          <a:pPr marL="171450" lvl="1" indent="-171450" algn="l" defTabSz="800100">
            <a:lnSpc>
              <a:spcPct val="90000"/>
            </a:lnSpc>
            <a:spcBef>
              <a:spcPct val="0"/>
            </a:spcBef>
            <a:spcAft>
              <a:spcPct val="20000"/>
            </a:spcAft>
            <a:buChar char="•"/>
          </a:pPr>
          <a:r>
            <a:rPr lang="en-US" sz="1800" kern="1200" dirty="0" err="1"/>
            <a:t>ARQMath</a:t>
          </a:r>
          <a:r>
            <a:rPr lang="en-US" sz="1800" kern="1200" dirty="0"/>
            <a:t> has had 3 iterations</a:t>
          </a:r>
        </a:p>
        <a:p>
          <a:pPr marL="171450" lvl="1" indent="-171450" algn="l" defTabSz="800100">
            <a:lnSpc>
              <a:spcPct val="90000"/>
            </a:lnSpc>
            <a:spcBef>
              <a:spcPct val="0"/>
            </a:spcBef>
            <a:spcAft>
              <a:spcPct val="20000"/>
            </a:spcAft>
            <a:buChar char="•"/>
          </a:pPr>
          <a:r>
            <a:rPr lang="en-US" sz="1800" kern="1200" dirty="0"/>
            <a:t>More Recently held in 2019-2021</a:t>
          </a:r>
        </a:p>
      </dsp:txBody>
      <dsp:txXfrm>
        <a:off x="0" y="2731023"/>
        <a:ext cx="11413863" cy="8802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7CB3AD-5118-4664-98D3-B80FDDE85D78}">
      <dsp:nvSpPr>
        <dsp:cNvPr id="0" name=""/>
        <dsp:cNvSpPr/>
      </dsp:nvSpPr>
      <dsp:spPr>
        <a:xfrm>
          <a:off x="3590091" y="309477"/>
          <a:ext cx="3999396" cy="3999396"/>
        </a:xfrm>
        <a:prstGeom prst="pie">
          <a:avLst>
            <a:gd name="adj1" fmla="val 16200000"/>
            <a:gd name="adj2" fmla="val 180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4130" tIns="24130" rIns="24130" bIns="24130" numCol="1" spcCol="1270" anchor="t" anchorCtr="0">
          <a:noAutofit/>
        </a:bodyPr>
        <a:lstStyle/>
        <a:p>
          <a:pPr marL="0" lvl="0" indent="0" algn="l" defTabSz="844550">
            <a:lnSpc>
              <a:spcPct val="90000"/>
            </a:lnSpc>
            <a:spcBef>
              <a:spcPct val="0"/>
            </a:spcBef>
            <a:spcAft>
              <a:spcPct val="35000"/>
            </a:spcAft>
            <a:buNone/>
          </a:pPr>
          <a:r>
            <a:rPr lang="en-US" sz="1900" kern="1200"/>
            <a:t>MathML</a:t>
          </a:r>
        </a:p>
        <a:p>
          <a:pPr marL="114300" lvl="1" indent="-114300" algn="l" defTabSz="666750">
            <a:lnSpc>
              <a:spcPct val="90000"/>
            </a:lnSpc>
            <a:spcBef>
              <a:spcPct val="0"/>
            </a:spcBef>
            <a:spcAft>
              <a:spcPct val="15000"/>
            </a:spcAft>
            <a:buChar char="•"/>
          </a:pPr>
          <a:r>
            <a:rPr lang="en-US" sz="1500" kern="1200"/>
            <a:t>XML Format</a:t>
          </a:r>
        </a:p>
        <a:p>
          <a:pPr marL="114300" lvl="1" indent="-114300" algn="l" defTabSz="666750">
            <a:lnSpc>
              <a:spcPct val="90000"/>
            </a:lnSpc>
            <a:spcBef>
              <a:spcPct val="0"/>
            </a:spcBef>
            <a:spcAft>
              <a:spcPct val="15000"/>
            </a:spcAft>
            <a:buChar char="•"/>
          </a:pPr>
          <a:r>
            <a:rPr lang="en-US" sz="1500" kern="1200"/>
            <a:t>HTML &lt;math&gt; tag</a:t>
          </a:r>
        </a:p>
      </dsp:txBody>
      <dsp:txXfrm>
        <a:off x="5697868" y="1156968"/>
        <a:ext cx="1428355" cy="1190296"/>
      </dsp:txXfrm>
    </dsp:sp>
    <dsp:sp modelId="{FA76C50D-D349-4750-8B40-5851B662C299}">
      <dsp:nvSpPr>
        <dsp:cNvPr id="0" name=""/>
        <dsp:cNvSpPr/>
      </dsp:nvSpPr>
      <dsp:spPr>
        <a:xfrm>
          <a:off x="3507722" y="452312"/>
          <a:ext cx="3999396" cy="3999396"/>
        </a:xfrm>
        <a:prstGeom prst="pie">
          <a:avLst>
            <a:gd name="adj1" fmla="val 1800000"/>
            <a:gd name="adj2" fmla="val 9000000"/>
          </a:avLst>
        </a:prstGeom>
        <a:solidFill>
          <a:schemeClr val="accent2">
            <a:hueOff val="1106460"/>
            <a:satOff val="5101"/>
            <a:lumOff val="784"/>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4130" tIns="24130" rIns="24130" bIns="24130" numCol="1" spcCol="1270" anchor="t" anchorCtr="0">
          <a:noAutofit/>
        </a:bodyPr>
        <a:lstStyle/>
        <a:p>
          <a:pPr marL="0" lvl="0" indent="0" algn="l" defTabSz="844550">
            <a:lnSpc>
              <a:spcPct val="90000"/>
            </a:lnSpc>
            <a:spcBef>
              <a:spcPct val="0"/>
            </a:spcBef>
            <a:spcAft>
              <a:spcPct val="35000"/>
            </a:spcAft>
            <a:buNone/>
          </a:pPr>
          <a:r>
            <a:rPr lang="en-US" sz="1900" kern="1200"/>
            <a:t>Tangent-CFT</a:t>
          </a:r>
        </a:p>
        <a:p>
          <a:pPr marL="114300" lvl="1" indent="-114300" algn="l" defTabSz="666750">
            <a:lnSpc>
              <a:spcPct val="90000"/>
            </a:lnSpc>
            <a:spcBef>
              <a:spcPct val="0"/>
            </a:spcBef>
            <a:spcAft>
              <a:spcPct val="15000"/>
            </a:spcAft>
            <a:buChar char="•"/>
          </a:pPr>
          <a:r>
            <a:rPr lang="en-US" sz="1500" kern="1200"/>
            <a:t>Symbol Layout Trees (SLT)</a:t>
          </a:r>
        </a:p>
        <a:p>
          <a:pPr marL="114300" lvl="1" indent="-114300" algn="l" defTabSz="666750">
            <a:lnSpc>
              <a:spcPct val="90000"/>
            </a:lnSpc>
            <a:spcBef>
              <a:spcPct val="0"/>
            </a:spcBef>
            <a:spcAft>
              <a:spcPct val="15000"/>
            </a:spcAft>
            <a:buChar char="•"/>
          </a:pPr>
          <a:r>
            <a:rPr lang="en-US" sz="1500" kern="1200"/>
            <a:t>Operator Trees (OPTs)</a:t>
          </a:r>
        </a:p>
      </dsp:txBody>
      <dsp:txXfrm>
        <a:off x="4459960" y="3047159"/>
        <a:ext cx="2142533" cy="1047460"/>
      </dsp:txXfrm>
    </dsp:sp>
    <dsp:sp modelId="{5118FAC8-5D8B-4D05-8BBC-3E7BCF8D618B}">
      <dsp:nvSpPr>
        <dsp:cNvPr id="0" name=""/>
        <dsp:cNvSpPr/>
      </dsp:nvSpPr>
      <dsp:spPr>
        <a:xfrm>
          <a:off x="3425354" y="309477"/>
          <a:ext cx="3999396" cy="3999396"/>
        </a:xfrm>
        <a:prstGeom prst="pie">
          <a:avLst>
            <a:gd name="adj1" fmla="val 9000000"/>
            <a:gd name="adj2" fmla="val 16200000"/>
          </a:avLst>
        </a:prstGeom>
        <a:solidFill>
          <a:schemeClr val="accent2">
            <a:hueOff val="2212920"/>
            <a:satOff val="10201"/>
            <a:lumOff val="1569"/>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4130" tIns="24130" rIns="24130" bIns="24130" numCol="1" spcCol="1270" anchor="t" anchorCtr="0">
          <a:noAutofit/>
        </a:bodyPr>
        <a:lstStyle/>
        <a:p>
          <a:pPr marL="0" lvl="0" indent="0" algn="l" defTabSz="844550">
            <a:lnSpc>
              <a:spcPct val="90000"/>
            </a:lnSpc>
            <a:spcBef>
              <a:spcPct val="0"/>
            </a:spcBef>
            <a:spcAft>
              <a:spcPct val="35000"/>
            </a:spcAft>
            <a:buNone/>
          </a:pPr>
          <a:r>
            <a:rPr lang="en-US" sz="1900" kern="1200"/>
            <a:t>    LaTeX</a:t>
          </a:r>
        </a:p>
        <a:p>
          <a:pPr marL="114300" lvl="1" indent="-114300" algn="l" defTabSz="666750">
            <a:lnSpc>
              <a:spcPct val="90000"/>
            </a:lnSpc>
            <a:spcBef>
              <a:spcPct val="0"/>
            </a:spcBef>
            <a:spcAft>
              <a:spcPct val="15000"/>
            </a:spcAft>
            <a:buChar char="•"/>
          </a:pPr>
          <a:r>
            <a:rPr lang="en-US" sz="1500" kern="1200"/>
            <a:t>Standard</a:t>
          </a:r>
        </a:p>
        <a:p>
          <a:pPr marL="114300" lvl="1" indent="-114300" algn="l" defTabSz="666750">
            <a:lnSpc>
              <a:spcPct val="90000"/>
            </a:lnSpc>
            <a:spcBef>
              <a:spcPct val="0"/>
            </a:spcBef>
            <a:spcAft>
              <a:spcPct val="15000"/>
            </a:spcAft>
            <a:buChar char="•"/>
          </a:pPr>
          <a:r>
            <a:rPr lang="en-US" sz="1500" kern="1200"/>
            <a:t>Commonly used in PDFs</a:t>
          </a:r>
        </a:p>
      </dsp:txBody>
      <dsp:txXfrm>
        <a:off x="3888617" y="1156968"/>
        <a:ext cx="1428355" cy="1190296"/>
      </dsp:txXfrm>
    </dsp:sp>
    <dsp:sp modelId="{1E657C2A-7D7A-4FE9-8625-8614249BADC0}">
      <dsp:nvSpPr>
        <dsp:cNvPr id="0" name=""/>
        <dsp:cNvSpPr/>
      </dsp:nvSpPr>
      <dsp:spPr>
        <a:xfrm>
          <a:off x="3342839" y="61895"/>
          <a:ext cx="4494559" cy="4494559"/>
        </a:xfrm>
        <a:prstGeom prst="circularArrow">
          <a:avLst>
            <a:gd name="adj1" fmla="val 5085"/>
            <a:gd name="adj2" fmla="val 327528"/>
            <a:gd name="adj3" fmla="val 1472472"/>
            <a:gd name="adj4" fmla="val 16199432"/>
            <a:gd name="adj5" fmla="val 5932"/>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B9E7D29D-7A95-429A-8218-0BBBF591BF71}">
      <dsp:nvSpPr>
        <dsp:cNvPr id="0" name=""/>
        <dsp:cNvSpPr/>
      </dsp:nvSpPr>
      <dsp:spPr>
        <a:xfrm>
          <a:off x="3260141" y="204478"/>
          <a:ext cx="4494559" cy="4494559"/>
        </a:xfrm>
        <a:prstGeom prst="circularArrow">
          <a:avLst>
            <a:gd name="adj1" fmla="val 5085"/>
            <a:gd name="adj2" fmla="val 327528"/>
            <a:gd name="adj3" fmla="val 8671970"/>
            <a:gd name="adj4" fmla="val 1800502"/>
            <a:gd name="adj5" fmla="val 5932"/>
          </a:avLst>
        </a:prstGeom>
        <a:solidFill>
          <a:schemeClr val="accent2">
            <a:hueOff val="1106460"/>
            <a:satOff val="5101"/>
            <a:lumOff val="784"/>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E581A19-8FC6-47CF-A77C-ACACA96146B4}">
      <dsp:nvSpPr>
        <dsp:cNvPr id="0" name=""/>
        <dsp:cNvSpPr/>
      </dsp:nvSpPr>
      <dsp:spPr>
        <a:xfrm>
          <a:off x="3177442" y="61895"/>
          <a:ext cx="4494559" cy="4494559"/>
        </a:xfrm>
        <a:prstGeom prst="circularArrow">
          <a:avLst>
            <a:gd name="adj1" fmla="val 5085"/>
            <a:gd name="adj2" fmla="val 327528"/>
            <a:gd name="adj3" fmla="val 15873039"/>
            <a:gd name="adj4" fmla="val 9000000"/>
            <a:gd name="adj5" fmla="val 5932"/>
          </a:avLst>
        </a:prstGeom>
        <a:solidFill>
          <a:schemeClr val="accent2">
            <a:hueOff val="2212920"/>
            <a:satOff val="10201"/>
            <a:lumOff val="1569"/>
            <a:alphaOff val="0"/>
          </a:schemeClr>
        </a:solidFill>
        <a:ln>
          <a:noFill/>
        </a:ln>
        <a:effectLst/>
      </dsp:spPr>
      <dsp:style>
        <a:lnRef idx="0">
          <a:scrgbClr r="0" g="0" b="0"/>
        </a:lnRef>
        <a:fillRef idx="1">
          <a:scrgbClr r="0" g="0" b="0"/>
        </a:fillRef>
        <a:effectRef idx="1">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DAF03-6EE1-4CCB-83EA-81AEB49C0469}">
      <dsp:nvSpPr>
        <dsp:cNvPr id="0" name=""/>
        <dsp:cNvSpPr/>
      </dsp:nvSpPr>
      <dsp:spPr>
        <a:xfrm>
          <a:off x="0" y="2750"/>
          <a:ext cx="37261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04C4AD-3D8F-47E0-A258-D164FD26B7B0}">
      <dsp:nvSpPr>
        <dsp:cNvPr id="0" name=""/>
        <dsp:cNvSpPr/>
      </dsp:nvSpPr>
      <dsp:spPr>
        <a:xfrm>
          <a:off x="0" y="2750"/>
          <a:ext cx="3726180" cy="187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The Model relies on the feature vector embeddings generated by the BERT model and uses cosine similarity to find the best answers per query</a:t>
          </a:r>
        </a:p>
      </dsp:txBody>
      <dsp:txXfrm>
        <a:off x="0" y="2750"/>
        <a:ext cx="3726180" cy="1875603"/>
      </dsp:txXfrm>
    </dsp:sp>
    <dsp:sp modelId="{61ACD50F-4FB3-4630-AF80-2668B907FC31}">
      <dsp:nvSpPr>
        <dsp:cNvPr id="0" name=""/>
        <dsp:cNvSpPr/>
      </dsp:nvSpPr>
      <dsp:spPr>
        <a:xfrm>
          <a:off x="0" y="1878353"/>
          <a:ext cx="37261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46B17F-34C5-48BB-9451-58FAF149CE60}">
      <dsp:nvSpPr>
        <dsp:cNvPr id="0" name=""/>
        <dsp:cNvSpPr/>
      </dsp:nvSpPr>
      <dsp:spPr>
        <a:xfrm>
          <a:off x="0" y="1878353"/>
          <a:ext cx="3726180" cy="187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The overall results of the this first transformer model was poor relative to other submissions, so part of my experiment was to test how it will perform with a newer pre-trained model</a:t>
          </a:r>
        </a:p>
      </dsp:txBody>
      <dsp:txXfrm>
        <a:off x="0" y="1878353"/>
        <a:ext cx="3726180" cy="1875603"/>
      </dsp:txXfrm>
    </dsp:sp>
    <dsp:sp modelId="{6FCA0719-91B5-4B4B-9D68-35E058A13AFD}">
      <dsp:nvSpPr>
        <dsp:cNvPr id="0" name=""/>
        <dsp:cNvSpPr/>
      </dsp:nvSpPr>
      <dsp:spPr>
        <a:xfrm>
          <a:off x="0" y="3753957"/>
          <a:ext cx="37261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7691F6-0FAD-46BD-8DD6-0297B9180AFD}">
      <dsp:nvSpPr>
        <dsp:cNvPr id="0" name=""/>
        <dsp:cNvSpPr/>
      </dsp:nvSpPr>
      <dsp:spPr>
        <a:xfrm>
          <a:off x="0" y="3753957"/>
          <a:ext cx="3726180" cy="1875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Since </a:t>
          </a:r>
          <a:r>
            <a:rPr lang="en-US" sz="1600" kern="1200" dirty="0" err="1"/>
            <a:t>CompuBERT</a:t>
          </a:r>
          <a:r>
            <a:rPr lang="en-US" sz="1600" kern="1200" dirty="0"/>
            <a:t>, other Transformer models have been implemented to success. This (given my lack of experience) was the easiest to implement and thus, a good starting point for me.</a:t>
          </a:r>
        </a:p>
      </dsp:txBody>
      <dsp:txXfrm>
        <a:off x="0" y="3753957"/>
        <a:ext cx="3726180" cy="187560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89435-2EE0-45D9-AEF1-6DC1392B9AC4}" type="datetimeFigureOut">
              <a:rPr lang="en-US" smtClean="0"/>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20DD9B-FBAB-4B89-8A18-F7A8401AC35A}" type="slidenum">
              <a:rPr lang="en-US" smtClean="0"/>
              <a:t>‹#›</a:t>
            </a:fld>
            <a:endParaRPr lang="en-US"/>
          </a:p>
        </p:txBody>
      </p:sp>
    </p:spTree>
    <p:extLst>
      <p:ext uri="{BB962C8B-B14F-4D97-AF65-F5344CB8AC3E}">
        <p14:creationId xmlns:p14="http://schemas.microsoft.com/office/powerpoint/2010/main" val="2757528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NTCIR</a:t>
            </a:r>
          </a:p>
          <a:p>
            <a:r>
              <a:rPr lang="en-US" dirty="0"/>
              <a:t>https://ntcir-math.nii.ac.jp/introduction/</a:t>
            </a:r>
          </a:p>
          <a:p>
            <a:endParaRPr lang="en-US" dirty="0"/>
          </a:p>
          <a:p>
            <a:r>
              <a:rPr lang="en-US" dirty="0" err="1"/>
              <a:t>ARQMath</a:t>
            </a:r>
            <a:endParaRPr lang="en-US" dirty="0"/>
          </a:p>
          <a:p>
            <a:r>
              <a:rPr lang="en-US" dirty="0"/>
              <a:t>https://www.cs.rit.edu/~dprl/ARQMath/2021/</a:t>
            </a:r>
          </a:p>
        </p:txBody>
      </p:sp>
      <p:sp>
        <p:nvSpPr>
          <p:cNvPr id="4" name="Slide Number Placeholder 3"/>
          <p:cNvSpPr>
            <a:spLocks noGrp="1"/>
          </p:cNvSpPr>
          <p:nvPr>
            <p:ph type="sldNum" sz="quarter" idx="5"/>
          </p:nvPr>
        </p:nvSpPr>
        <p:spPr/>
        <p:txBody>
          <a:bodyPr/>
          <a:lstStyle/>
          <a:p>
            <a:fld id="{9620DD9B-FBAB-4B89-8A18-F7A8401AC35A}" type="slidenum">
              <a:rPr lang="en-US" smtClean="0"/>
              <a:t>2</a:t>
            </a:fld>
            <a:endParaRPr lang="en-US"/>
          </a:p>
        </p:txBody>
      </p:sp>
    </p:spTree>
    <p:extLst>
      <p:ext uri="{BB962C8B-B14F-4D97-AF65-F5344CB8AC3E}">
        <p14:creationId xmlns:p14="http://schemas.microsoft.com/office/powerpoint/2010/main" val="836045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20DD9B-FBAB-4B89-8A18-F7A8401AC35A}" type="slidenum">
              <a:rPr lang="en-US" smtClean="0"/>
              <a:t>13</a:t>
            </a:fld>
            <a:endParaRPr lang="en-US"/>
          </a:p>
        </p:txBody>
      </p:sp>
    </p:spTree>
    <p:extLst>
      <p:ext uri="{BB962C8B-B14F-4D97-AF65-F5344CB8AC3E}">
        <p14:creationId xmlns:p14="http://schemas.microsoft.com/office/powerpoint/2010/main" val="1787374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20DD9B-FBAB-4B89-8A18-F7A8401AC35A}" type="slidenum">
              <a:rPr lang="en-US" smtClean="0"/>
              <a:t>14</a:t>
            </a:fld>
            <a:endParaRPr lang="en-US"/>
          </a:p>
        </p:txBody>
      </p:sp>
    </p:spTree>
    <p:extLst>
      <p:ext uri="{BB962C8B-B14F-4D97-AF65-F5344CB8AC3E}">
        <p14:creationId xmlns:p14="http://schemas.microsoft.com/office/powerpoint/2010/main" val="2608047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20DD9B-FBAB-4B89-8A18-F7A8401AC35A}" type="slidenum">
              <a:rPr lang="en-US" smtClean="0"/>
              <a:t>15</a:t>
            </a:fld>
            <a:endParaRPr lang="en-US"/>
          </a:p>
        </p:txBody>
      </p:sp>
    </p:spTree>
    <p:extLst>
      <p:ext uri="{BB962C8B-B14F-4D97-AF65-F5344CB8AC3E}">
        <p14:creationId xmlns:p14="http://schemas.microsoft.com/office/powerpoint/2010/main" val="816617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Submission to </a:t>
            </a:r>
            <a:r>
              <a:rPr lang="en-US" b="1" dirty="0" err="1"/>
              <a:t>ARQMath</a:t>
            </a:r>
            <a:r>
              <a:rPr lang="en-US" b="1" dirty="0"/>
              <a:t> 1,2 and 3</a:t>
            </a:r>
            <a:endParaRPr lang="en-US" dirty="0"/>
          </a:p>
        </p:txBody>
      </p:sp>
      <p:sp>
        <p:nvSpPr>
          <p:cNvPr id="4" name="Slide Number Placeholder 3"/>
          <p:cNvSpPr>
            <a:spLocks noGrp="1"/>
          </p:cNvSpPr>
          <p:nvPr>
            <p:ph type="sldNum" sz="quarter" idx="5"/>
          </p:nvPr>
        </p:nvSpPr>
        <p:spPr/>
        <p:txBody>
          <a:bodyPr/>
          <a:lstStyle/>
          <a:p>
            <a:fld id="{9620DD9B-FBAB-4B89-8A18-F7A8401AC35A}" type="slidenum">
              <a:rPr lang="en-US" smtClean="0"/>
              <a:t>16</a:t>
            </a:fld>
            <a:endParaRPr lang="en-US"/>
          </a:p>
        </p:txBody>
      </p:sp>
    </p:spTree>
    <p:extLst>
      <p:ext uri="{BB962C8B-B14F-4D97-AF65-F5344CB8AC3E}">
        <p14:creationId xmlns:p14="http://schemas.microsoft.com/office/powerpoint/2010/main" val="1372547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20DD9B-FBAB-4B89-8A18-F7A8401AC35A}" type="slidenum">
              <a:rPr lang="en-US" smtClean="0"/>
              <a:t>17</a:t>
            </a:fld>
            <a:endParaRPr lang="en-US"/>
          </a:p>
        </p:txBody>
      </p:sp>
    </p:spTree>
    <p:extLst>
      <p:ext uri="{BB962C8B-B14F-4D97-AF65-F5344CB8AC3E}">
        <p14:creationId xmlns:p14="http://schemas.microsoft.com/office/powerpoint/2010/main" val="2019913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20DD9B-FBAB-4B89-8A18-F7A8401AC35A}" type="slidenum">
              <a:rPr lang="en-US" smtClean="0"/>
              <a:t>18</a:t>
            </a:fld>
            <a:endParaRPr lang="en-US"/>
          </a:p>
        </p:txBody>
      </p:sp>
    </p:spTree>
    <p:extLst>
      <p:ext uri="{BB962C8B-B14F-4D97-AF65-F5344CB8AC3E}">
        <p14:creationId xmlns:p14="http://schemas.microsoft.com/office/powerpoint/2010/main" val="325518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20DD9B-FBAB-4B89-8A18-F7A8401AC35A}" type="slidenum">
              <a:rPr lang="en-US" smtClean="0"/>
              <a:t>19</a:t>
            </a:fld>
            <a:endParaRPr lang="en-US"/>
          </a:p>
        </p:txBody>
      </p:sp>
    </p:spTree>
    <p:extLst>
      <p:ext uri="{BB962C8B-B14F-4D97-AF65-F5344CB8AC3E}">
        <p14:creationId xmlns:p14="http://schemas.microsoft.com/office/powerpoint/2010/main" val="3646677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20DD9B-FBAB-4B89-8A18-F7A8401AC35A}" type="slidenum">
              <a:rPr lang="en-US" smtClean="0"/>
              <a:t>3</a:t>
            </a:fld>
            <a:endParaRPr lang="en-US"/>
          </a:p>
        </p:txBody>
      </p:sp>
    </p:spTree>
    <p:extLst>
      <p:ext uri="{BB962C8B-B14F-4D97-AF65-F5344CB8AC3E}">
        <p14:creationId xmlns:p14="http://schemas.microsoft.com/office/powerpoint/2010/main" val="3103129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20DD9B-FBAB-4B89-8A18-F7A8401AC35A}" type="slidenum">
              <a:rPr lang="en-US" smtClean="0"/>
              <a:t>4</a:t>
            </a:fld>
            <a:endParaRPr lang="en-US"/>
          </a:p>
        </p:txBody>
      </p:sp>
    </p:spTree>
    <p:extLst>
      <p:ext uri="{BB962C8B-B14F-4D97-AF65-F5344CB8AC3E}">
        <p14:creationId xmlns:p14="http://schemas.microsoft.com/office/powerpoint/2010/main" val="396696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20DD9B-FBAB-4B89-8A18-F7A8401AC35A}" type="slidenum">
              <a:rPr lang="en-US" smtClean="0"/>
              <a:t>5</a:t>
            </a:fld>
            <a:endParaRPr lang="en-US"/>
          </a:p>
        </p:txBody>
      </p:sp>
    </p:spTree>
    <p:extLst>
      <p:ext uri="{BB962C8B-B14F-4D97-AF65-F5344CB8AC3E}">
        <p14:creationId xmlns:p14="http://schemas.microsoft.com/office/powerpoint/2010/main" val="3892340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https://www.cs.rit.edu/~rlaz/files/ntcir12-mathir.pdf</a:t>
            </a:r>
          </a:p>
        </p:txBody>
      </p:sp>
      <p:sp>
        <p:nvSpPr>
          <p:cNvPr id="4" name="Slide Number Placeholder 3"/>
          <p:cNvSpPr>
            <a:spLocks noGrp="1"/>
          </p:cNvSpPr>
          <p:nvPr>
            <p:ph type="sldNum" sz="quarter" idx="5"/>
          </p:nvPr>
        </p:nvSpPr>
        <p:spPr/>
        <p:txBody>
          <a:bodyPr/>
          <a:lstStyle/>
          <a:p>
            <a:fld id="{9620DD9B-FBAB-4B89-8A18-F7A8401AC35A}" type="slidenum">
              <a:rPr lang="en-US" smtClean="0"/>
              <a:t>7</a:t>
            </a:fld>
            <a:endParaRPr lang="en-US"/>
          </a:p>
        </p:txBody>
      </p:sp>
    </p:spTree>
    <p:extLst>
      <p:ext uri="{BB962C8B-B14F-4D97-AF65-F5344CB8AC3E}">
        <p14:creationId xmlns:p14="http://schemas.microsoft.com/office/powerpoint/2010/main" val="3330307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https://www.cs.rit.edu/~rlaz/files/ntcir12-mathir.pdf</a:t>
            </a:r>
          </a:p>
        </p:txBody>
      </p:sp>
      <p:sp>
        <p:nvSpPr>
          <p:cNvPr id="4" name="Slide Number Placeholder 3"/>
          <p:cNvSpPr>
            <a:spLocks noGrp="1"/>
          </p:cNvSpPr>
          <p:nvPr>
            <p:ph type="sldNum" sz="quarter" idx="5"/>
          </p:nvPr>
        </p:nvSpPr>
        <p:spPr/>
        <p:txBody>
          <a:bodyPr/>
          <a:lstStyle/>
          <a:p>
            <a:fld id="{9620DD9B-FBAB-4B89-8A18-F7A8401AC35A}" type="slidenum">
              <a:rPr lang="en-US" smtClean="0"/>
              <a:t>8</a:t>
            </a:fld>
            <a:endParaRPr lang="en-US"/>
          </a:p>
        </p:txBody>
      </p:sp>
    </p:spTree>
    <p:extLst>
      <p:ext uri="{BB962C8B-B14F-4D97-AF65-F5344CB8AC3E}">
        <p14:creationId xmlns:p14="http://schemas.microsoft.com/office/powerpoint/2010/main" val="1265434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ARQMath</a:t>
            </a:r>
            <a:r>
              <a:rPr lang="en-US" dirty="0"/>
              <a:t> 2 included more baseline models and actual training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Retrieval for Questions on Math</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https://www.cs.rit.edu/~rlaz/files/ARQMath_2022_Overview_WorkingNotes.pdf</a:t>
            </a:r>
          </a:p>
          <a:p>
            <a:endParaRPr lang="en-US" dirty="0"/>
          </a:p>
        </p:txBody>
      </p:sp>
      <p:sp>
        <p:nvSpPr>
          <p:cNvPr id="4" name="Slide Number Placeholder 3"/>
          <p:cNvSpPr>
            <a:spLocks noGrp="1"/>
          </p:cNvSpPr>
          <p:nvPr>
            <p:ph type="sldNum" sz="quarter" idx="5"/>
          </p:nvPr>
        </p:nvSpPr>
        <p:spPr/>
        <p:txBody>
          <a:bodyPr/>
          <a:lstStyle/>
          <a:p>
            <a:fld id="{9620DD9B-FBAB-4B89-8A18-F7A8401AC35A}" type="slidenum">
              <a:rPr lang="en-US" smtClean="0"/>
              <a:t>9</a:t>
            </a:fld>
            <a:endParaRPr lang="en-US"/>
          </a:p>
        </p:txBody>
      </p:sp>
    </p:spTree>
    <p:extLst>
      <p:ext uri="{BB962C8B-B14F-4D97-AF65-F5344CB8AC3E}">
        <p14:creationId xmlns:p14="http://schemas.microsoft.com/office/powerpoint/2010/main" val="946550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http://www.malinc.se/math/latex/basiccodeen.php</a:t>
            </a:r>
          </a:p>
        </p:txBody>
      </p:sp>
      <p:sp>
        <p:nvSpPr>
          <p:cNvPr id="4" name="Slide Number Placeholder 3"/>
          <p:cNvSpPr>
            <a:spLocks noGrp="1"/>
          </p:cNvSpPr>
          <p:nvPr>
            <p:ph type="sldNum" sz="quarter" idx="5"/>
          </p:nvPr>
        </p:nvSpPr>
        <p:spPr/>
        <p:txBody>
          <a:bodyPr/>
          <a:lstStyle/>
          <a:p>
            <a:fld id="{9620DD9B-FBAB-4B89-8A18-F7A8401AC35A}" type="slidenum">
              <a:rPr lang="en-US" smtClean="0"/>
              <a:t>11</a:t>
            </a:fld>
            <a:endParaRPr lang="en-US"/>
          </a:p>
        </p:txBody>
      </p:sp>
    </p:spTree>
    <p:extLst>
      <p:ext uri="{BB962C8B-B14F-4D97-AF65-F5344CB8AC3E}">
        <p14:creationId xmlns:p14="http://schemas.microsoft.com/office/powerpoint/2010/main" val="3700394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20DD9B-FBAB-4B89-8A18-F7A8401AC35A}" type="slidenum">
              <a:rPr lang="en-US" smtClean="0"/>
              <a:t>12</a:t>
            </a:fld>
            <a:endParaRPr lang="en-US"/>
          </a:p>
        </p:txBody>
      </p:sp>
    </p:spTree>
    <p:extLst>
      <p:ext uri="{BB962C8B-B14F-4D97-AF65-F5344CB8AC3E}">
        <p14:creationId xmlns:p14="http://schemas.microsoft.com/office/powerpoint/2010/main" val="2415675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396387-015B-4B0F-B18C-A07747101448}"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F4784-9C7F-450B-9C48-8FA019758157}" type="slidenum">
              <a:rPr lang="en-US" smtClean="0"/>
              <a:t>‹#›</a:t>
            </a:fld>
            <a:endParaRPr lang="en-US"/>
          </a:p>
        </p:txBody>
      </p:sp>
    </p:spTree>
    <p:extLst>
      <p:ext uri="{BB962C8B-B14F-4D97-AF65-F5344CB8AC3E}">
        <p14:creationId xmlns:p14="http://schemas.microsoft.com/office/powerpoint/2010/main" val="3976800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396387-015B-4B0F-B18C-A07747101448}"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F4784-9C7F-450B-9C48-8FA019758157}" type="slidenum">
              <a:rPr lang="en-US" smtClean="0"/>
              <a:t>‹#›</a:t>
            </a:fld>
            <a:endParaRPr lang="en-US"/>
          </a:p>
        </p:txBody>
      </p:sp>
    </p:spTree>
    <p:extLst>
      <p:ext uri="{BB962C8B-B14F-4D97-AF65-F5344CB8AC3E}">
        <p14:creationId xmlns:p14="http://schemas.microsoft.com/office/powerpoint/2010/main" val="3027807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396387-015B-4B0F-B18C-A07747101448}"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F4784-9C7F-450B-9C48-8FA019758157}" type="slidenum">
              <a:rPr lang="en-US" smtClean="0"/>
              <a:t>‹#›</a:t>
            </a:fld>
            <a:endParaRPr lang="en-US"/>
          </a:p>
        </p:txBody>
      </p:sp>
    </p:spTree>
    <p:extLst>
      <p:ext uri="{BB962C8B-B14F-4D97-AF65-F5344CB8AC3E}">
        <p14:creationId xmlns:p14="http://schemas.microsoft.com/office/powerpoint/2010/main" val="2389877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396387-015B-4B0F-B18C-A07747101448}"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F4784-9C7F-450B-9C48-8FA019758157}"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27276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396387-015B-4B0F-B18C-A07747101448}"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F4784-9C7F-450B-9C48-8FA019758157}" type="slidenum">
              <a:rPr lang="en-US" smtClean="0"/>
              <a:t>‹#›</a:t>
            </a:fld>
            <a:endParaRPr lang="en-US"/>
          </a:p>
        </p:txBody>
      </p:sp>
    </p:spTree>
    <p:extLst>
      <p:ext uri="{BB962C8B-B14F-4D97-AF65-F5344CB8AC3E}">
        <p14:creationId xmlns:p14="http://schemas.microsoft.com/office/powerpoint/2010/main" val="3688212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396387-015B-4B0F-B18C-A07747101448}"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F4784-9C7F-450B-9C48-8FA019758157}" type="slidenum">
              <a:rPr lang="en-US" smtClean="0"/>
              <a:t>‹#›</a:t>
            </a:fld>
            <a:endParaRPr lang="en-US"/>
          </a:p>
        </p:txBody>
      </p:sp>
    </p:spTree>
    <p:extLst>
      <p:ext uri="{BB962C8B-B14F-4D97-AF65-F5344CB8AC3E}">
        <p14:creationId xmlns:p14="http://schemas.microsoft.com/office/powerpoint/2010/main" val="2184054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396387-015B-4B0F-B18C-A07747101448}"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F4784-9C7F-450B-9C48-8FA019758157}" type="slidenum">
              <a:rPr lang="en-US" smtClean="0"/>
              <a:t>‹#›</a:t>
            </a:fld>
            <a:endParaRPr lang="en-US"/>
          </a:p>
        </p:txBody>
      </p:sp>
    </p:spTree>
    <p:extLst>
      <p:ext uri="{BB962C8B-B14F-4D97-AF65-F5344CB8AC3E}">
        <p14:creationId xmlns:p14="http://schemas.microsoft.com/office/powerpoint/2010/main" val="3104023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96387-015B-4B0F-B18C-A07747101448}"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F4784-9C7F-450B-9C48-8FA019758157}" type="slidenum">
              <a:rPr lang="en-US" smtClean="0"/>
              <a:t>‹#›</a:t>
            </a:fld>
            <a:endParaRPr lang="en-US"/>
          </a:p>
        </p:txBody>
      </p:sp>
    </p:spTree>
    <p:extLst>
      <p:ext uri="{BB962C8B-B14F-4D97-AF65-F5344CB8AC3E}">
        <p14:creationId xmlns:p14="http://schemas.microsoft.com/office/powerpoint/2010/main" val="3252696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96387-015B-4B0F-B18C-A07747101448}"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F4784-9C7F-450B-9C48-8FA019758157}" type="slidenum">
              <a:rPr lang="en-US" smtClean="0"/>
              <a:t>‹#›</a:t>
            </a:fld>
            <a:endParaRPr lang="en-US"/>
          </a:p>
        </p:txBody>
      </p:sp>
    </p:spTree>
    <p:extLst>
      <p:ext uri="{BB962C8B-B14F-4D97-AF65-F5344CB8AC3E}">
        <p14:creationId xmlns:p14="http://schemas.microsoft.com/office/powerpoint/2010/main" val="4097284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396387-015B-4B0F-B18C-A07747101448}"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F4784-9C7F-450B-9C48-8FA019758157}" type="slidenum">
              <a:rPr lang="en-US" smtClean="0"/>
              <a:t>‹#›</a:t>
            </a:fld>
            <a:endParaRPr lang="en-US"/>
          </a:p>
        </p:txBody>
      </p:sp>
    </p:spTree>
    <p:extLst>
      <p:ext uri="{BB962C8B-B14F-4D97-AF65-F5344CB8AC3E}">
        <p14:creationId xmlns:p14="http://schemas.microsoft.com/office/powerpoint/2010/main" val="2039764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396387-015B-4B0F-B18C-A07747101448}"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F4784-9C7F-450B-9C48-8FA019758157}" type="slidenum">
              <a:rPr lang="en-US" smtClean="0"/>
              <a:t>‹#›</a:t>
            </a:fld>
            <a:endParaRPr lang="en-US"/>
          </a:p>
        </p:txBody>
      </p:sp>
    </p:spTree>
    <p:extLst>
      <p:ext uri="{BB962C8B-B14F-4D97-AF65-F5344CB8AC3E}">
        <p14:creationId xmlns:p14="http://schemas.microsoft.com/office/powerpoint/2010/main" val="1211963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396387-015B-4B0F-B18C-A07747101448}"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F4784-9C7F-450B-9C48-8FA019758157}" type="slidenum">
              <a:rPr lang="en-US" smtClean="0"/>
              <a:t>‹#›</a:t>
            </a:fld>
            <a:endParaRPr lang="en-US"/>
          </a:p>
        </p:txBody>
      </p:sp>
    </p:spTree>
    <p:extLst>
      <p:ext uri="{BB962C8B-B14F-4D97-AF65-F5344CB8AC3E}">
        <p14:creationId xmlns:p14="http://schemas.microsoft.com/office/powerpoint/2010/main" val="4155231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396387-015B-4B0F-B18C-A07747101448}"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F4784-9C7F-450B-9C48-8FA019758157}" type="slidenum">
              <a:rPr lang="en-US" smtClean="0"/>
              <a:t>‹#›</a:t>
            </a:fld>
            <a:endParaRPr lang="en-US"/>
          </a:p>
        </p:txBody>
      </p:sp>
    </p:spTree>
    <p:extLst>
      <p:ext uri="{BB962C8B-B14F-4D97-AF65-F5344CB8AC3E}">
        <p14:creationId xmlns:p14="http://schemas.microsoft.com/office/powerpoint/2010/main" val="344358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396387-015B-4B0F-B18C-A07747101448}"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F4784-9C7F-450B-9C48-8FA019758157}" type="slidenum">
              <a:rPr lang="en-US" smtClean="0"/>
              <a:t>‹#›</a:t>
            </a:fld>
            <a:endParaRPr lang="en-US"/>
          </a:p>
        </p:txBody>
      </p:sp>
    </p:spTree>
    <p:extLst>
      <p:ext uri="{BB962C8B-B14F-4D97-AF65-F5344CB8AC3E}">
        <p14:creationId xmlns:p14="http://schemas.microsoft.com/office/powerpoint/2010/main" val="1088349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96387-015B-4B0F-B18C-A07747101448}"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F4784-9C7F-450B-9C48-8FA019758157}" type="slidenum">
              <a:rPr lang="en-US" smtClean="0"/>
              <a:t>‹#›</a:t>
            </a:fld>
            <a:endParaRPr lang="en-US"/>
          </a:p>
        </p:txBody>
      </p:sp>
    </p:spTree>
    <p:extLst>
      <p:ext uri="{BB962C8B-B14F-4D97-AF65-F5344CB8AC3E}">
        <p14:creationId xmlns:p14="http://schemas.microsoft.com/office/powerpoint/2010/main" val="3685573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396387-015B-4B0F-B18C-A07747101448}"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F4784-9C7F-450B-9C48-8FA019758157}" type="slidenum">
              <a:rPr lang="en-US" smtClean="0"/>
              <a:t>‹#›</a:t>
            </a:fld>
            <a:endParaRPr lang="en-US"/>
          </a:p>
        </p:txBody>
      </p:sp>
    </p:spTree>
    <p:extLst>
      <p:ext uri="{BB962C8B-B14F-4D97-AF65-F5344CB8AC3E}">
        <p14:creationId xmlns:p14="http://schemas.microsoft.com/office/powerpoint/2010/main" val="1645031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396387-015B-4B0F-B18C-A07747101448}"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F4784-9C7F-450B-9C48-8FA019758157}" type="slidenum">
              <a:rPr lang="en-US" smtClean="0"/>
              <a:t>‹#›</a:t>
            </a:fld>
            <a:endParaRPr lang="en-US"/>
          </a:p>
        </p:txBody>
      </p:sp>
    </p:spTree>
    <p:extLst>
      <p:ext uri="{BB962C8B-B14F-4D97-AF65-F5344CB8AC3E}">
        <p14:creationId xmlns:p14="http://schemas.microsoft.com/office/powerpoint/2010/main" val="1869682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4396387-015B-4B0F-B18C-A07747101448}" type="datetimeFigureOut">
              <a:rPr lang="en-US" smtClean="0"/>
              <a:t>12/4/2022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05F4784-9C7F-450B-9C48-8FA019758157}" type="slidenum">
              <a:rPr lang="en-US" smtClean="0"/>
              <a:t>‹#›</a:t>
            </a:fld>
            <a:endParaRPr lang="en-US"/>
          </a:p>
        </p:txBody>
      </p:sp>
    </p:spTree>
    <p:extLst>
      <p:ext uri="{BB962C8B-B14F-4D97-AF65-F5344CB8AC3E}">
        <p14:creationId xmlns:p14="http://schemas.microsoft.com/office/powerpoint/2010/main" val="1248558952"/>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www.malinc.se/math/latex/basiccodeen.php"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www.w3.org/TR/mathml-cor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clgiles.ist.psu.edu/pubs/IDTIR2019.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hyperlink" Target="https://www.scg.uwaterloo.ca/brushsearch/tangent-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hyperlink" Target="https://clgiles.ist.psu.edu/pubs/IDTIR2019.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hyperlink" Target="https://cs.uwaterloo.ca/~yk2ng/MathDowsers-ARQMath/"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s://ceur-ws.org/Vol-3180/paper-03.pd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davidna22/math-IR-ARQMath-CompuBER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github.com/MIR-MU/CompuBERT" TargetMode="Externa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26.png"/><Relationship Id="rId7" Type="http://schemas.openxmlformats.org/officeDocument/2006/relationships/diagramQuickStyle" Target="../diagrams/quickStyle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27.png"/><Relationship Id="rId9" Type="http://schemas.microsoft.com/office/2007/relationships/diagramDrawing" Target="../diagrams/drawing6.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ceur-ws.org/Vol-3180/paper-07.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www.malinc.se/math/latex/basiccodeen.php" TargetMode="External"/><Relationship Id="rId3" Type="http://schemas.openxmlformats.org/officeDocument/2006/relationships/hyperlink" Target="https://ntcir-math.nii.ac.jp/introduction/" TargetMode="External"/><Relationship Id="rId7" Type="http://schemas.openxmlformats.org/officeDocument/2006/relationships/hyperlink" Target="https://www.w3.org/TR/mathml-core/" TargetMode="External"/><Relationship Id="rId2" Type="http://schemas.openxmlformats.org/officeDocument/2006/relationships/hyperlink" Target="https://www.cs.rit.edu/~rlaz/files/ntcir12-mathir.pdf" TargetMode="External"/><Relationship Id="rId1" Type="http://schemas.openxmlformats.org/officeDocument/2006/relationships/slideLayout" Target="../slideLayouts/slideLayout2.xml"/><Relationship Id="rId6" Type="http://schemas.openxmlformats.org/officeDocument/2006/relationships/hyperlink" Target="https://clgiles.ist.psu.edu/pubs/IDTIR2019.pdf" TargetMode="External"/><Relationship Id="rId11" Type="http://schemas.openxmlformats.org/officeDocument/2006/relationships/hyperlink" Target="https://ceur-ws.org/Vol-3180/paper-07.pdf" TargetMode="External"/><Relationship Id="rId5" Type="http://schemas.openxmlformats.org/officeDocument/2006/relationships/hyperlink" Target="https://www.cs.rit.edu/~dprl/ARQMath/2021/" TargetMode="External"/><Relationship Id="rId10" Type="http://schemas.openxmlformats.org/officeDocument/2006/relationships/hyperlink" Target="https://ceur-ws.org/Vol-2696/paper_235.pdf" TargetMode="External"/><Relationship Id="rId4" Type="http://schemas.openxmlformats.org/officeDocument/2006/relationships/hyperlink" Target="http://sigir.org/wp-content/uploads/2020/12/p06.pdf" TargetMode="External"/><Relationship Id="rId9" Type="http://schemas.openxmlformats.org/officeDocument/2006/relationships/hyperlink" Target="https://github.com/MIR-MU/CompuBERT" TargetMode="Externa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cs.rit.edu/~rlaz/files/ntcir12-mathir.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gir.org/wp-content/uploads/2020/12/p06.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Complex maths formulae on a blackboard">
            <a:extLst>
              <a:ext uri="{FF2B5EF4-FFF2-40B4-BE49-F238E27FC236}">
                <a16:creationId xmlns:a16="http://schemas.microsoft.com/office/drawing/2014/main" id="{3CC2537C-76F2-DB8F-4192-64D477588C0A}"/>
              </a:ext>
            </a:extLst>
          </p:cNvPr>
          <p:cNvPicPr>
            <a:picLocks noChangeAspect="1"/>
          </p:cNvPicPr>
          <p:nvPr/>
        </p:nvPicPr>
        <p:blipFill rotWithShape="1">
          <a:blip r:embed="rId3">
            <a:alphaModFix amt="85000"/>
          </a:blip>
          <a:srcRect t="16867" b="6101"/>
          <a:stretch/>
        </p:blipFill>
        <p:spPr>
          <a:xfrm>
            <a:off x="2" y="10"/>
            <a:ext cx="12191695" cy="6857990"/>
          </a:xfrm>
          <a:prstGeom prst="rect">
            <a:avLst/>
          </a:prstGeom>
        </p:spPr>
      </p:pic>
      <p:sp>
        <p:nvSpPr>
          <p:cNvPr id="10" name="Rectangle 9">
            <a:extLst>
              <a:ext uri="{FF2B5EF4-FFF2-40B4-BE49-F238E27FC236}">
                <a16:creationId xmlns:a16="http://schemas.microsoft.com/office/drawing/2014/main" id="{C3476303-160A-4DC3-81F1-6072CCAEE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4000"/>
                </a:schemeClr>
              </a:gs>
              <a:gs pos="100000">
                <a:schemeClr val="bg2">
                  <a:lumMod val="40000"/>
                  <a:alpha val="66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useBgFill="1">
        <p:nvSpPr>
          <p:cNvPr id="12" name="Rectangle 11">
            <a:extLst>
              <a:ext uri="{FF2B5EF4-FFF2-40B4-BE49-F238E27FC236}">
                <a16:creationId xmlns:a16="http://schemas.microsoft.com/office/drawing/2014/main" id="{92B1B090-BB76-4C46-9191-8857341C2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9272" y="1828800"/>
            <a:ext cx="8833456" cy="3200400"/>
          </a:xfrm>
          <a:prstGeom prst="rect">
            <a:avLst/>
          </a:prstGeom>
          <a:ln w="190500" cap="sq">
            <a:solidFill>
              <a:srgbClr val="FFFFFF"/>
            </a:solidFill>
            <a:miter lim="800000"/>
          </a:ln>
          <a:effectLst>
            <a:outerShdw blurRad="54991" dist="17780" dir="5400000" algn="t" rotWithShape="0">
              <a:prstClr val="black">
                <a:alpha val="40000"/>
              </a:prstClr>
            </a:outerShdw>
          </a:effectLst>
          <a:scene3d>
            <a:camera prst="orthographicFront"/>
            <a:lightRig rig="twoPt" dir="t">
              <a:rot lat="0" lon="0" rev="7200000"/>
            </a:lightRig>
          </a:scene3d>
          <a:sp3d>
            <a:bevelT w="25400" h="19050"/>
          </a:sp3d>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C074E-2734-5BFA-4704-2AF10F96C62F}"/>
              </a:ext>
            </a:extLst>
          </p:cNvPr>
          <p:cNvSpPr>
            <a:spLocks noGrp="1"/>
          </p:cNvSpPr>
          <p:nvPr>
            <p:ph type="ctrTitle"/>
          </p:nvPr>
        </p:nvSpPr>
        <p:spPr>
          <a:xfrm>
            <a:off x="1941534" y="2011680"/>
            <a:ext cx="8354862" cy="1771180"/>
          </a:xfrm>
        </p:spPr>
        <p:txBody>
          <a:bodyPr>
            <a:normAutofit/>
          </a:bodyPr>
          <a:lstStyle/>
          <a:p>
            <a:r>
              <a:rPr lang="en-US"/>
              <a:t>Math Information Retrieval</a:t>
            </a:r>
          </a:p>
        </p:txBody>
      </p:sp>
      <p:sp>
        <p:nvSpPr>
          <p:cNvPr id="3" name="Subtitle 2">
            <a:extLst>
              <a:ext uri="{FF2B5EF4-FFF2-40B4-BE49-F238E27FC236}">
                <a16:creationId xmlns:a16="http://schemas.microsoft.com/office/drawing/2014/main" id="{7ABAA44E-0B07-9A0F-7C68-CF12E9C3BB5C}"/>
              </a:ext>
            </a:extLst>
          </p:cNvPr>
          <p:cNvSpPr>
            <a:spLocks noGrp="1"/>
          </p:cNvSpPr>
          <p:nvPr>
            <p:ph type="subTitle" idx="1"/>
          </p:nvPr>
        </p:nvSpPr>
        <p:spPr>
          <a:xfrm>
            <a:off x="1941533" y="3883069"/>
            <a:ext cx="8354863" cy="967228"/>
          </a:xfrm>
        </p:spPr>
        <p:txBody>
          <a:bodyPr>
            <a:normAutofit/>
          </a:bodyPr>
          <a:lstStyle/>
          <a:p>
            <a:r>
              <a:rPr lang="en-US"/>
              <a:t>David Na</a:t>
            </a:r>
          </a:p>
        </p:txBody>
      </p:sp>
    </p:spTree>
    <p:extLst>
      <p:ext uri="{BB962C8B-B14F-4D97-AF65-F5344CB8AC3E}">
        <p14:creationId xmlns:p14="http://schemas.microsoft.com/office/powerpoint/2010/main" val="1383138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8A2AB163-AEAC-1C83-46BA-151E2085314E}"/>
              </a:ext>
            </a:extLst>
          </p:cNvPr>
          <p:cNvSpPr>
            <a:spLocks noGrp="1"/>
          </p:cNvSpPr>
          <p:nvPr>
            <p:ph type="title"/>
          </p:nvPr>
        </p:nvSpPr>
        <p:spPr>
          <a:xfrm>
            <a:off x="913795" y="609600"/>
            <a:ext cx="10353761" cy="1326321"/>
          </a:xfrm>
        </p:spPr>
        <p:txBody>
          <a:bodyPr>
            <a:normAutofit/>
          </a:bodyPr>
          <a:lstStyle/>
          <a:p>
            <a:r>
              <a:rPr lang="en-US" dirty="0"/>
              <a:t>Representing Math Formulas</a:t>
            </a:r>
          </a:p>
        </p:txBody>
      </p:sp>
      <p:graphicFrame>
        <p:nvGraphicFramePr>
          <p:cNvPr id="4" name="Content Placeholder 3">
            <a:extLst>
              <a:ext uri="{FF2B5EF4-FFF2-40B4-BE49-F238E27FC236}">
                <a16:creationId xmlns:a16="http://schemas.microsoft.com/office/drawing/2014/main" id="{E5259B61-91CC-1BF6-FBB7-2912BAA7FAAE}"/>
              </a:ext>
            </a:extLst>
          </p:cNvPr>
          <p:cNvGraphicFramePr>
            <a:graphicFrameLocks noGrp="1"/>
          </p:cNvGraphicFramePr>
          <p:nvPr>
            <p:ph idx="1"/>
            <p:extLst>
              <p:ext uri="{D42A27DB-BD31-4B8C-83A1-F6EECF244321}">
                <p14:modId xmlns:p14="http://schemas.microsoft.com/office/powerpoint/2010/main" val="1367484027"/>
              </p:ext>
            </p:extLst>
          </p:nvPr>
        </p:nvGraphicFramePr>
        <p:xfrm>
          <a:off x="588579" y="1713186"/>
          <a:ext cx="11014842" cy="47611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1010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7FC4C-A0C4-71A1-FF2D-C76CC7DA5DFC}"/>
              </a:ext>
            </a:extLst>
          </p:cNvPr>
          <p:cNvSpPr>
            <a:spLocks noGrp="1"/>
          </p:cNvSpPr>
          <p:nvPr>
            <p:ph type="title"/>
          </p:nvPr>
        </p:nvSpPr>
        <p:spPr>
          <a:xfrm>
            <a:off x="913794" y="4819137"/>
            <a:ext cx="10353761" cy="940354"/>
          </a:xfrm>
        </p:spPr>
        <p:txBody>
          <a:bodyPr vert="horz" lIns="91440" tIns="45720" rIns="91440" bIns="45720" rtlCol="0" anchor="b">
            <a:normAutofit/>
          </a:bodyPr>
          <a:lstStyle/>
          <a:p>
            <a:r>
              <a:rPr lang="en-US" sz="3600"/>
              <a:t>LaTeX</a:t>
            </a:r>
          </a:p>
        </p:txBody>
      </p:sp>
      <p:sp>
        <p:nvSpPr>
          <p:cNvPr id="4" name="Content Placeholder 2">
            <a:extLst>
              <a:ext uri="{FF2B5EF4-FFF2-40B4-BE49-F238E27FC236}">
                <a16:creationId xmlns:a16="http://schemas.microsoft.com/office/drawing/2014/main" id="{4FA30434-3C4F-04B4-FD44-63837E2A2335}"/>
              </a:ext>
            </a:extLst>
          </p:cNvPr>
          <p:cNvSpPr>
            <a:spLocks noGrp="1"/>
          </p:cNvSpPr>
          <p:nvPr>
            <p:ph idx="1"/>
          </p:nvPr>
        </p:nvSpPr>
        <p:spPr>
          <a:xfrm>
            <a:off x="913794" y="5759492"/>
            <a:ext cx="10353761" cy="501268"/>
          </a:xfrm>
        </p:spPr>
        <p:txBody>
          <a:bodyPr vert="horz" lIns="91440" tIns="45720" rIns="91440" bIns="45720" rtlCol="0">
            <a:normAutofit/>
          </a:bodyPr>
          <a:lstStyle/>
          <a:p>
            <a:pPr marL="0" indent="0" algn="ctr">
              <a:buNone/>
            </a:pPr>
            <a:r>
              <a:rPr lang="en-US" sz="1800"/>
              <a:t>Reference: </a:t>
            </a:r>
            <a:r>
              <a:rPr lang="en-US" sz="1800">
                <a:hlinkClick r:id="rId4"/>
              </a:rPr>
              <a:t>http://www.malinc.se/math/latex/basiccodeen.php</a:t>
            </a:r>
            <a:r>
              <a:rPr lang="en-US" sz="1800"/>
              <a:t> </a:t>
            </a:r>
          </a:p>
        </p:txBody>
      </p:sp>
      <p:pic>
        <p:nvPicPr>
          <p:cNvPr id="1026" name="Picture 2" descr="LaTeX - Basic Code">
            <a:extLst>
              <a:ext uri="{FF2B5EF4-FFF2-40B4-BE49-F238E27FC236}">
                <a16:creationId xmlns:a16="http://schemas.microsoft.com/office/drawing/2014/main" id="{CF79A6D3-4087-562D-722E-75DDA583B5F6}"/>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2287" y="643466"/>
            <a:ext cx="7679076" cy="3928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496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69EF7-C20B-4F0D-DE9D-EB068DBEBA59}"/>
              </a:ext>
            </a:extLst>
          </p:cNvPr>
          <p:cNvSpPr>
            <a:spLocks noGrp="1"/>
          </p:cNvSpPr>
          <p:nvPr>
            <p:ph type="title"/>
          </p:nvPr>
        </p:nvSpPr>
        <p:spPr>
          <a:xfrm>
            <a:off x="657225" y="4537711"/>
            <a:ext cx="10844965" cy="1062990"/>
          </a:xfrm>
        </p:spPr>
        <p:txBody>
          <a:bodyPr vert="horz" lIns="91440" tIns="45720" rIns="91440" bIns="45720" rtlCol="0" anchor="b">
            <a:normAutofit/>
          </a:bodyPr>
          <a:lstStyle/>
          <a:p>
            <a:r>
              <a:rPr lang="en-US" sz="4000"/>
              <a:t>MathML</a:t>
            </a:r>
          </a:p>
        </p:txBody>
      </p:sp>
      <p:sp>
        <p:nvSpPr>
          <p:cNvPr id="8" name="Content Placeholder 2">
            <a:extLst>
              <a:ext uri="{FF2B5EF4-FFF2-40B4-BE49-F238E27FC236}">
                <a16:creationId xmlns:a16="http://schemas.microsoft.com/office/drawing/2014/main" id="{E23E6FCF-D766-2C2D-DDA1-E2E80A69EA9E}"/>
              </a:ext>
            </a:extLst>
          </p:cNvPr>
          <p:cNvSpPr>
            <a:spLocks noGrp="1"/>
          </p:cNvSpPr>
          <p:nvPr>
            <p:ph idx="1"/>
          </p:nvPr>
        </p:nvSpPr>
        <p:spPr>
          <a:xfrm>
            <a:off x="657225" y="5600700"/>
            <a:ext cx="10844965" cy="546320"/>
          </a:xfrm>
        </p:spPr>
        <p:txBody>
          <a:bodyPr vert="horz" lIns="91440" tIns="45720" rIns="91440" bIns="45720" rtlCol="0">
            <a:normAutofit/>
          </a:bodyPr>
          <a:lstStyle/>
          <a:p>
            <a:pPr marL="0" indent="0" algn="ctr">
              <a:buNone/>
            </a:pPr>
            <a:r>
              <a:rPr lang="en-US" sz="1800"/>
              <a:t>Reference: </a:t>
            </a:r>
            <a:r>
              <a:rPr lang="en-US" sz="1800">
                <a:hlinkClick r:id="rId4"/>
              </a:rPr>
              <a:t>https://www.w3.org/TR/mathml-core/</a:t>
            </a:r>
            <a:r>
              <a:rPr lang="en-US" sz="1800"/>
              <a:t> </a:t>
            </a:r>
          </a:p>
        </p:txBody>
      </p:sp>
      <p:sp>
        <p:nvSpPr>
          <p:cNvPr id="20" name="Rectangle 19">
            <a:extLst>
              <a:ext uri="{FF2B5EF4-FFF2-40B4-BE49-F238E27FC236}">
                <a16:creationId xmlns:a16="http://schemas.microsoft.com/office/drawing/2014/main" id="{9D7D3291-A362-4BDB-8C2B-ED8A613ED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10668000" cy="339090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0965A7-97F2-F962-FBFC-7E9D724E3FA3}"/>
              </a:ext>
            </a:extLst>
          </p:cNvPr>
          <p:cNvPicPr>
            <a:picLocks noChangeAspect="1"/>
          </p:cNvPicPr>
          <p:nvPr/>
        </p:nvPicPr>
        <p:blipFill rotWithShape="1">
          <a:blip r:embed="rId5"/>
          <a:srcRect r="6109" b="3798"/>
          <a:stretch/>
        </p:blipFill>
        <p:spPr>
          <a:xfrm>
            <a:off x="1138211" y="1429017"/>
            <a:ext cx="4579418" cy="1923783"/>
          </a:xfrm>
          <a:prstGeom prst="rect">
            <a:avLst/>
          </a:prstGeom>
        </p:spPr>
      </p:pic>
      <p:sp>
        <p:nvSpPr>
          <p:cNvPr id="22" name="Rectangle 21">
            <a:extLst>
              <a:ext uri="{FF2B5EF4-FFF2-40B4-BE49-F238E27FC236}">
                <a16:creationId xmlns:a16="http://schemas.microsoft.com/office/drawing/2014/main" id="{61A4A5F8-84E6-4261-8CA3-360164B16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2021" y="797778"/>
            <a:ext cx="10528908" cy="3262195"/>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9856180-9A71-5EBE-C373-79081F079BAC}"/>
              </a:ext>
            </a:extLst>
          </p:cNvPr>
          <p:cNvPicPr>
            <a:picLocks noChangeAspect="1"/>
          </p:cNvPicPr>
          <p:nvPr/>
        </p:nvPicPr>
        <p:blipFill>
          <a:blip r:embed="rId6"/>
          <a:stretch>
            <a:fillRect/>
          </a:stretch>
        </p:blipFill>
        <p:spPr>
          <a:xfrm>
            <a:off x="6810702" y="804177"/>
            <a:ext cx="3643269" cy="3215810"/>
          </a:xfrm>
          <a:prstGeom prst="rect">
            <a:avLst/>
          </a:prstGeom>
        </p:spPr>
      </p:pic>
    </p:spTree>
    <p:extLst>
      <p:ext uri="{BB962C8B-B14F-4D97-AF65-F5344CB8AC3E}">
        <p14:creationId xmlns:p14="http://schemas.microsoft.com/office/powerpoint/2010/main" val="510838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84780-EF48-082A-69A7-CBABE5940F72}"/>
              </a:ext>
            </a:extLst>
          </p:cNvPr>
          <p:cNvSpPr>
            <a:spLocks noGrp="1"/>
          </p:cNvSpPr>
          <p:nvPr>
            <p:ph type="title"/>
          </p:nvPr>
        </p:nvSpPr>
        <p:spPr>
          <a:xfrm>
            <a:off x="919119" y="26908"/>
            <a:ext cx="10353761" cy="1326321"/>
          </a:xfrm>
        </p:spPr>
        <p:txBody>
          <a:bodyPr>
            <a:normAutofit/>
          </a:bodyPr>
          <a:lstStyle/>
          <a:p>
            <a:r>
              <a:rPr lang="en-US" sz="2800" dirty="0"/>
              <a:t>Tokenizing Mathematical Formulae</a:t>
            </a:r>
          </a:p>
        </p:txBody>
      </p:sp>
      <p:sp>
        <p:nvSpPr>
          <p:cNvPr id="12" name="Content Placeholder 2">
            <a:extLst>
              <a:ext uri="{FF2B5EF4-FFF2-40B4-BE49-F238E27FC236}">
                <a16:creationId xmlns:a16="http://schemas.microsoft.com/office/drawing/2014/main" id="{D89F43B7-1F6C-FFE4-66E0-D39EF61A96B2}"/>
              </a:ext>
            </a:extLst>
          </p:cNvPr>
          <p:cNvSpPr>
            <a:spLocks noGrp="1"/>
          </p:cNvSpPr>
          <p:nvPr>
            <p:ph idx="1"/>
          </p:nvPr>
        </p:nvSpPr>
        <p:spPr>
          <a:xfrm>
            <a:off x="838200" y="6328503"/>
            <a:ext cx="10515600" cy="328742"/>
          </a:xfrm>
        </p:spPr>
        <p:txBody>
          <a:bodyPr>
            <a:normAutofit fontScale="70000" lnSpcReduction="20000"/>
          </a:bodyPr>
          <a:lstStyle/>
          <a:p>
            <a:pPr marL="0" indent="0" algn="ctr">
              <a:buNone/>
            </a:pPr>
            <a:r>
              <a:rPr lang="en-US" dirty="0"/>
              <a:t>Reference: </a:t>
            </a:r>
            <a:r>
              <a:rPr lang="en-US" dirty="0">
                <a:hlinkClick r:id="rId3"/>
              </a:rPr>
              <a:t>https://clgiles.ist.psu.edu/pubs/IDTIR2019.pdf</a:t>
            </a:r>
            <a:r>
              <a:rPr lang="en-US" dirty="0"/>
              <a:t> </a:t>
            </a:r>
          </a:p>
          <a:p>
            <a:pPr marL="0" indent="0" algn="ctr">
              <a:buNone/>
            </a:pPr>
            <a:endParaRPr lang="en-US" dirty="0"/>
          </a:p>
        </p:txBody>
      </p:sp>
      <p:grpSp>
        <p:nvGrpSpPr>
          <p:cNvPr id="3" name="Group 2">
            <a:extLst>
              <a:ext uri="{FF2B5EF4-FFF2-40B4-BE49-F238E27FC236}">
                <a16:creationId xmlns:a16="http://schemas.microsoft.com/office/drawing/2014/main" id="{501247BF-D96D-F788-A83B-B81CEB6312F4}"/>
              </a:ext>
            </a:extLst>
          </p:cNvPr>
          <p:cNvGrpSpPr/>
          <p:nvPr/>
        </p:nvGrpSpPr>
        <p:grpSpPr>
          <a:xfrm>
            <a:off x="1350719" y="1504995"/>
            <a:ext cx="9490562" cy="4086507"/>
            <a:chOff x="2137810" y="1690688"/>
            <a:chExt cx="8323082" cy="3227198"/>
          </a:xfrm>
        </p:grpSpPr>
        <p:pic>
          <p:nvPicPr>
            <p:cNvPr id="8" name="Picture 7">
              <a:extLst>
                <a:ext uri="{FF2B5EF4-FFF2-40B4-BE49-F238E27FC236}">
                  <a16:creationId xmlns:a16="http://schemas.microsoft.com/office/drawing/2014/main" id="{16FFB785-46B5-3E87-8BBD-C18489A5E0FF}"/>
                </a:ext>
              </a:extLst>
            </p:cNvPr>
            <p:cNvPicPr>
              <a:picLocks noChangeAspect="1"/>
            </p:cNvPicPr>
            <p:nvPr/>
          </p:nvPicPr>
          <p:blipFill>
            <a:blip r:embed="rId4"/>
            <a:stretch>
              <a:fillRect/>
            </a:stretch>
          </p:blipFill>
          <p:spPr>
            <a:xfrm>
              <a:off x="2137810" y="1690688"/>
              <a:ext cx="7916380" cy="2772162"/>
            </a:xfrm>
            <a:prstGeom prst="rect">
              <a:avLst/>
            </a:prstGeom>
          </p:spPr>
        </p:pic>
        <p:sp>
          <p:nvSpPr>
            <p:cNvPr id="9" name="TextBox 8">
              <a:extLst>
                <a:ext uri="{FF2B5EF4-FFF2-40B4-BE49-F238E27FC236}">
                  <a16:creationId xmlns:a16="http://schemas.microsoft.com/office/drawing/2014/main" id="{81D810D9-72F4-FD40-8B1D-2E024B7574DA}"/>
                </a:ext>
              </a:extLst>
            </p:cNvPr>
            <p:cNvSpPr txBox="1"/>
            <p:nvPr/>
          </p:nvSpPr>
          <p:spPr>
            <a:xfrm>
              <a:off x="2137810" y="4548554"/>
              <a:ext cx="1949636" cy="369332"/>
            </a:xfrm>
            <a:prstGeom prst="rect">
              <a:avLst/>
            </a:prstGeom>
            <a:noFill/>
          </p:spPr>
          <p:txBody>
            <a:bodyPr wrap="square" rtlCol="0">
              <a:spAutoFit/>
            </a:bodyPr>
            <a:lstStyle/>
            <a:p>
              <a:pPr algn="ctr"/>
              <a:r>
                <a:rPr lang="en-US" dirty="0"/>
                <a:t>Formula</a:t>
              </a:r>
            </a:p>
          </p:txBody>
        </p:sp>
        <p:sp>
          <p:nvSpPr>
            <p:cNvPr id="10" name="TextBox 9">
              <a:extLst>
                <a:ext uri="{FF2B5EF4-FFF2-40B4-BE49-F238E27FC236}">
                  <a16:creationId xmlns:a16="http://schemas.microsoft.com/office/drawing/2014/main" id="{AEBD0890-9341-393D-3686-11F887B1FD3C}"/>
                </a:ext>
              </a:extLst>
            </p:cNvPr>
            <p:cNvSpPr txBox="1"/>
            <p:nvPr/>
          </p:nvSpPr>
          <p:spPr>
            <a:xfrm>
              <a:off x="4290646" y="4548554"/>
              <a:ext cx="3149600" cy="369332"/>
            </a:xfrm>
            <a:prstGeom prst="rect">
              <a:avLst/>
            </a:prstGeom>
            <a:noFill/>
          </p:spPr>
          <p:txBody>
            <a:bodyPr wrap="square" rtlCol="0">
              <a:spAutoFit/>
            </a:bodyPr>
            <a:lstStyle/>
            <a:p>
              <a:pPr algn="ctr"/>
              <a:r>
                <a:rPr lang="en-US" dirty="0"/>
                <a:t>Symbol Layout Tree</a:t>
              </a:r>
            </a:p>
          </p:txBody>
        </p:sp>
        <p:sp>
          <p:nvSpPr>
            <p:cNvPr id="11" name="TextBox 10">
              <a:extLst>
                <a:ext uri="{FF2B5EF4-FFF2-40B4-BE49-F238E27FC236}">
                  <a16:creationId xmlns:a16="http://schemas.microsoft.com/office/drawing/2014/main" id="{99F4636A-FD09-61A4-0FAD-BC95DCD37284}"/>
                </a:ext>
              </a:extLst>
            </p:cNvPr>
            <p:cNvSpPr txBox="1"/>
            <p:nvPr/>
          </p:nvSpPr>
          <p:spPr>
            <a:xfrm>
              <a:off x="7311292" y="4548554"/>
              <a:ext cx="3149600" cy="369332"/>
            </a:xfrm>
            <a:prstGeom prst="rect">
              <a:avLst/>
            </a:prstGeom>
            <a:noFill/>
          </p:spPr>
          <p:txBody>
            <a:bodyPr wrap="square" rtlCol="0">
              <a:spAutoFit/>
            </a:bodyPr>
            <a:lstStyle/>
            <a:p>
              <a:pPr algn="ctr"/>
              <a:r>
                <a:rPr lang="en-US" dirty="0"/>
                <a:t>Operator Tree</a:t>
              </a:r>
            </a:p>
          </p:txBody>
        </p:sp>
      </p:grpSp>
    </p:spTree>
    <p:extLst>
      <p:ext uri="{BB962C8B-B14F-4D97-AF65-F5344CB8AC3E}">
        <p14:creationId xmlns:p14="http://schemas.microsoft.com/office/powerpoint/2010/main" val="1736796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84780-EF48-082A-69A7-CBABE5940F72}"/>
              </a:ext>
            </a:extLst>
          </p:cNvPr>
          <p:cNvSpPr>
            <a:spLocks noGrp="1"/>
          </p:cNvSpPr>
          <p:nvPr>
            <p:ph type="title"/>
          </p:nvPr>
        </p:nvSpPr>
        <p:spPr/>
        <p:txBody>
          <a:bodyPr>
            <a:normAutofit/>
          </a:bodyPr>
          <a:lstStyle/>
          <a:p>
            <a:r>
              <a:rPr lang="en-US" sz="3600" dirty="0"/>
              <a:t>Tokenizing Mathematical Formulae – Tangent-L and SLT</a:t>
            </a:r>
          </a:p>
        </p:txBody>
      </p:sp>
      <p:sp>
        <p:nvSpPr>
          <p:cNvPr id="3" name="Content Placeholder 2">
            <a:extLst>
              <a:ext uri="{FF2B5EF4-FFF2-40B4-BE49-F238E27FC236}">
                <a16:creationId xmlns:a16="http://schemas.microsoft.com/office/drawing/2014/main" id="{5E23AC9A-C284-CE7F-3B33-5DD7C5C34188}"/>
              </a:ext>
            </a:extLst>
          </p:cNvPr>
          <p:cNvSpPr>
            <a:spLocks noGrp="1"/>
          </p:cNvSpPr>
          <p:nvPr>
            <p:ph idx="1"/>
          </p:nvPr>
        </p:nvSpPr>
        <p:spPr>
          <a:xfrm>
            <a:off x="838200" y="6328503"/>
            <a:ext cx="10515600" cy="328742"/>
          </a:xfrm>
        </p:spPr>
        <p:txBody>
          <a:bodyPr>
            <a:normAutofit fontScale="70000" lnSpcReduction="20000"/>
          </a:bodyPr>
          <a:lstStyle/>
          <a:p>
            <a:pPr marL="0" indent="0" algn="ctr">
              <a:buNone/>
            </a:pPr>
            <a:r>
              <a:rPr lang="en-US" dirty="0"/>
              <a:t>A detailed animation provided here: </a:t>
            </a:r>
            <a:r>
              <a:rPr lang="en-US" dirty="0">
                <a:hlinkClick r:id="rId3"/>
              </a:rPr>
              <a:t>https://www.scg.uwaterloo.ca/brushsearch/tangent-l/</a:t>
            </a:r>
            <a:endParaRPr lang="en-US" dirty="0"/>
          </a:p>
          <a:p>
            <a:pPr marL="0" indent="0">
              <a:buNone/>
            </a:pPr>
            <a:endParaRPr lang="en-US" dirty="0"/>
          </a:p>
        </p:txBody>
      </p:sp>
      <p:pic>
        <p:nvPicPr>
          <p:cNvPr id="7" name="Picture 6">
            <a:extLst>
              <a:ext uri="{FF2B5EF4-FFF2-40B4-BE49-F238E27FC236}">
                <a16:creationId xmlns:a16="http://schemas.microsoft.com/office/drawing/2014/main" id="{1928EC48-0665-B66A-96BA-15373CF35FEA}"/>
              </a:ext>
            </a:extLst>
          </p:cNvPr>
          <p:cNvPicPr>
            <a:picLocks noChangeAspect="1"/>
          </p:cNvPicPr>
          <p:nvPr/>
        </p:nvPicPr>
        <p:blipFill>
          <a:blip r:embed="rId4"/>
          <a:stretch>
            <a:fillRect/>
          </a:stretch>
        </p:blipFill>
        <p:spPr>
          <a:xfrm>
            <a:off x="590063" y="1878170"/>
            <a:ext cx="11011873" cy="3887929"/>
          </a:xfrm>
          <a:prstGeom prst="rect">
            <a:avLst/>
          </a:prstGeom>
        </p:spPr>
      </p:pic>
    </p:spTree>
    <p:extLst>
      <p:ext uri="{BB962C8B-B14F-4D97-AF65-F5344CB8AC3E}">
        <p14:creationId xmlns:p14="http://schemas.microsoft.com/office/powerpoint/2010/main" val="1939802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A65D-AA96-970E-D3D9-ED40D2D5BA26}"/>
              </a:ext>
            </a:extLst>
          </p:cNvPr>
          <p:cNvSpPr>
            <a:spLocks noGrp="1"/>
          </p:cNvSpPr>
          <p:nvPr>
            <p:ph type="title"/>
          </p:nvPr>
        </p:nvSpPr>
        <p:spPr/>
        <p:txBody>
          <a:bodyPr/>
          <a:lstStyle/>
          <a:p>
            <a:r>
              <a:rPr lang="en-US" dirty="0"/>
              <a:t>Baseline Math IR System – Tangent-CFT</a:t>
            </a:r>
          </a:p>
        </p:txBody>
      </p:sp>
      <p:sp>
        <p:nvSpPr>
          <p:cNvPr id="9" name="Content Placeholder 2">
            <a:extLst>
              <a:ext uri="{FF2B5EF4-FFF2-40B4-BE49-F238E27FC236}">
                <a16:creationId xmlns:a16="http://schemas.microsoft.com/office/drawing/2014/main" id="{1BD40C15-BB5F-2647-F2B0-8C0B51315ED6}"/>
              </a:ext>
            </a:extLst>
          </p:cNvPr>
          <p:cNvSpPr>
            <a:spLocks noGrp="1"/>
          </p:cNvSpPr>
          <p:nvPr>
            <p:ph idx="1"/>
          </p:nvPr>
        </p:nvSpPr>
        <p:spPr>
          <a:xfrm>
            <a:off x="838200" y="6328503"/>
            <a:ext cx="10515600" cy="328742"/>
          </a:xfrm>
        </p:spPr>
        <p:txBody>
          <a:bodyPr>
            <a:normAutofit fontScale="70000" lnSpcReduction="20000"/>
          </a:bodyPr>
          <a:lstStyle/>
          <a:p>
            <a:pPr marL="0" indent="0" algn="ctr">
              <a:buNone/>
            </a:pPr>
            <a:r>
              <a:rPr lang="en-US" dirty="0"/>
              <a:t>Reference: </a:t>
            </a:r>
            <a:r>
              <a:rPr lang="en-US" dirty="0">
                <a:hlinkClick r:id="rId3"/>
              </a:rPr>
              <a:t>https://clgiles.ist.psu.edu/pubs/IDTIR2019.pdf</a:t>
            </a:r>
            <a:r>
              <a:rPr lang="en-US" dirty="0"/>
              <a:t> </a:t>
            </a:r>
          </a:p>
          <a:p>
            <a:pPr marL="0" indent="0">
              <a:buNone/>
            </a:pPr>
            <a:endParaRPr lang="en-US" dirty="0"/>
          </a:p>
        </p:txBody>
      </p:sp>
      <p:pic>
        <p:nvPicPr>
          <p:cNvPr id="11" name="Picture 10">
            <a:extLst>
              <a:ext uri="{FF2B5EF4-FFF2-40B4-BE49-F238E27FC236}">
                <a16:creationId xmlns:a16="http://schemas.microsoft.com/office/drawing/2014/main" id="{16905E4E-AF43-3359-A876-8E308F32E568}"/>
              </a:ext>
            </a:extLst>
          </p:cNvPr>
          <p:cNvPicPr>
            <a:picLocks noChangeAspect="1"/>
          </p:cNvPicPr>
          <p:nvPr/>
        </p:nvPicPr>
        <p:blipFill>
          <a:blip r:embed="rId4"/>
          <a:stretch>
            <a:fillRect/>
          </a:stretch>
        </p:blipFill>
        <p:spPr>
          <a:xfrm>
            <a:off x="726831" y="2181131"/>
            <a:ext cx="10738338" cy="2495738"/>
          </a:xfrm>
          <a:prstGeom prst="rect">
            <a:avLst/>
          </a:prstGeom>
        </p:spPr>
      </p:pic>
    </p:spTree>
    <p:extLst>
      <p:ext uri="{BB962C8B-B14F-4D97-AF65-F5344CB8AC3E}">
        <p14:creationId xmlns:p14="http://schemas.microsoft.com/office/powerpoint/2010/main" val="64881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41A1B-E599-CAEA-4D2A-2588415EFAA8}"/>
              </a:ext>
            </a:extLst>
          </p:cNvPr>
          <p:cNvSpPr>
            <a:spLocks noGrp="1"/>
          </p:cNvSpPr>
          <p:nvPr>
            <p:ph type="title"/>
          </p:nvPr>
        </p:nvSpPr>
        <p:spPr/>
        <p:txBody>
          <a:bodyPr/>
          <a:lstStyle/>
          <a:p>
            <a:pPr algn="ctr"/>
            <a:r>
              <a:rPr lang="en-US" b="1" dirty="0"/>
              <a:t>Inspiration: </a:t>
            </a:r>
            <a:r>
              <a:rPr lang="en-US" b="1" dirty="0" err="1"/>
              <a:t>MathDowsers</a:t>
            </a:r>
            <a:endParaRPr lang="en-US" b="1" dirty="0"/>
          </a:p>
        </p:txBody>
      </p:sp>
      <p:sp>
        <p:nvSpPr>
          <p:cNvPr id="6" name="Content Placeholder 2">
            <a:extLst>
              <a:ext uri="{FF2B5EF4-FFF2-40B4-BE49-F238E27FC236}">
                <a16:creationId xmlns:a16="http://schemas.microsoft.com/office/drawing/2014/main" id="{E5A75499-8F4E-CC1A-2B12-A3099FEAB4D1}"/>
              </a:ext>
            </a:extLst>
          </p:cNvPr>
          <p:cNvSpPr>
            <a:spLocks noGrp="1"/>
          </p:cNvSpPr>
          <p:nvPr>
            <p:ph idx="1"/>
          </p:nvPr>
        </p:nvSpPr>
        <p:spPr>
          <a:xfrm>
            <a:off x="838200" y="6328503"/>
            <a:ext cx="10515600" cy="328742"/>
          </a:xfrm>
        </p:spPr>
        <p:txBody>
          <a:bodyPr>
            <a:normAutofit fontScale="70000" lnSpcReduction="20000"/>
          </a:bodyPr>
          <a:lstStyle/>
          <a:p>
            <a:pPr marL="0" indent="0">
              <a:buNone/>
            </a:pPr>
            <a:r>
              <a:rPr lang="en-US" dirty="0"/>
              <a:t>Reference: </a:t>
            </a:r>
            <a:r>
              <a:rPr lang="en-US" dirty="0">
                <a:hlinkClick r:id="rId3"/>
              </a:rPr>
              <a:t>https://cs.uwaterloo.ca/~yk2ng/MathDowsers-ARQMath/</a:t>
            </a:r>
            <a:r>
              <a:rPr lang="en-US" dirty="0"/>
              <a:t>  &amp; </a:t>
            </a:r>
            <a:r>
              <a:rPr lang="en-US" dirty="0">
                <a:hlinkClick r:id="rId4"/>
              </a:rPr>
              <a:t>https://ceur-ws.org/Vol-3180/paper-03.pdf</a:t>
            </a:r>
            <a:r>
              <a:rPr lang="en-US" dirty="0"/>
              <a:t> </a:t>
            </a:r>
          </a:p>
          <a:p>
            <a:pPr marL="0" indent="0">
              <a:buNone/>
            </a:pPr>
            <a:endParaRPr lang="en-US" dirty="0"/>
          </a:p>
        </p:txBody>
      </p:sp>
      <p:pic>
        <p:nvPicPr>
          <p:cNvPr id="7" name="Picture 6">
            <a:extLst>
              <a:ext uri="{FF2B5EF4-FFF2-40B4-BE49-F238E27FC236}">
                <a16:creationId xmlns:a16="http://schemas.microsoft.com/office/drawing/2014/main" id="{97A7A078-6CC8-2DFE-99C5-DE93552D8441}"/>
              </a:ext>
            </a:extLst>
          </p:cNvPr>
          <p:cNvPicPr>
            <a:picLocks noChangeAspect="1"/>
          </p:cNvPicPr>
          <p:nvPr/>
        </p:nvPicPr>
        <p:blipFill>
          <a:blip r:embed="rId5"/>
          <a:stretch>
            <a:fillRect/>
          </a:stretch>
        </p:blipFill>
        <p:spPr>
          <a:xfrm>
            <a:off x="270734" y="1768451"/>
            <a:ext cx="11650531" cy="3935423"/>
          </a:xfrm>
          <a:prstGeom prst="rect">
            <a:avLst/>
          </a:prstGeom>
        </p:spPr>
      </p:pic>
    </p:spTree>
    <p:extLst>
      <p:ext uri="{BB962C8B-B14F-4D97-AF65-F5344CB8AC3E}">
        <p14:creationId xmlns:p14="http://schemas.microsoft.com/office/powerpoint/2010/main" val="2012604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F73A1-A7BD-AEDB-B64E-3CFA048A2B0A}"/>
              </a:ext>
            </a:extLst>
          </p:cNvPr>
          <p:cNvSpPr>
            <a:spLocks noGrp="1"/>
          </p:cNvSpPr>
          <p:nvPr>
            <p:ph type="title"/>
          </p:nvPr>
        </p:nvSpPr>
        <p:spPr>
          <a:xfrm>
            <a:off x="913794" y="121921"/>
            <a:ext cx="10353761" cy="579120"/>
          </a:xfrm>
        </p:spPr>
        <p:txBody>
          <a:bodyPr/>
          <a:lstStyle/>
          <a:p>
            <a:r>
              <a:rPr lang="en-US" dirty="0"/>
              <a:t>My Math IR System</a:t>
            </a:r>
          </a:p>
        </p:txBody>
      </p:sp>
      <p:sp>
        <p:nvSpPr>
          <p:cNvPr id="3" name="Content Placeholder 2">
            <a:extLst>
              <a:ext uri="{FF2B5EF4-FFF2-40B4-BE49-F238E27FC236}">
                <a16:creationId xmlns:a16="http://schemas.microsoft.com/office/drawing/2014/main" id="{88C3D502-A5C3-F64B-1163-F3020ED4DEA3}"/>
              </a:ext>
            </a:extLst>
          </p:cNvPr>
          <p:cNvSpPr>
            <a:spLocks noGrp="1"/>
          </p:cNvSpPr>
          <p:nvPr>
            <p:ph idx="1"/>
          </p:nvPr>
        </p:nvSpPr>
        <p:spPr>
          <a:xfrm>
            <a:off x="913795" y="845820"/>
            <a:ext cx="10353762" cy="5821680"/>
          </a:xfrm>
        </p:spPr>
        <p:txBody>
          <a:bodyPr>
            <a:normAutofit lnSpcReduction="10000"/>
          </a:bodyPr>
          <a:lstStyle/>
          <a:p>
            <a:r>
              <a:rPr lang="en-US" dirty="0"/>
              <a:t>GitHub: </a:t>
            </a:r>
            <a:r>
              <a:rPr lang="en-US" dirty="0">
                <a:hlinkClick r:id="rId3"/>
              </a:rPr>
              <a:t>https://github.com/davidna22/math-IR-ARQMath-CompuBERT</a:t>
            </a:r>
            <a:r>
              <a:rPr lang="en-US" dirty="0"/>
              <a:t> </a:t>
            </a:r>
          </a:p>
          <a:p>
            <a:r>
              <a:rPr lang="en-US" dirty="0"/>
              <a:t>Overview:</a:t>
            </a:r>
          </a:p>
          <a:p>
            <a:pPr lvl="1"/>
            <a:r>
              <a:rPr lang="en-US" dirty="0"/>
              <a:t>My math IR system was created following the </a:t>
            </a:r>
            <a:r>
              <a:rPr lang="en-US" dirty="0" err="1"/>
              <a:t>ARQMath</a:t>
            </a:r>
            <a:r>
              <a:rPr lang="en-US" dirty="0"/>
              <a:t> workshop. My primary goal was to create an IR system capable of vectorizing </a:t>
            </a:r>
            <a:r>
              <a:rPr lang="en-US" dirty="0" err="1"/>
              <a:t>q+a</a:t>
            </a:r>
            <a:r>
              <a:rPr lang="en-US" dirty="0"/>
              <a:t> pairs from the </a:t>
            </a:r>
            <a:r>
              <a:rPr lang="en-US" dirty="0" err="1"/>
              <a:t>ARQMath</a:t>
            </a:r>
            <a:r>
              <a:rPr lang="en-US" dirty="0"/>
              <a:t> dataset, in order to be able to take in a math query and return a ranked list of documents matching that query. I chose to develop my system following Task 1 of the </a:t>
            </a:r>
            <a:r>
              <a:rPr lang="en-US" dirty="0" err="1"/>
              <a:t>ARQMath</a:t>
            </a:r>
            <a:r>
              <a:rPr lang="en-US" dirty="0"/>
              <a:t> workshop.</a:t>
            </a:r>
          </a:p>
          <a:p>
            <a:r>
              <a:rPr lang="en-US" dirty="0"/>
              <a:t>Dataset:</a:t>
            </a:r>
          </a:p>
          <a:p>
            <a:pPr lvl="1">
              <a:spcBef>
                <a:spcPts val="0"/>
              </a:spcBef>
            </a:pPr>
            <a:r>
              <a:rPr lang="en-US" dirty="0"/>
              <a:t>Math Stack Exchange posts from 2010-2021</a:t>
            </a:r>
          </a:p>
          <a:p>
            <a:pPr lvl="1">
              <a:spcBef>
                <a:spcPts val="0"/>
              </a:spcBef>
            </a:pPr>
            <a:r>
              <a:rPr lang="en-US" dirty="0"/>
              <a:t>Data preprocessing was provided by </a:t>
            </a:r>
            <a:r>
              <a:rPr lang="en-US" dirty="0" err="1"/>
              <a:t>ARQMath</a:t>
            </a:r>
            <a:r>
              <a:rPr lang="en-US" dirty="0"/>
              <a:t> and found on their </a:t>
            </a:r>
            <a:r>
              <a:rPr lang="en-US" dirty="0" err="1"/>
              <a:t>github</a:t>
            </a:r>
            <a:endParaRPr lang="en-US" dirty="0"/>
          </a:p>
          <a:p>
            <a:pPr lvl="1">
              <a:spcBef>
                <a:spcPts val="0"/>
              </a:spcBef>
            </a:pPr>
            <a:r>
              <a:rPr lang="en-US" dirty="0"/>
              <a:t>I implemented their preprocessing, added some others that I found online in papers</a:t>
            </a:r>
          </a:p>
          <a:p>
            <a:r>
              <a:rPr lang="en-US" dirty="0"/>
              <a:t>Architecture:</a:t>
            </a:r>
          </a:p>
          <a:p>
            <a:pPr lvl="1"/>
            <a:r>
              <a:rPr lang="en-US" dirty="0"/>
              <a:t>I use a variation of a model called </a:t>
            </a:r>
            <a:r>
              <a:rPr lang="en-US" dirty="0" err="1"/>
              <a:t>CompuBERT</a:t>
            </a:r>
            <a:r>
              <a:rPr lang="en-US" dirty="0"/>
              <a:t> (Novotny et al.) that I found very interesting. It utilizes pre-trained Transformer models such as BERT to create feature embeddings for question answer pairs. It is one of the first models that implements this type of architecture in the context of Math Information Retrieval. Most of my code was taken from their open-source implementation (</a:t>
            </a:r>
            <a:r>
              <a:rPr lang="en-US" dirty="0">
                <a:hlinkClick r:id="rId4"/>
              </a:rPr>
              <a:t>https://github.com/MIR-MU/CompuBERT</a:t>
            </a:r>
            <a:r>
              <a:rPr lang="en-US" dirty="0"/>
              <a:t>)</a:t>
            </a:r>
          </a:p>
        </p:txBody>
      </p:sp>
    </p:spTree>
    <p:extLst>
      <p:ext uri="{BB962C8B-B14F-4D97-AF65-F5344CB8AC3E}">
        <p14:creationId xmlns:p14="http://schemas.microsoft.com/office/powerpoint/2010/main" val="2846744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E7564-7079-1F06-92AC-97130B7FBFE7}"/>
              </a:ext>
            </a:extLst>
          </p:cNvPr>
          <p:cNvSpPr>
            <a:spLocks noGrp="1"/>
          </p:cNvSpPr>
          <p:nvPr>
            <p:ph type="title"/>
          </p:nvPr>
        </p:nvSpPr>
        <p:spPr>
          <a:xfrm>
            <a:off x="610034" y="205740"/>
            <a:ext cx="10353761" cy="1326321"/>
          </a:xfrm>
        </p:spPr>
        <p:txBody>
          <a:bodyPr/>
          <a:lstStyle/>
          <a:p>
            <a:r>
              <a:rPr lang="en-US" dirty="0" err="1"/>
              <a:t>Compubert</a:t>
            </a:r>
            <a:r>
              <a:rPr lang="en-US" dirty="0"/>
              <a:t> </a:t>
            </a:r>
          </a:p>
        </p:txBody>
      </p:sp>
      <p:pic>
        <p:nvPicPr>
          <p:cNvPr id="5" name="Picture 4">
            <a:extLst>
              <a:ext uri="{FF2B5EF4-FFF2-40B4-BE49-F238E27FC236}">
                <a16:creationId xmlns:a16="http://schemas.microsoft.com/office/drawing/2014/main" id="{B668CE0E-F298-5B33-F9D3-BFFCCEEA9F1E}"/>
              </a:ext>
            </a:extLst>
          </p:cNvPr>
          <p:cNvPicPr>
            <a:picLocks noChangeAspect="1"/>
          </p:cNvPicPr>
          <p:nvPr/>
        </p:nvPicPr>
        <p:blipFill>
          <a:blip r:embed="rId3"/>
          <a:stretch>
            <a:fillRect/>
          </a:stretch>
        </p:blipFill>
        <p:spPr>
          <a:xfrm>
            <a:off x="518594" y="1247534"/>
            <a:ext cx="7421011" cy="3448531"/>
          </a:xfrm>
          <a:prstGeom prst="rect">
            <a:avLst/>
          </a:prstGeom>
        </p:spPr>
      </p:pic>
      <p:pic>
        <p:nvPicPr>
          <p:cNvPr id="7" name="Picture 6">
            <a:extLst>
              <a:ext uri="{FF2B5EF4-FFF2-40B4-BE49-F238E27FC236}">
                <a16:creationId xmlns:a16="http://schemas.microsoft.com/office/drawing/2014/main" id="{612A1399-E6D0-7138-E454-2D3A0F8CBAF4}"/>
              </a:ext>
            </a:extLst>
          </p:cNvPr>
          <p:cNvPicPr>
            <a:picLocks noChangeAspect="1"/>
          </p:cNvPicPr>
          <p:nvPr/>
        </p:nvPicPr>
        <p:blipFill>
          <a:blip r:embed="rId4"/>
          <a:stretch>
            <a:fillRect/>
          </a:stretch>
        </p:blipFill>
        <p:spPr>
          <a:xfrm>
            <a:off x="1607490" y="4952558"/>
            <a:ext cx="4725059" cy="895475"/>
          </a:xfrm>
          <a:prstGeom prst="rect">
            <a:avLst/>
          </a:prstGeom>
        </p:spPr>
      </p:pic>
      <p:graphicFrame>
        <p:nvGraphicFramePr>
          <p:cNvPr id="10" name="TextBox 7">
            <a:extLst>
              <a:ext uri="{FF2B5EF4-FFF2-40B4-BE49-F238E27FC236}">
                <a16:creationId xmlns:a16="http://schemas.microsoft.com/office/drawing/2014/main" id="{DAC41D9C-1B63-9F70-4540-DCF41DAA17E1}"/>
              </a:ext>
            </a:extLst>
          </p:cNvPr>
          <p:cNvGraphicFramePr/>
          <p:nvPr>
            <p:extLst>
              <p:ext uri="{D42A27DB-BD31-4B8C-83A1-F6EECF244321}">
                <p14:modId xmlns:p14="http://schemas.microsoft.com/office/powerpoint/2010/main" val="648092014"/>
              </p:ext>
            </p:extLst>
          </p:nvPr>
        </p:nvGraphicFramePr>
        <p:xfrm>
          <a:off x="8115300" y="1179402"/>
          <a:ext cx="3726180" cy="56323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064087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103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71989-870F-6160-CDDF-EF76FD2900EE}"/>
              </a:ext>
            </a:extLst>
          </p:cNvPr>
          <p:cNvSpPr>
            <a:spLocks noGrp="1"/>
          </p:cNvSpPr>
          <p:nvPr>
            <p:ph type="title"/>
          </p:nvPr>
        </p:nvSpPr>
        <p:spPr>
          <a:xfrm>
            <a:off x="913794" y="643467"/>
            <a:ext cx="9600217" cy="3585834"/>
          </a:xfrm>
        </p:spPr>
        <p:txBody>
          <a:bodyPr vert="horz" lIns="91440" tIns="45720" rIns="91440" bIns="45720" rtlCol="0" anchor="b">
            <a:normAutofit/>
          </a:bodyPr>
          <a:lstStyle/>
          <a:p>
            <a:pPr algn="l"/>
            <a:r>
              <a:rPr lang="en-US" sz="7200"/>
              <a:t>demo</a:t>
            </a:r>
          </a:p>
        </p:txBody>
      </p:sp>
    </p:spTree>
    <p:extLst>
      <p:ext uri="{BB962C8B-B14F-4D97-AF65-F5344CB8AC3E}">
        <p14:creationId xmlns:p14="http://schemas.microsoft.com/office/powerpoint/2010/main" val="3645384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5C3F8-AB8F-3D14-DCF2-95DA73841338}"/>
              </a:ext>
            </a:extLst>
          </p:cNvPr>
          <p:cNvSpPr>
            <a:spLocks noGrp="1"/>
          </p:cNvSpPr>
          <p:nvPr>
            <p:ph type="title"/>
          </p:nvPr>
        </p:nvSpPr>
        <p:spPr>
          <a:xfrm>
            <a:off x="913795" y="609600"/>
            <a:ext cx="10353761" cy="1326321"/>
          </a:xfrm>
        </p:spPr>
        <p:txBody>
          <a:bodyPr>
            <a:normAutofit/>
          </a:bodyPr>
          <a:lstStyle/>
          <a:p>
            <a:r>
              <a:rPr lang="en-US" dirty="0"/>
              <a:t>What is Math Information Retrieval?</a:t>
            </a:r>
          </a:p>
        </p:txBody>
      </p:sp>
      <p:sp>
        <p:nvSpPr>
          <p:cNvPr id="9" name="Rectangle 8">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EBF7002-85DC-89EF-B983-F8BCF1A1ECD7}"/>
              </a:ext>
            </a:extLst>
          </p:cNvPr>
          <p:cNvGraphicFramePr>
            <a:graphicFrameLocks noGrp="1"/>
          </p:cNvGraphicFramePr>
          <p:nvPr>
            <p:ph idx="1"/>
            <p:extLst>
              <p:ext uri="{D42A27DB-BD31-4B8C-83A1-F6EECF244321}">
                <p14:modId xmlns:p14="http://schemas.microsoft.com/office/powerpoint/2010/main" val="3611703901"/>
              </p:ext>
            </p:extLst>
          </p:nvPr>
        </p:nvGraphicFramePr>
        <p:xfrm>
          <a:off x="382954" y="2417233"/>
          <a:ext cx="11465169" cy="41007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5792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F745-45FE-C4FD-73F9-A55ADF75922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D932BB0-6014-9D4B-14C5-D2252581E4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30687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86BA-F5F0-80AC-03FA-6763E5B44595}"/>
              </a:ext>
            </a:extLst>
          </p:cNvPr>
          <p:cNvSpPr>
            <a:spLocks noGrp="1"/>
          </p:cNvSpPr>
          <p:nvPr>
            <p:ph type="title"/>
          </p:nvPr>
        </p:nvSpPr>
        <p:spPr>
          <a:xfrm>
            <a:off x="913795" y="205741"/>
            <a:ext cx="10353761" cy="845820"/>
          </a:xfrm>
        </p:spPr>
        <p:txBody>
          <a:bodyPr/>
          <a:lstStyle/>
          <a:p>
            <a:r>
              <a:rPr lang="en-US" dirty="0"/>
              <a:t>To-Do list</a:t>
            </a:r>
          </a:p>
        </p:txBody>
      </p:sp>
      <p:sp>
        <p:nvSpPr>
          <p:cNvPr id="3" name="Content Placeholder 2">
            <a:extLst>
              <a:ext uri="{FF2B5EF4-FFF2-40B4-BE49-F238E27FC236}">
                <a16:creationId xmlns:a16="http://schemas.microsoft.com/office/drawing/2014/main" id="{1E7F9AF8-6573-CE09-A503-3A41AEE138D6}"/>
              </a:ext>
            </a:extLst>
          </p:cNvPr>
          <p:cNvSpPr>
            <a:spLocks noGrp="1"/>
          </p:cNvSpPr>
          <p:nvPr>
            <p:ph idx="1"/>
          </p:nvPr>
        </p:nvSpPr>
        <p:spPr>
          <a:xfrm>
            <a:off x="913795" y="1051561"/>
            <a:ext cx="10353762" cy="5311139"/>
          </a:xfrm>
        </p:spPr>
        <p:txBody>
          <a:bodyPr>
            <a:normAutofit fontScale="92500" lnSpcReduction="10000"/>
          </a:bodyPr>
          <a:lstStyle/>
          <a:p>
            <a:r>
              <a:rPr lang="en-US" dirty="0"/>
              <a:t>Trying different Transformer Models</a:t>
            </a:r>
          </a:p>
          <a:p>
            <a:pPr lvl="1"/>
            <a:r>
              <a:rPr lang="en-US" dirty="0"/>
              <a:t>There have been new iterations of </a:t>
            </a:r>
            <a:r>
              <a:rPr lang="en-US" dirty="0" err="1"/>
              <a:t>CompuBERT</a:t>
            </a:r>
            <a:r>
              <a:rPr lang="en-US" dirty="0"/>
              <a:t> that have had high performance. An example is found in this paper, Transformer-Encoder and Decoder Models for Questions on Math  (</a:t>
            </a:r>
            <a:r>
              <a:rPr lang="en-US" dirty="0">
                <a:hlinkClick r:id="rId2"/>
              </a:rPr>
              <a:t>https://ceur-ws.org/Vol-3180/paper-07.pdf</a:t>
            </a:r>
            <a:r>
              <a:rPr lang="en-US" dirty="0"/>
              <a:t>).</a:t>
            </a:r>
          </a:p>
          <a:p>
            <a:r>
              <a:rPr lang="en-US" dirty="0"/>
              <a:t>Training on a larger subsample of the dataset</a:t>
            </a:r>
          </a:p>
          <a:p>
            <a:pPr lvl="1"/>
            <a:r>
              <a:rPr lang="en-US" dirty="0"/>
              <a:t>Training on the entire dataset would have taken me about a full month of constant training given the size of the corpus and the size of the models I chose.</a:t>
            </a:r>
          </a:p>
          <a:p>
            <a:pPr lvl="1"/>
            <a:r>
              <a:rPr lang="en-US" dirty="0"/>
              <a:t>Bunch of limitations such as GPU RAM and compute power that I would need to pay for via cloud to train effectively</a:t>
            </a:r>
          </a:p>
          <a:p>
            <a:r>
              <a:rPr lang="en-US" dirty="0"/>
              <a:t>Applying different transformations in text preprocessing</a:t>
            </a:r>
          </a:p>
          <a:p>
            <a:pPr lvl="1"/>
            <a:r>
              <a:rPr lang="en-US" dirty="0"/>
              <a:t>Math text preprocessing is very different from standard IR, so I would love to do more research and apply different preprocessing techniques</a:t>
            </a:r>
          </a:p>
          <a:p>
            <a:r>
              <a:rPr lang="en-US" dirty="0"/>
              <a:t>Attempting Task 2 and 3 of the </a:t>
            </a:r>
            <a:r>
              <a:rPr lang="en-US" dirty="0" err="1"/>
              <a:t>ARQMath</a:t>
            </a:r>
            <a:r>
              <a:rPr lang="en-US" dirty="0"/>
              <a:t> competition</a:t>
            </a:r>
          </a:p>
          <a:p>
            <a:pPr lvl="1"/>
            <a:r>
              <a:rPr lang="en-US" dirty="0"/>
              <a:t>Task 2 is very different as I would need to fully implement a math-only textual embedding. Most likely requiring the use of symbol trees (Tangent-CFT) and something called Formula2Vec.</a:t>
            </a:r>
          </a:p>
        </p:txBody>
      </p:sp>
    </p:spTree>
    <p:extLst>
      <p:ext uri="{BB962C8B-B14F-4D97-AF65-F5344CB8AC3E}">
        <p14:creationId xmlns:p14="http://schemas.microsoft.com/office/powerpoint/2010/main" val="3980045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BB3CC-7096-93DE-1317-D75A6424C8B6}"/>
              </a:ext>
            </a:extLst>
          </p:cNvPr>
          <p:cNvSpPr>
            <a:spLocks noGrp="1"/>
          </p:cNvSpPr>
          <p:nvPr>
            <p:ph type="title"/>
          </p:nvPr>
        </p:nvSpPr>
        <p:spPr>
          <a:xfrm>
            <a:off x="913795" y="137161"/>
            <a:ext cx="10353761" cy="662940"/>
          </a:xfrm>
        </p:spPr>
        <p:txBody>
          <a:bodyPr/>
          <a:lstStyle/>
          <a:p>
            <a:r>
              <a:rPr lang="en-US" dirty="0"/>
              <a:t>References</a:t>
            </a:r>
          </a:p>
        </p:txBody>
      </p:sp>
      <p:sp>
        <p:nvSpPr>
          <p:cNvPr id="3" name="Content Placeholder 2">
            <a:extLst>
              <a:ext uri="{FF2B5EF4-FFF2-40B4-BE49-F238E27FC236}">
                <a16:creationId xmlns:a16="http://schemas.microsoft.com/office/drawing/2014/main" id="{93E0AB61-F8FD-1285-4EBC-5DFC7B58B943}"/>
              </a:ext>
            </a:extLst>
          </p:cNvPr>
          <p:cNvSpPr>
            <a:spLocks noGrp="1"/>
          </p:cNvSpPr>
          <p:nvPr>
            <p:ph idx="1"/>
          </p:nvPr>
        </p:nvSpPr>
        <p:spPr>
          <a:xfrm>
            <a:off x="753775" y="800101"/>
            <a:ext cx="10353762" cy="5920738"/>
          </a:xfrm>
        </p:spPr>
        <p:txBody>
          <a:bodyPr>
            <a:normAutofit fontScale="92500" lnSpcReduction="20000"/>
          </a:bodyPr>
          <a:lstStyle/>
          <a:p>
            <a:pPr>
              <a:spcBef>
                <a:spcPts val="0"/>
              </a:spcBef>
            </a:pPr>
            <a:r>
              <a:rPr lang="en-US" dirty="0"/>
              <a:t>NTCIR-12 </a:t>
            </a:r>
            <a:r>
              <a:rPr lang="en-US" dirty="0" err="1"/>
              <a:t>MathIR</a:t>
            </a:r>
            <a:r>
              <a:rPr lang="en-US" dirty="0"/>
              <a:t> Task Overview </a:t>
            </a:r>
          </a:p>
          <a:p>
            <a:pPr lvl="1">
              <a:spcBef>
                <a:spcPts val="0"/>
              </a:spcBef>
            </a:pPr>
            <a:r>
              <a:rPr lang="en-US" dirty="0">
                <a:hlinkClick r:id="rId2"/>
              </a:rPr>
              <a:t>https://www.cs.rit.edu/~rlaz/files/ntcir12-mathir.pdf</a:t>
            </a:r>
            <a:endParaRPr lang="en-US" dirty="0"/>
          </a:p>
          <a:p>
            <a:pPr>
              <a:spcBef>
                <a:spcPts val="0"/>
              </a:spcBef>
            </a:pPr>
            <a:r>
              <a:rPr lang="en-US" dirty="0"/>
              <a:t>NTCIR Website </a:t>
            </a:r>
          </a:p>
          <a:p>
            <a:pPr lvl="1">
              <a:spcBef>
                <a:spcPts val="0"/>
              </a:spcBef>
            </a:pPr>
            <a:r>
              <a:rPr lang="en-US" dirty="0">
                <a:hlinkClick r:id="rId3"/>
              </a:rPr>
              <a:t>https://ntcir-math.nii.ac.jp/introduction/</a:t>
            </a:r>
            <a:endParaRPr lang="en-US" dirty="0"/>
          </a:p>
          <a:p>
            <a:pPr>
              <a:spcBef>
                <a:spcPts val="0"/>
              </a:spcBef>
            </a:pPr>
            <a:r>
              <a:rPr lang="en-US" dirty="0" err="1"/>
              <a:t>ARQMath</a:t>
            </a:r>
            <a:r>
              <a:rPr lang="en-US" dirty="0"/>
              <a:t>: A New Benchmark for Math-Aware CQA and Math Formula Retrieval </a:t>
            </a:r>
          </a:p>
          <a:p>
            <a:pPr lvl="1">
              <a:spcBef>
                <a:spcPts val="0"/>
              </a:spcBef>
            </a:pPr>
            <a:r>
              <a:rPr lang="en-US" dirty="0">
                <a:hlinkClick r:id="rId4"/>
              </a:rPr>
              <a:t>http://sigir.org/wp-content/uploads/2020/12/p06.pdf</a:t>
            </a:r>
            <a:r>
              <a:rPr lang="en-US" dirty="0"/>
              <a:t> </a:t>
            </a:r>
          </a:p>
          <a:p>
            <a:pPr>
              <a:spcBef>
                <a:spcPts val="0"/>
              </a:spcBef>
            </a:pPr>
            <a:r>
              <a:rPr lang="en-US" dirty="0" err="1"/>
              <a:t>ARQMath</a:t>
            </a:r>
            <a:r>
              <a:rPr lang="en-US" dirty="0"/>
              <a:t> Website</a:t>
            </a:r>
          </a:p>
          <a:p>
            <a:pPr lvl="1">
              <a:spcBef>
                <a:spcPts val="0"/>
              </a:spcBef>
            </a:pPr>
            <a:r>
              <a:rPr lang="en-US" dirty="0">
                <a:hlinkClick r:id="rId5"/>
              </a:rPr>
              <a:t>https://www.cs.rit.edu/~dprl/ARQMath/2021/</a:t>
            </a:r>
            <a:r>
              <a:rPr lang="en-US" dirty="0"/>
              <a:t> </a:t>
            </a:r>
          </a:p>
          <a:p>
            <a:pPr>
              <a:spcBef>
                <a:spcPts val="0"/>
              </a:spcBef>
            </a:pPr>
            <a:r>
              <a:rPr lang="en-US" dirty="0"/>
              <a:t>Tangent-CFT: An Embedding Model for Mathematical Formulas</a:t>
            </a:r>
          </a:p>
          <a:p>
            <a:pPr lvl="1">
              <a:spcBef>
                <a:spcPts val="0"/>
              </a:spcBef>
            </a:pPr>
            <a:r>
              <a:rPr lang="en-US" dirty="0">
                <a:hlinkClick r:id="rId6"/>
              </a:rPr>
              <a:t>https://clgiles.ist.psu.edu/pubs/IDTIR2019.pdf</a:t>
            </a:r>
            <a:r>
              <a:rPr lang="en-US" dirty="0"/>
              <a:t> </a:t>
            </a:r>
          </a:p>
          <a:p>
            <a:pPr>
              <a:spcBef>
                <a:spcPts val="0"/>
              </a:spcBef>
            </a:pPr>
            <a:r>
              <a:rPr lang="en-US" dirty="0"/>
              <a:t>Math ML Docs </a:t>
            </a:r>
          </a:p>
          <a:p>
            <a:pPr lvl="1">
              <a:spcBef>
                <a:spcPts val="0"/>
              </a:spcBef>
            </a:pPr>
            <a:r>
              <a:rPr lang="en-US" dirty="0">
                <a:hlinkClick r:id="rId7"/>
              </a:rPr>
              <a:t>https://www.w3.org/TR/mathml-core/</a:t>
            </a:r>
            <a:endParaRPr lang="en-US" dirty="0"/>
          </a:p>
          <a:p>
            <a:pPr>
              <a:spcBef>
                <a:spcPts val="0"/>
              </a:spcBef>
            </a:pPr>
            <a:r>
              <a:rPr lang="en-US" dirty="0"/>
              <a:t>Latex Docs</a:t>
            </a:r>
          </a:p>
          <a:p>
            <a:pPr lvl="1">
              <a:spcBef>
                <a:spcPts val="0"/>
              </a:spcBef>
            </a:pPr>
            <a:r>
              <a:rPr lang="en-US" dirty="0">
                <a:hlinkClick r:id="rId8"/>
              </a:rPr>
              <a:t>http://www.malinc.se/math/latex/basiccodeen.php</a:t>
            </a:r>
            <a:r>
              <a:rPr lang="en-US" dirty="0"/>
              <a:t> </a:t>
            </a:r>
          </a:p>
          <a:p>
            <a:pPr>
              <a:spcBef>
                <a:spcPts val="0"/>
              </a:spcBef>
            </a:pPr>
            <a:r>
              <a:rPr lang="en-US" dirty="0" err="1"/>
              <a:t>CompuBERT</a:t>
            </a:r>
            <a:r>
              <a:rPr lang="en-US" dirty="0"/>
              <a:t> </a:t>
            </a:r>
          </a:p>
          <a:p>
            <a:pPr lvl="1">
              <a:spcBef>
                <a:spcPts val="0"/>
              </a:spcBef>
            </a:pPr>
            <a:r>
              <a:rPr lang="en-US" dirty="0">
                <a:hlinkClick r:id="rId9"/>
              </a:rPr>
              <a:t>https://github.com/MIR-MU/CompuBERT</a:t>
            </a:r>
            <a:endParaRPr lang="en-US" dirty="0"/>
          </a:p>
          <a:p>
            <a:pPr>
              <a:spcBef>
                <a:spcPts val="0"/>
              </a:spcBef>
            </a:pPr>
            <a:r>
              <a:rPr lang="en-US" dirty="0"/>
              <a:t>Three is Better than One: </a:t>
            </a:r>
            <a:r>
              <a:rPr lang="en-US" dirty="0" err="1"/>
              <a:t>Ensembling</a:t>
            </a:r>
            <a:r>
              <a:rPr lang="en-US" dirty="0"/>
              <a:t> Math Information Retrieval Systems</a:t>
            </a:r>
          </a:p>
          <a:p>
            <a:pPr lvl="1">
              <a:spcBef>
                <a:spcPts val="0"/>
              </a:spcBef>
            </a:pPr>
            <a:r>
              <a:rPr lang="en-US" dirty="0">
                <a:hlinkClick r:id="rId10"/>
              </a:rPr>
              <a:t>https://ceur-ws.org/Vol-2696/paper_235.pdf</a:t>
            </a:r>
            <a:endParaRPr lang="en-US" dirty="0"/>
          </a:p>
          <a:p>
            <a:pPr>
              <a:spcBef>
                <a:spcPts val="0"/>
              </a:spcBef>
            </a:pPr>
            <a:r>
              <a:rPr lang="en-US" dirty="0"/>
              <a:t>Transformer-Encoder and Decoder Models for Questions on Math </a:t>
            </a:r>
          </a:p>
          <a:p>
            <a:pPr lvl="1">
              <a:spcBef>
                <a:spcPts val="0"/>
              </a:spcBef>
            </a:pPr>
            <a:r>
              <a:rPr lang="en-US" dirty="0">
                <a:hlinkClick r:id="rId11"/>
              </a:rPr>
              <a:t>https://ceur-ws.org/Vol-3180/paper-07.pdf</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33520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8DEF0-3DB4-B428-053C-23BEEDD0C3C8}"/>
              </a:ext>
            </a:extLst>
          </p:cNvPr>
          <p:cNvSpPr>
            <a:spLocks noGrp="1"/>
          </p:cNvSpPr>
          <p:nvPr>
            <p:ph type="title"/>
          </p:nvPr>
        </p:nvSpPr>
        <p:spPr>
          <a:xfrm>
            <a:off x="913795" y="609600"/>
            <a:ext cx="10353761" cy="1326321"/>
          </a:xfrm>
        </p:spPr>
        <p:txBody>
          <a:bodyPr>
            <a:normAutofit/>
          </a:bodyPr>
          <a:lstStyle/>
          <a:p>
            <a:r>
              <a:rPr lang="en-US" dirty="0"/>
              <a:t>Difficulties of Math IR</a:t>
            </a:r>
          </a:p>
        </p:txBody>
      </p:sp>
      <p:sp>
        <p:nvSpPr>
          <p:cNvPr id="9" name="Rectangle 8">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EB88434-CE76-6841-2292-01649C473257}"/>
              </a:ext>
            </a:extLst>
          </p:cNvPr>
          <p:cNvGraphicFramePr>
            <a:graphicFrameLocks noGrp="1"/>
          </p:cNvGraphicFramePr>
          <p:nvPr>
            <p:ph idx="1"/>
            <p:extLst>
              <p:ext uri="{D42A27DB-BD31-4B8C-83A1-F6EECF244321}">
                <p14:modId xmlns:p14="http://schemas.microsoft.com/office/powerpoint/2010/main" val="1125070184"/>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07042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7208-49A3-F0F9-F76F-C6D52FFC38C6}"/>
              </a:ext>
            </a:extLst>
          </p:cNvPr>
          <p:cNvSpPr>
            <a:spLocks noGrp="1"/>
          </p:cNvSpPr>
          <p:nvPr>
            <p:ph type="title"/>
          </p:nvPr>
        </p:nvSpPr>
        <p:spPr/>
        <p:txBody>
          <a:bodyPr/>
          <a:lstStyle/>
          <a:p>
            <a:r>
              <a:rPr lang="en-US" dirty="0"/>
              <a:t>Types of Math IR Systems</a:t>
            </a:r>
          </a:p>
        </p:txBody>
      </p:sp>
      <p:graphicFrame>
        <p:nvGraphicFramePr>
          <p:cNvPr id="4" name="Diagram 3">
            <a:extLst>
              <a:ext uri="{FF2B5EF4-FFF2-40B4-BE49-F238E27FC236}">
                <a16:creationId xmlns:a16="http://schemas.microsoft.com/office/drawing/2014/main" id="{1123012C-24A0-8C43-523A-74C45443F352}"/>
              </a:ext>
            </a:extLst>
          </p:cNvPr>
          <p:cNvGraphicFramePr/>
          <p:nvPr>
            <p:extLst>
              <p:ext uri="{D42A27DB-BD31-4B8C-83A1-F6EECF244321}">
                <p14:modId xmlns:p14="http://schemas.microsoft.com/office/powerpoint/2010/main" val="4197200787"/>
              </p:ext>
            </p:extLst>
          </p:nvPr>
        </p:nvGraphicFramePr>
        <p:xfrm>
          <a:off x="1522582" y="1479673"/>
          <a:ext cx="9136185" cy="48586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8102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776C-4257-C1EE-08B8-DD68D2E41D61}"/>
              </a:ext>
            </a:extLst>
          </p:cNvPr>
          <p:cNvSpPr>
            <a:spLocks noGrp="1"/>
          </p:cNvSpPr>
          <p:nvPr>
            <p:ph type="title"/>
          </p:nvPr>
        </p:nvSpPr>
        <p:spPr>
          <a:xfrm>
            <a:off x="913794" y="4819137"/>
            <a:ext cx="10353761" cy="940354"/>
          </a:xfrm>
        </p:spPr>
        <p:txBody>
          <a:bodyPr vert="horz" lIns="91440" tIns="45720" rIns="91440" bIns="45720" rtlCol="0" anchor="b">
            <a:normAutofit/>
          </a:bodyPr>
          <a:lstStyle/>
          <a:p>
            <a:r>
              <a:rPr lang="en-US" sz="3600"/>
              <a:t>Formula Retrieval</a:t>
            </a:r>
          </a:p>
        </p:txBody>
      </p:sp>
      <p:pic>
        <p:nvPicPr>
          <p:cNvPr id="7" name="Picture 6">
            <a:extLst>
              <a:ext uri="{FF2B5EF4-FFF2-40B4-BE49-F238E27FC236}">
                <a16:creationId xmlns:a16="http://schemas.microsoft.com/office/drawing/2014/main" id="{65B2BADE-0334-1E01-8454-4826DF625330}"/>
              </a:ext>
            </a:extLst>
          </p:cNvPr>
          <p:cNvPicPr>
            <a:picLocks noChangeAspect="1"/>
          </p:cNvPicPr>
          <p:nvPr/>
        </p:nvPicPr>
        <p:blipFill>
          <a:blip r:embed="rId4"/>
          <a:stretch>
            <a:fillRect/>
          </a:stretch>
        </p:blipFill>
        <p:spPr>
          <a:xfrm>
            <a:off x="1055241" y="643466"/>
            <a:ext cx="10073167" cy="3928534"/>
          </a:xfrm>
          <a:prstGeom prst="rect">
            <a:avLst/>
          </a:prstGeom>
        </p:spPr>
      </p:pic>
    </p:spTree>
    <p:extLst>
      <p:ext uri="{BB962C8B-B14F-4D97-AF65-F5344CB8AC3E}">
        <p14:creationId xmlns:p14="http://schemas.microsoft.com/office/powerpoint/2010/main" val="280582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108D-EB58-A6C3-09AE-3D0CD526B11E}"/>
              </a:ext>
            </a:extLst>
          </p:cNvPr>
          <p:cNvSpPr>
            <a:spLocks noGrp="1"/>
          </p:cNvSpPr>
          <p:nvPr>
            <p:ph type="title"/>
          </p:nvPr>
        </p:nvSpPr>
        <p:spPr>
          <a:xfrm>
            <a:off x="913794" y="4819137"/>
            <a:ext cx="10353761" cy="940354"/>
          </a:xfrm>
        </p:spPr>
        <p:txBody>
          <a:bodyPr vert="horz" lIns="91440" tIns="45720" rIns="91440" bIns="45720" rtlCol="0" anchor="b">
            <a:normAutofit/>
          </a:bodyPr>
          <a:lstStyle/>
          <a:p>
            <a:r>
              <a:rPr lang="en-US" sz="3600"/>
              <a:t>Text Answer Retrieval</a:t>
            </a:r>
          </a:p>
        </p:txBody>
      </p:sp>
      <p:pic>
        <p:nvPicPr>
          <p:cNvPr id="5" name="Picture 4">
            <a:extLst>
              <a:ext uri="{FF2B5EF4-FFF2-40B4-BE49-F238E27FC236}">
                <a16:creationId xmlns:a16="http://schemas.microsoft.com/office/drawing/2014/main" id="{2614637D-9AE5-63A3-B719-93F7F36744AF}"/>
              </a:ext>
            </a:extLst>
          </p:cNvPr>
          <p:cNvPicPr>
            <a:picLocks noChangeAspect="1"/>
          </p:cNvPicPr>
          <p:nvPr/>
        </p:nvPicPr>
        <p:blipFill>
          <a:blip r:embed="rId3"/>
          <a:stretch>
            <a:fillRect/>
          </a:stretch>
        </p:blipFill>
        <p:spPr>
          <a:xfrm>
            <a:off x="1702401" y="643466"/>
            <a:ext cx="8778847" cy="3928534"/>
          </a:xfrm>
          <a:prstGeom prst="rect">
            <a:avLst/>
          </a:prstGeom>
        </p:spPr>
      </p:pic>
    </p:spTree>
    <p:extLst>
      <p:ext uri="{BB962C8B-B14F-4D97-AF65-F5344CB8AC3E}">
        <p14:creationId xmlns:p14="http://schemas.microsoft.com/office/powerpoint/2010/main" val="1383822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A078-C78D-73D2-BED0-9C5823700880}"/>
              </a:ext>
            </a:extLst>
          </p:cNvPr>
          <p:cNvSpPr>
            <a:spLocks noGrp="1"/>
          </p:cNvSpPr>
          <p:nvPr>
            <p:ph type="title"/>
          </p:nvPr>
        </p:nvSpPr>
        <p:spPr/>
        <p:txBody>
          <a:bodyPr/>
          <a:lstStyle/>
          <a:p>
            <a:r>
              <a:rPr lang="en-US" dirty="0"/>
              <a:t>Two Main Math IR Conferences</a:t>
            </a:r>
          </a:p>
        </p:txBody>
      </p:sp>
      <p:graphicFrame>
        <p:nvGraphicFramePr>
          <p:cNvPr id="6" name="Content Placeholder 5">
            <a:extLst>
              <a:ext uri="{FF2B5EF4-FFF2-40B4-BE49-F238E27FC236}">
                <a16:creationId xmlns:a16="http://schemas.microsoft.com/office/drawing/2014/main" id="{6581DA2B-4B92-1AEF-59FB-3DFF0C04ABEF}"/>
              </a:ext>
            </a:extLst>
          </p:cNvPr>
          <p:cNvGraphicFramePr>
            <a:graphicFrameLocks noGrp="1"/>
          </p:cNvGraphicFramePr>
          <p:nvPr>
            <p:ph idx="1"/>
            <p:extLst>
              <p:ext uri="{D42A27DB-BD31-4B8C-83A1-F6EECF244321}">
                <p14:modId xmlns:p14="http://schemas.microsoft.com/office/powerpoint/2010/main" val="3153368747"/>
              </p:ext>
            </p:extLst>
          </p:nvPr>
        </p:nvGraphicFramePr>
        <p:xfrm>
          <a:off x="389068" y="1807285"/>
          <a:ext cx="11413863" cy="3905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6046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0CED69-B8E5-A013-B0D7-6B3CECC537E2}"/>
              </a:ext>
            </a:extLst>
          </p:cNvPr>
          <p:cNvSpPr>
            <a:spLocks noGrp="1"/>
          </p:cNvSpPr>
          <p:nvPr>
            <p:ph idx="1"/>
          </p:nvPr>
        </p:nvSpPr>
        <p:spPr>
          <a:xfrm>
            <a:off x="365760" y="924911"/>
            <a:ext cx="11521440" cy="5194536"/>
          </a:xfrm>
        </p:spPr>
        <p:txBody>
          <a:bodyPr>
            <a:normAutofit lnSpcReduction="10000"/>
          </a:bodyPr>
          <a:lstStyle/>
          <a:p>
            <a:r>
              <a:rPr lang="en-US" dirty="0"/>
              <a:t>NTCIR 10-12 (2014-2016): Math IR</a:t>
            </a:r>
          </a:p>
          <a:p>
            <a:pPr lvl="1"/>
            <a:r>
              <a:rPr lang="en-US" dirty="0"/>
              <a:t>3 Main Tasks:</a:t>
            </a:r>
          </a:p>
          <a:p>
            <a:pPr lvl="2"/>
            <a:r>
              <a:rPr lang="en-US" dirty="0"/>
              <a:t>Formula Search: Search given a formula</a:t>
            </a:r>
          </a:p>
          <a:p>
            <a:pPr lvl="2"/>
            <a:r>
              <a:rPr lang="en-US" dirty="0"/>
              <a:t>Formula + Text Search: Search documents given keywords and formula</a:t>
            </a:r>
          </a:p>
          <a:p>
            <a:pPr lvl="2"/>
            <a:r>
              <a:rPr lang="en-US" dirty="0"/>
              <a:t>Open Information Retrieval: Search the collection given a text query</a:t>
            </a:r>
          </a:p>
          <a:p>
            <a:pPr lvl="1"/>
            <a:r>
              <a:rPr lang="en-US" dirty="0"/>
              <a:t>NTCIR-12 focused on the Wikipedia dataset</a:t>
            </a:r>
          </a:p>
          <a:p>
            <a:pPr lvl="2"/>
            <a:r>
              <a:rPr lang="en-US" dirty="0"/>
              <a:t>Wikipedia Formula Browsing: Focusing on formula search</a:t>
            </a:r>
          </a:p>
          <a:p>
            <a:pPr lvl="2"/>
            <a:r>
              <a:rPr lang="en-US" dirty="0"/>
              <a:t>Formula Similarity Search: Finding formulas related to the query</a:t>
            </a:r>
          </a:p>
          <a:p>
            <a:pPr lvl="1"/>
            <a:r>
              <a:rPr lang="en-US" dirty="0"/>
              <a:t>Two Datasets: Wikipedia was introduced in NTCIR 12</a:t>
            </a:r>
          </a:p>
          <a:p>
            <a:pPr lvl="2"/>
            <a:r>
              <a:rPr lang="en-US" dirty="0"/>
              <a:t>100,000 scientific articles from </a:t>
            </a:r>
            <a:r>
              <a:rPr lang="en-US" dirty="0" err="1"/>
              <a:t>arXiv</a:t>
            </a:r>
            <a:r>
              <a:rPr lang="en-US" dirty="0"/>
              <a:t> and 35,000 Wikipedia articles</a:t>
            </a:r>
          </a:p>
          <a:p>
            <a:pPr lvl="2"/>
            <a:r>
              <a:rPr lang="en-US" dirty="0"/>
              <a:t>All HTML files</a:t>
            </a:r>
          </a:p>
          <a:p>
            <a:pPr lvl="2"/>
            <a:r>
              <a:rPr lang="en-US" dirty="0"/>
              <a:t>Includes 30-60M math formulae</a:t>
            </a:r>
          </a:p>
          <a:p>
            <a:pPr lvl="1"/>
            <a:r>
              <a:rPr lang="en-US" dirty="0"/>
              <a:t>Given a set of queries, the Math IR system must return a ranked list of search results from both datasets.</a:t>
            </a:r>
          </a:p>
          <a:p>
            <a:pPr lvl="2"/>
            <a:r>
              <a:rPr lang="en-US" dirty="0"/>
              <a:t>Queries will be a set of formulae and keywords and you must search within the document collection</a:t>
            </a:r>
          </a:p>
        </p:txBody>
      </p:sp>
      <p:sp>
        <p:nvSpPr>
          <p:cNvPr id="5" name="TextBox 4">
            <a:extLst>
              <a:ext uri="{FF2B5EF4-FFF2-40B4-BE49-F238E27FC236}">
                <a16:creationId xmlns:a16="http://schemas.microsoft.com/office/drawing/2014/main" id="{3896A43E-596A-E67A-62C5-A673C3738ECF}"/>
              </a:ext>
            </a:extLst>
          </p:cNvPr>
          <p:cNvSpPr txBox="1"/>
          <p:nvPr/>
        </p:nvSpPr>
        <p:spPr>
          <a:xfrm>
            <a:off x="461108" y="6123543"/>
            <a:ext cx="6096000" cy="369332"/>
          </a:xfrm>
          <a:prstGeom prst="rect">
            <a:avLst/>
          </a:prstGeom>
          <a:noFill/>
        </p:spPr>
        <p:txBody>
          <a:bodyPr wrap="square">
            <a:spAutoFit/>
          </a:bodyPr>
          <a:lstStyle/>
          <a:p>
            <a:r>
              <a:rPr lang="en-US" dirty="0">
                <a:hlinkClick r:id="rId3"/>
              </a:rPr>
              <a:t>https://www.cs.rit.edu/~rlaz/files/ntcir12-mathir.pdf</a:t>
            </a:r>
            <a:r>
              <a:rPr lang="en-US" dirty="0"/>
              <a:t> </a:t>
            </a:r>
          </a:p>
        </p:txBody>
      </p:sp>
      <p:sp>
        <p:nvSpPr>
          <p:cNvPr id="7" name="Title 1">
            <a:extLst>
              <a:ext uri="{FF2B5EF4-FFF2-40B4-BE49-F238E27FC236}">
                <a16:creationId xmlns:a16="http://schemas.microsoft.com/office/drawing/2014/main" id="{C230820E-C69F-BCFB-0B3D-3E248E4A5401}"/>
              </a:ext>
            </a:extLst>
          </p:cNvPr>
          <p:cNvSpPr>
            <a:spLocks noGrp="1"/>
          </p:cNvSpPr>
          <p:nvPr>
            <p:ph type="title"/>
          </p:nvPr>
        </p:nvSpPr>
        <p:spPr>
          <a:xfrm>
            <a:off x="919119" y="210207"/>
            <a:ext cx="10353761" cy="641131"/>
          </a:xfrm>
        </p:spPr>
        <p:txBody>
          <a:bodyPr/>
          <a:lstStyle/>
          <a:p>
            <a:r>
              <a:rPr lang="en-US" dirty="0"/>
              <a:t>NTCIR </a:t>
            </a:r>
          </a:p>
        </p:txBody>
      </p:sp>
    </p:spTree>
    <p:extLst>
      <p:ext uri="{BB962C8B-B14F-4D97-AF65-F5344CB8AC3E}">
        <p14:creationId xmlns:p14="http://schemas.microsoft.com/office/powerpoint/2010/main" val="101578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5DA2-4173-8374-B295-AC21E45666CB}"/>
              </a:ext>
            </a:extLst>
          </p:cNvPr>
          <p:cNvSpPr>
            <a:spLocks noGrp="1"/>
          </p:cNvSpPr>
          <p:nvPr>
            <p:ph type="title"/>
          </p:nvPr>
        </p:nvSpPr>
        <p:spPr>
          <a:xfrm>
            <a:off x="919119" y="210207"/>
            <a:ext cx="10353761" cy="641131"/>
          </a:xfrm>
        </p:spPr>
        <p:txBody>
          <a:bodyPr/>
          <a:lstStyle/>
          <a:p>
            <a:r>
              <a:rPr lang="en-US" dirty="0" err="1"/>
              <a:t>ARQMath</a:t>
            </a:r>
            <a:r>
              <a:rPr lang="en-US" dirty="0"/>
              <a:t> </a:t>
            </a:r>
          </a:p>
        </p:txBody>
      </p:sp>
      <p:sp>
        <p:nvSpPr>
          <p:cNvPr id="3" name="Content Placeholder 2">
            <a:extLst>
              <a:ext uri="{FF2B5EF4-FFF2-40B4-BE49-F238E27FC236}">
                <a16:creationId xmlns:a16="http://schemas.microsoft.com/office/drawing/2014/main" id="{22770605-415A-11F9-7424-F55576AA8C6F}"/>
              </a:ext>
            </a:extLst>
          </p:cNvPr>
          <p:cNvSpPr>
            <a:spLocks noGrp="1"/>
          </p:cNvSpPr>
          <p:nvPr>
            <p:ph idx="1"/>
          </p:nvPr>
        </p:nvSpPr>
        <p:spPr>
          <a:xfrm>
            <a:off x="325821" y="987972"/>
            <a:ext cx="10941736" cy="4803228"/>
          </a:xfrm>
        </p:spPr>
        <p:txBody>
          <a:bodyPr>
            <a:normAutofit/>
          </a:bodyPr>
          <a:lstStyle/>
          <a:p>
            <a:r>
              <a:rPr lang="en-US" dirty="0" err="1"/>
              <a:t>ARQMath</a:t>
            </a:r>
            <a:r>
              <a:rPr lang="en-US" dirty="0"/>
              <a:t> 1, 2 and 3 (2019-2021):</a:t>
            </a:r>
          </a:p>
          <a:p>
            <a:pPr lvl="1"/>
            <a:r>
              <a:rPr lang="en-US" dirty="0"/>
              <a:t>Focused directly on Answer Retrieval</a:t>
            </a:r>
          </a:p>
          <a:p>
            <a:pPr lvl="1"/>
            <a:r>
              <a:rPr lang="en-US" dirty="0"/>
              <a:t>Dataset: Question + Answer posts from Stack Exchange</a:t>
            </a:r>
          </a:p>
          <a:p>
            <a:pPr lvl="2"/>
            <a:r>
              <a:rPr lang="en-US" dirty="0"/>
              <a:t>Data from 2010 to 2020</a:t>
            </a:r>
          </a:p>
          <a:p>
            <a:pPr lvl="2"/>
            <a:r>
              <a:rPr lang="en-US" dirty="0"/>
              <a:t>28 Million mathematical formulas in LaTeX</a:t>
            </a:r>
          </a:p>
          <a:p>
            <a:pPr lvl="1"/>
            <a:r>
              <a:rPr lang="en-US" dirty="0"/>
              <a:t>Task 1: Finding relevant answers to a mathematical question</a:t>
            </a:r>
          </a:p>
          <a:p>
            <a:pPr lvl="2"/>
            <a:r>
              <a:rPr lang="en-US" dirty="0"/>
              <a:t>Given a math question as a query, search all answers and return relevant answers</a:t>
            </a:r>
          </a:p>
          <a:p>
            <a:pPr lvl="1"/>
            <a:r>
              <a:rPr lang="en-US" dirty="0"/>
              <a:t>Task 2: Search based on a formula</a:t>
            </a:r>
          </a:p>
          <a:p>
            <a:pPr lvl="2"/>
            <a:r>
              <a:rPr lang="en-US" dirty="0"/>
              <a:t>Given a question with an identified formula as a query, return relevant formulas</a:t>
            </a:r>
          </a:p>
          <a:p>
            <a:pPr lvl="1"/>
            <a:r>
              <a:rPr lang="en-US" dirty="0"/>
              <a:t>Task 3:  Open Domain Question Answering (</a:t>
            </a:r>
            <a:r>
              <a:rPr lang="en-US" dirty="0" err="1"/>
              <a:t>ARQMath</a:t>
            </a:r>
            <a:r>
              <a:rPr lang="en-US" dirty="0"/>
              <a:t> 3)</a:t>
            </a:r>
          </a:p>
          <a:p>
            <a:pPr lvl="2"/>
            <a:r>
              <a:rPr lang="en-US" dirty="0"/>
              <a:t>Like Task 1, but now the question can come from anywhere (even written by hand). Task 1 used questions from the Stack Exchange dataset as input. Task 3 can take as input any query.</a:t>
            </a:r>
          </a:p>
        </p:txBody>
      </p:sp>
      <p:sp>
        <p:nvSpPr>
          <p:cNvPr id="5" name="TextBox 4">
            <a:extLst>
              <a:ext uri="{FF2B5EF4-FFF2-40B4-BE49-F238E27FC236}">
                <a16:creationId xmlns:a16="http://schemas.microsoft.com/office/drawing/2014/main" id="{E582C4E9-E4E3-5A67-4A68-029AAEBCBCB1}"/>
              </a:ext>
            </a:extLst>
          </p:cNvPr>
          <p:cNvSpPr txBox="1"/>
          <p:nvPr/>
        </p:nvSpPr>
        <p:spPr>
          <a:xfrm>
            <a:off x="672123" y="6176963"/>
            <a:ext cx="10847754" cy="369332"/>
          </a:xfrm>
          <a:prstGeom prst="rect">
            <a:avLst/>
          </a:prstGeom>
          <a:noFill/>
        </p:spPr>
        <p:txBody>
          <a:bodyPr wrap="square">
            <a:spAutoFit/>
          </a:bodyPr>
          <a:lstStyle/>
          <a:p>
            <a:r>
              <a:rPr lang="en-US" dirty="0">
                <a:hlinkClick r:id="rId3"/>
              </a:rPr>
              <a:t>http://sigir.org/wp-content/uploads/2020/12/p06.pdf</a:t>
            </a:r>
            <a:r>
              <a:rPr lang="en-US" dirty="0"/>
              <a:t> </a:t>
            </a:r>
          </a:p>
        </p:txBody>
      </p:sp>
    </p:spTree>
    <p:extLst>
      <p:ext uri="{BB962C8B-B14F-4D97-AF65-F5344CB8AC3E}">
        <p14:creationId xmlns:p14="http://schemas.microsoft.com/office/powerpoint/2010/main" val="30406068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1653</TotalTime>
  <Words>1604</Words>
  <Application>Microsoft Office PowerPoint</Application>
  <PresentationFormat>Widescreen</PresentationFormat>
  <Paragraphs>176</Paragraphs>
  <Slides>22</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Bookman Old Style</vt:lpstr>
      <vt:lpstr>Calibri</vt:lpstr>
      <vt:lpstr>Rockwell</vt:lpstr>
      <vt:lpstr>Damask</vt:lpstr>
      <vt:lpstr>Math Information Retrieval</vt:lpstr>
      <vt:lpstr>What is Math Information Retrieval?</vt:lpstr>
      <vt:lpstr>Difficulties of Math IR</vt:lpstr>
      <vt:lpstr>Types of Math IR Systems</vt:lpstr>
      <vt:lpstr>Formula Retrieval</vt:lpstr>
      <vt:lpstr>Text Answer Retrieval</vt:lpstr>
      <vt:lpstr>Two Main Math IR Conferences</vt:lpstr>
      <vt:lpstr>NTCIR </vt:lpstr>
      <vt:lpstr>ARQMath </vt:lpstr>
      <vt:lpstr>Representing Math Formulas</vt:lpstr>
      <vt:lpstr>LaTeX</vt:lpstr>
      <vt:lpstr>MathML</vt:lpstr>
      <vt:lpstr>Tokenizing Mathematical Formulae</vt:lpstr>
      <vt:lpstr>Tokenizing Mathematical Formulae – Tangent-L and SLT</vt:lpstr>
      <vt:lpstr>Baseline Math IR System – Tangent-CFT</vt:lpstr>
      <vt:lpstr>Inspiration: MathDowsers</vt:lpstr>
      <vt:lpstr>My Math IR System</vt:lpstr>
      <vt:lpstr>Compubert </vt:lpstr>
      <vt:lpstr>demo</vt:lpstr>
      <vt:lpstr>results</vt:lpstr>
      <vt:lpstr>To-Do list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Information Retrieval</dc:title>
  <dc:creator>Grader</dc:creator>
  <cp:lastModifiedBy>Grader</cp:lastModifiedBy>
  <cp:revision>11</cp:revision>
  <dcterms:created xsi:type="dcterms:W3CDTF">2022-12-01T01:36:58Z</dcterms:created>
  <dcterms:modified xsi:type="dcterms:W3CDTF">2022-12-04T23:44:33Z</dcterms:modified>
</cp:coreProperties>
</file>