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2"/>
  </p:notesMasterIdLst>
  <p:handoutMasterIdLst>
    <p:handoutMasterId r:id="rId73"/>
  </p:handoutMasterIdLst>
  <p:sldIdLst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2" r:id="rId46"/>
    <p:sldId id="304" r:id="rId47"/>
    <p:sldId id="305" r:id="rId48"/>
    <p:sldId id="306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33" r:id="rId7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280" autoAdjust="0"/>
  </p:normalViewPr>
  <p:slideViewPr>
    <p:cSldViewPr>
      <p:cViewPr varScale="1">
        <p:scale>
          <a:sx n="105" d="100"/>
          <a:sy n="105" d="100"/>
        </p:scale>
        <p:origin x="78" y="21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8/2/2019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8/2/2019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0"/>
            <a:ext cx="11350997" cy="8367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828" y="980727"/>
            <a:ext cx="11350997" cy="537562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3CD9712D-992A-4AB1-A5C2-575F75921AA2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Distributed Systems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Issues - Reliability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828" y="980727"/>
            <a:ext cx="11350997" cy="5877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Distributed system needs to be more reliable than single processor systems. That is, if a machine goes down, some other machine takes over the job. Example – There are 4 file servers each with 0.95 chance of being up at any instant, the probability of all four being down simultaneously is (0.05)</a:t>
            </a:r>
            <a:r>
              <a:rPr lang="en-IN" baseline="30000" dirty="0" smtClean="0"/>
              <a:t>4</a:t>
            </a:r>
            <a:r>
              <a:rPr lang="en-IN" dirty="0" smtClean="0"/>
              <a:t> = 0.000006. Therefore the probability of at least one being available is 0.999994.</a:t>
            </a:r>
          </a:p>
          <a:p>
            <a:pPr marL="0" indent="0">
              <a:buNone/>
            </a:pPr>
            <a:r>
              <a:rPr lang="en-IN" dirty="0" smtClean="0"/>
              <a:t>Aspects:</a:t>
            </a:r>
          </a:p>
          <a:p>
            <a:r>
              <a:rPr lang="en-IN" dirty="0" smtClean="0"/>
              <a:t>Availability – The fraction of time the system is usable. </a:t>
            </a:r>
          </a:p>
          <a:p>
            <a:pPr lvl="1"/>
            <a:r>
              <a:rPr lang="en-IN" dirty="0" smtClean="0"/>
              <a:t>Availability can be enhanced by a design that does not require the simultaneous functioning of a substantial number of critical components. </a:t>
            </a:r>
          </a:p>
          <a:p>
            <a:pPr lvl="1"/>
            <a:r>
              <a:rPr lang="en-IN" dirty="0" smtClean="0"/>
              <a:t>Availability can also be improved by Redundancy, where key pieces of hardware and software should be replicated. </a:t>
            </a:r>
          </a:p>
          <a:p>
            <a:pPr lvl="1"/>
            <a:r>
              <a:rPr lang="en-IN" dirty="0" smtClean="0"/>
              <a:t>However, a highly reliable system should be highly available, but that is not enough. </a:t>
            </a:r>
          </a:p>
          <a:p>
            <a:r>
              <a:rPr lang="en-IN" dirty="0" smtClean="0"/>
              <a:t>Security </a:t>
            </a:r>
          </a:p>
          <a:p>
            <a:r>
              <a:rPr lang="en-IN" dirty="0" smtClean="0"/>
              <a:t>Fault Tolerance</a:t>
            </a:r>
          </a:p>
        </p:txBody>
      </p:sp>
    </p:spTree>
    <p:extLst>
      <p:ext uri="{BB962C8B-B14F-4D97-AF65-F5344CB8AC3E}">
        <p14:creationId xmlns:p14="http://schemas.microsoft.com/office/powerpoint/2010/main" val="218676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Issues - Performance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828" y="980727"/>
            <a:ext cx="11350997" cy="280831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Design issues are subject to the system, some common ones are:</a:t>
            </a:r>
          </a:p>
          <a:p>
            <a:r>
              <a:rPr lang="en-IN" dirty="0" smtClean="0"/>
              <a:t>Response time</a:t>
            </a:r>
          </a:p>
          <a:p>
            <a:r>
              <a:rPr lang="en-IN" dirty="0" smtClean="0"/>
              <a:t>Throughput (Number of jobs per hour)</a:t>
            </a:r>
          </a:p>
          <a:p>
            <a:r>
              <a:rPr lang="en-IN" dirty="0" smtClean="0"/>
              <a:t>System utilization</a:t>
            </a:r>
          </a:p>
          <a:p>
            <a:r>
              <a:rPr lang="en-IN" dirty="0" smtClean="0"/>
              <a:t>Amount of network capacity consumed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7828" y="4077072"/>
            <a:ext cx="11350997" cy="836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mtClean="0"/>
              <a:t>Design Issues - Scalability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517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Synchronization in Distributed Systems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93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Synchronization in Distributed systems is more complicated as they use distributed algorithms that have the following properties:</a:t>
            </a:r>
          </a:p>
          <a:p>
            <a:pPr lvl="1"/>
            <a:r>
              <a:rPr lang="en-IN" dirty="0" smtClean="0"/>
              <a:t>The relevant information is scattered among multiple machines.</a:t>
            </a:r>
          </a:p>
          <a:p>
            <a:pPr lvl="1"/>
            <a:r>
              <a:rPr lang="en-IN" dirty="0" smtClean="0"/>
              <a:t>Processes make decisions based only on local information.</a:t>
            </a:r>
          </a:p>
          <a:p>
            <a:pPr lvl="1"/>
            <a:r>
              <a:rPr lang="en-IN" dirty="0" smtClean="0"/>
              <a:t>A single point of failure in the system should be avoided.</a:t>
            </a:r>
          </a:p>
          <a:p>
            <a:pPr lvl="1"/>
            <a:r>
              <a:rPr lang="en-IN" dirty="0" smtClean="0"/>
              <a:t>No common clock or other precise global time source exists.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Clock Synchronization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283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Logical Clock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Nearly all computers have a circuit for keeping track of time, ‘Time’ is a more suitable word than ‘Clock’.</a:t>
            </a:r>
          </a:p>
          <a:p>
            <a:r>
              <a:rPr lang="en-IN" dirty="0" smtClean="0"/>
              <a:t>A computer timer is usually a precise machined  quartz crystal. When kept under tension, they oscillate at well-defined frequency that depends on the kind of crystal, how it is cut and the amount of tension. </a:t>
            </a:r>
          </a:p>
          <a:p>
            <a:r>
              <a:rPr lang="en-IN" dirty="0" smtClean="0"/>
              <a:t>Each crystal has two registers associated with them: </a:t>
            </a:r>
          </a:p>
          <a:p>
            <a:pPr lvl="1"/>
            <a:r>
              <a:rPr lang="en-IN" dirty="0" smtClean="0"/>
              <a:t>Counter and </a:t>
            </a:r>
          </a:p>
          <a:p>
            <a:pPr lvl="1"/>
            <a:r>
              <a:rPr lang="en-IN" dirty="0" smtClean="0"/>
              <a:t>Holding register.</a:t>
            </a:r>
            <a:br>
              <a:rPr lang="en-IN" dirty="0" smtClean="0"/>
            </a:br>
            <a:endParaRPr lang="en-IN" dirty="0" smtClean="0"/>
          </a:p>
          <a:p>
            <a:r>
              <a:rPr lang="en-IN" dirty="0" smtClean="0"/>
              <a:t>Clock skew – The difference in time values of different crystals.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862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Logical Clock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To synchronize logical clocks, </a:t>
            </a:r>
            <a:r>
              <a:rPr lang="en-IN" dirty="0" err="1" smtClean="0"/>
              <a:t>Lamport</a:t>
            </a:r>
            <a:r>
              <a:rPr lang="en-IN" dirty="0"/>
              <a:t> </a:t>
            </a:r>
            <a:r>
              <a:rPr lang="en-IN" dirty="0" smtClean="0"/>
              <a:t>defines a ‘Happens-before’ relation. The expression, a-&gt; b is read ‘a happens before b’.</a:t>
            </a:r>
          </a:p>
          <a:p>
            <a:r>
              <a:rPr lang="en-IN" dirty="0" smtClean="0"/>
              <a:t>This can be observed directly in two situations:</a:t>
            </a:r>
          </a:p>
          <a:p>
            <a:pPr lvl="1"/>
            <a:r>
              <a:rPr lang="en-IN" dirty="0" smtClean="0"/>
              <a:t>If a and b are events in the same process and a occurs before b. </a:t>
            </a:r>
          </a:p>
          <a:p>
            <a:pPr lvl="1"/>
            <a:r>
              <a:rPr lang="en-IN" dirty="0" smtClean="0"/>
              <a:t>If a is the event of a message being sent by one process, and b is the event of the message being received by another process.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455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Lamport’s</a:t>
            </a:r>
            <a:r>
              <a:rPr lang="en-IN" dirty="0" smtClean="0"/>
              <a:t> algorithm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07" y="970468"/>
            <a:ext cx="9851297" cy="533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2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Physical Clock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6" y="1196752"/>
            <a:ext cx="8856984" cy="526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5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Clock Synchronization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1196752"/>
            <a:ext cx="4210745" cy="3672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004" y="5013176"/>
            <a:ext cx="9361040" cy="162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8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Christian’s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984130"/>
            <a:ext cx="9505056" cy="551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6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827" y="1484784"/>
            <a:ext cx="11350997" cy="40324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5400" dirty="0" smtClean="0"/>
              <a:t>A Distributed system is a collection of independent computers that appear to the users of the system as a single computer. </a:t>
            </a:r>
          </a:p>
          <a:p>
            <a:pPr marL="0" indent="0" algn="ctr">
              <a:buNone/>
            </a:pPr>
            <a:endParaRPr lang="en-IN" sz="5400" dirty="0"/>
          </a:p>
          <a:p>
            <a:pPr marL="0" indent="0">
              <a:buNone/>
            </a:pP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85495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Berkeley Algorithm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980728"/>
            <a:ext cx="11233248" cy="562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0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Mutual Exclusion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828" y="980727"/>
            <a:ext cx="11350997" cy="720081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Centralized Algorithm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1809569"/>
            <a:ext cx="8784976" cy="431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3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0"/>
            <a:ext cx="11350997" cy="5486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Distributed Algorithm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8" y="548680"/>
            <a:ext cx="8136904" cy="1939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28" y="2551370"/>
            <a:ext cx="8136904" cy="430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2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52" y="997400"/>
            <a:ext cx="9793088" cy="448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9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Deadlocks in Distributed systems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844" y="1052736"/>
            <a:ext cx="9003691" cy="264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6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Centralized Deadlock Detection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916" y="1556792"/>
            <a:ext cx="8316740" cy="394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4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Distributed Deadlock Detection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884" y="1772816"/>
            <a:ext cx="9656024" cy="304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6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4294967295"/>
          </p:nvPr>
        </p:nvSpPr>
        <p:spPr/>
        <p:txBody>
          <a:bodyPr/>
          <a:lstStyle/>
          <a:p>
            <a:fld id="{B2C5FD99-CD0E-4896-A3BB-7847A6A03A6A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8212" y="911226"/>
            <a:ext cx="7772400" cy="1654175"/>
          </a:xfrm>
        </p:spPr>
        <p:txBody>
          <a:bodyPr>
            <a:normAutofit fontScale="90000"/>
          </a:bodyPr>
          <a:lstStyle/>
          <a:p>
            <a:r>
              <a:rPr lang="en-US" altLang="zh-TW"/>
              <a:t>Consistency and Replication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4927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3EB9-2D24-435B-8DA8-17C7C9F8BAAA}" type="slidenum">
              <a:rPr lang="zh-TW" altLang="en-US"/>
              <a:pPr/>
              <a:t>28</a:t>
            </a:fld>
            <a:endParaRPr lang="en-US" altLang="zh-TW"/>
          </a:p>
        </p:txBody>
      </p:sp>
      <p:sp>
        <p:nvSpPr>
          <p:cNvPr id="471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Why Replicate Data?</a:t>
            </a:r>
            <a:endParaRPr lang="en-GB" altLang="en-US"/>
          </a:p>
        </p:txBody>
      </p:sp>
      <p:sp>
        <p:nvSpPr>
          <p:cNvPr id="471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944688" y="1012826"/>
            <a:ext cx="8721725" cy="58451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E" altLang="en-US">
                <a:solidFill>
                  <a:srgbClr val="FF0000"/>
                </a:solidFill>
              </a:rPr>
              <a:t>Enhance reliability</a:t>
            </a:r>
            <a:r>
              <a:rPr lang="en-IE" altLang="en-US"/>
              <a:t>.</a:t>
            </a:r>
          </a:p>
          <a:p>
            <a:pPr>
              <a:lnSpc>
                <a:spcPct val="90000"/>
              </a:lnSpc>
            </a:pPr>
            <a:r>
              <a:rPr lang="en-IE" altLang="en-US">
                <a:solidFill>
                  <a:srgbClr val="FF0000"/>
                </a:solidFill>
              </a:rPr>
              <a:t>Improve performance</a:t>
            </a:r>
            <a:r>
              <a:rPr lang="en-IE" altLang="en-US"/>
              <a:t>.</a:t>
            </a:r>
          </a:p>
          <a:p>
            <a:pPr>
              <a:lnSpc>
                <a:spcPct val="90000"/>
              </a:lnSpc>
            </a:pPr>
            <a:endParaRPr lang="en-IE" altLang="en-US"/>
          </a:p>
          <a:p>
            <a:pPr>
              <a:lnSpc>
                <a:spcPct val="90000"/>
              </a:lnSpc>
            </a:pPr>
            <a:r>
              <a:rPr lang="en-IE" altLang="en-US"/>
              <a:t>But: if there are many replicas of the same thing, how do we keep all of them up-to-date?  How do we keep the replicas </a:t>
            </a:r>
            <a:r>
              <a:rPr lang="en-IE" altLang="en-US" i="1"/>
              <a:t>consistent</a:t>
            </a:r>
            <a:r>
              <a:rPr lang="en-IE" altLang="en-US"/>
              <a:t>?</a:t>
            </a:r>
          </a:p>
          <a:p>
            <a:pPr>
              <a:lnSpc>
                <a:spcPct val="90000"/>
              </a:lnSpc>
            </a:pPr>
            <a:endParaRPr lang="en-IE" altLang="en-US"/>
          </a:p>
          <a:p>
            <a:pPr>
              <a:lnSpc>
                <a:spcPct val="90000"/>
              </a:lnSpc>
            </a:pPr>
            <a:r>
              <a:rPr lang="en-IE" altLang="en-US"/>
              <a:t>Consistency can be achieved in a number of ways.</a:t>
            </a:r>
          </a:p>
          <a:p>
            <a:pPr>
              <a:lnSpc>
                <a:spcPct val="90000"/>
              </a:lnSpc>
            </a:pPr>
            <a:r>
              <a:rPr lang="en-IE" altLang="en-US"/>
              <a:t>We will study a number of </a:t>
            </a:r>
            <a:r>
              <a:rPr lang="en-IE" altLang="en-US" i="1">
                <a:solidFill>
                  <a:srgbClr val="0000FF"/>
                </a:solidFill>
              </a:rPr>
              <a:t>consistency models</a:t>
            </a:r>
            <a:r>
              <a:rPr lang="en-IE" altLang="en-US"/>
              <a:t>, as well as </a:t>
            </a:r>
            <a:r>
              <a:rPr lang="en-IE" altLang="en-US" i="1">
                <a:solidFill>
                  <a:srgbClr val="0000FF"/>
                </a:solidFill>
              </a:rPr>
              <a:t>protocols</a:t>
            </a:r>
            <a:r>
              <a:rPr lang="en-IE" altLang="en-US" i="1"/>
              <a:t> </a:t>
            </a:r>
            <a:r>
              <a:rPr lang="en-IE" altLang="en-US"/>
              <a:t>for implementing the models.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7686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3A91-F048-4DBB-B6DE-E309AADEEB7A}" type="slidenum">
              <a:rPr lang="zh-TW" altLang="en-US"/>
              <a:pPr/>
              <a:t>29</a:t>
            </a:fld>
            <a:endParaRPr lang="en-US" altLang="zh-TW"/>
          </a:p>
        </p:txBody>
      </p:sp>
      <p:sp>
        <p:nvSpPr>
          <p:cNvPr id="481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More on Replication</a:t>
            </a:r>
            <a:endParaRPr lang="en-GB" altLang="en-US"/>
          </a:p>
        </p:txBody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979612" y="1119188"/>
            <a:ext cx="8534400" cy="543401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IE" altLang="en-US"/>
              <a:t>Replicas allows remote sites to continue working in the event of local failures.</a:t>
            </a:r>
          </a:p>
          <a:p>
            <a:pPr>
              <a:lnSpc>
                <a:spcPct val="90000"/>
              </a:lnSpc>
            </a:pPr>
            <a:r>
              <a:rPr lang="en-IE" altLang="en-US"/>
              <a:t>It is also possible to protect against data corruption.</a:t>
            </a:r>
          </a:p>
          <a:p>
            <a:pPr>
              <a:lnSpc>
                <a:spcPct val="90000"/>
              </a:lnSpc>
            </a:pPr>
            <a:r>
              <a:rPr lang="en-IE" altLang="en-US"/>
              <a:t>Replicas allow data to reside close to where it is used.</a:t>
            </a:r>
          </a:p>
          <a:p>
            <a:pPr>
              <a:lnSpc>
                <a:spcPct val="90000"/>
              </a:lnSpc>
            </a:pPr>
            <a:r>
              <a:rPr lang="en-IE" altLang="en-US"/>
              <a:t>This directly supports the distributed systems goal of enhanced </a:t>
            </a:r>
            <a:r>
              <a:rPr lang="en-IE" altLang="en-US" i="1"/>
              <a:t>scalability</a:t>
            </a:r>
            <a:r>
              <a:rPr lang="en-IE" altLang="en-US"/>
              <a:t>.</a:t>
            </a:r>
          </a:p>
          <a:p>
            <a:pPr>
              <a:lnSpc>
                <a:spcPct val="90000"/>
              </a:lnSpc>
            </a:pPr>
            <a:r>
              <a:rPr lang="en-IE" altLang="en-US"/>
              <a:t>Even a large number of replicated </a:t>
            </a:r>
            <a:r>
              <a:rPr lang="en-IE" altLang="en-US">
                <a:latin typeface="Arial" panose="020B0604020202020204" pitchFamily="34" charset="0"/>
              </a:rPr>
              <a:t>“</a:t>
            </a:r>
            <a:r>
              <a:rPr lang="en-IE" altLang="en-US"/>
              <a:t>local</a:t>
            </a:r>
            <a:r>
              <a:rPr lang="en-IE" altLang="en-US">
                <a:latin typeface="Arial" panose="020B0604020202020204" pitchFamily="34" charset="0"/>
              </a:rPr>
              <a:t>”</a:t>
            </a:r>
            <a:r>
              <a:rPr lang="en-IE" altLang="en-US"/>
              <a:t> systems can improve performance: think of clusters.</a:t>
            </a:r>
          </a:p>
          <a:p>
            <a:pPr>
              <a:lnSpc>
                <a:spcPct val="90000"/>
              </a:lnSpc>
            </a:pPr>
            <a:endParaRPr lang="en-IE" altLang="en-US"/>
          </a:p>
          <a:p>
            <a:pPr>
              <a:lnSpc>
                <a:spcPct val="90000"/>
              </a:lnSpc>
            </a:pPr>
            <a:r>
              <a:rPr lang="en-IE" altLang="en-US"/>
              <a:t>So, what</a:t>
            </a:r>
            <a:r>
              <a:rPr lang="en-IE" altLang="en-US">
                <a:latin typeface="Arial" panose="020B0604020202020204" pitchFamily="34" charset="0"/>
              </a:rPr>
              <a:t>’</a:t>
            </a:r>
            <a:r>
              <a:rPr lang="en-IE" altLang="en-US"/>
              <a:t>s the catch?</a:t>
            </a:r>
          </a:p>
          <a:p>
            <a:pPr>
              <a:lnSpc>
                <a:spcPct val="90000"/>
              </a:lnSpc>
            </a:pPr>
            <a:endParaRPr lang="en-IE" altLang="en-US"/>
          </a:p>
          <a:p>
            <a:pPr>
              <a:lnSpc>
                <a:spcPct val="90000"/>
              </a:lnSpc>
            </a:pPr>
            <a:r>
              <a:rPr lang="en-IE" altLang="en-US"/>
              <a:t>It is </a:t>
            </a:r>
            <a:r>
              <a:rPr lang="en-IE" altLang="en-US">
                <a:solidFill>
                  <a:srgbClr val="FF0000"/>
                </a:solidFill>
              </a:rPr>
              <a:t>not easy</a:t>
            </a:r>
            <a:r>
              <a:rPr lang="en-IE" altLang="en-US"/>
              <a:t> to keep all those replicas </a:t>
            </a:r>
            <a:r>
              <a:rPr lang="en-IE" altLang="en-US" i="1">
                <a:solidFill>
                  <a:srgbClr val="FF0000"/>
                </a:solidFill>
              </a:rPr>
              <a:t>consistent</a:t>
            </a:r>
            <a:r>
              <a:rPr lang="en-IE" altLang="en-US"/>
              <a:t>.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1580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Advantages of Distributed systems over Centralized systems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40" y="1340768"/>
            <a:ext cx="8966508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4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7CD80-0CDD-4513-B72E-DD4CA93DCA0B}" type="slidenum">
              <a:rPr lang="zh-TW" altLang="en-US"/>
              <a:pPr/>
              <a:t>30</a:t>
            </a:fld>
            <a:endParaRPr lang="en-US" altLang="zh-TW"/>
          </a:p>
        </p:txBody>
      </p:sp>
      <p:sp>
        <p:nvSpPr>
          <p:cNvPr id="512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08176" y="142876"/>
            <a:ext cx="8758237" cy="811213"/>
          </a:xfrm>
        </p:spPr>
        <p:txBody>
          <a:bodyPr/>
          <a:lstStyle/>
          <a:p>
            <a:r>
              <a:rPr lang="en-IE" altLang="en-US"/>
              <a:t>Replication and Scalability</a:t>
            </a:r>
            <a:endParaRPr lang="en-GB" altLang="en-US"/>
          </a:p>
        </p:txBody>
      </p:sp>
      <p:sp>
        <p:nvSpPr>
          <p:cNvPr id="512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928813" y="1030288"/>
            <a:ext cx="8609013" cy="56261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IE" altLang="en-US" sz="2000" dirty="0"/>
              <a:t>Replication is a widely-used scalability technique</a:t>
            </a:r>
          </a:p>
          <a:p>
            <a:pPr>
              <a:lnSpc>
                <a:spcPct val="90000"/>
              </a:lnSpc>
            </a:pPr>
            <a:r>
              <a:rPr lang="en-IE" altLang="en-US" sz="2000" dirty="0"/>
              <a:t>When systems scale, </a:t>
            </a:r>
            <a:r>
              <a:rPr lang="en-IE" altLang="en-US" sz="2000" dirty="0">
                <a:solidFill>
                  <a:srgbClr val="FF0000"/>
                </a:solidFill>
              </a:rPr>
              <a:t>the first problems</a:t>
            </a:r>
            <a:r>
              <a:rPr lang="en-IE" altLang="en-US" sz="2000" dirty="0"/>
              <a:t> to surface are those associated with </a:t>
            </a:r>
            <a:r>
              <a:rPr lang="en-IE" altLang="en-US" sz="2000" dirty="0">
                <a:solidFill>
                  <a:srgbClr val="FF0000"/>
                </a:solidFill>
              </a:rPr>
              <a:t>performance</a:t>
            </a:r>
            <a:r>
              <a:rPr lang="en-IE" altLang="en-US" sz="2000" dirty="0"/>
              <a:t> </a:t>
            </a:r>
            <a:r>
              <a:rPr lang="en-IE" altLang="en-US" sz="2000" dirty="0">
                <a:latin typeface="Arial" panose="020B0604020202020204" pitchFamily="34" charset="0"/>
              </a:rPr>
              <a:t>–</a:t>
            </a:r>
            <a:r>
              <a:rPr lang="en-IE" altLang="en-US" sz="2000" dirty="0"/>
              <a:t> as the systems get bigger (e.g., more users), they get often slower.</a:t>
            </a:r>
          </a:p>
          <a:p>
            <a:pPr>
              <a:lnSpc>
                <a:spcPct val="90000"/>
              </a:lnSpc>
            </a:pPr>
            <a:r>
              <a:rPr lang="en-IE" altLang="en-US" sz="2000" dirty="0"/>
              <a:t>Replicating the data and </a:t>
            </a:r>
            <a:r>
              <a:rPr lang="en-IE" altLang="en-US" sz="2000" dirty="0">
                <a:solidFill>
                  <a:srgbClr val="0000FF"/>
                </a:solidFill>
              </a:rPr>
              <a:t>moving it closer to where</a:t>
            </a:r>
            <a:r>
              <a:rPr lang="en-IE" altLang="en-US" sz="2000" dirty="0"/>
              <a:t> it is needed helps to solve this scalability problem.</a:t>
            </a:r>
          </a:p>
          <a:p>
            <a:pPr>
              <a:lnSpc>
                <a:spcPct val="90000"/>
              </a:lnSpc>
            </a:pPr>
            <a:endParaRPr lang="en-IE" altLang="en-US" sz="2000" dirty="0"/>
          </a:p>
          <a:p>
            <a:pPr>
              <a:lnSpc>
                <a:spcPct val="90000"/>
              </a:lnSpc>
            </a:pPr>
            <a:r>
              <a:rPr lang="en-IE" altLang="en-US" sz="2000" dirty="0"/>
              <a:t>A problem remains: how to efficiently synchronize all of the replicas created to solve the scalability issue?</a:t>
            </a:r>
          </a:p>
          <a:p>
            <a:pPr>
              <a:lnSpc>
                <a:spcPct val="90000"/>
              </a:lnSpc>
            </a:pPr>
            <a:endParaRPr lang="en-IE" altLang="en-US" sz="2000" dirty="0"/>
          </a:p>
          <a:p>
            <a:pPr>
              <a:lnSpc>
                <a:spcPct val="90000"/>
              </a:lnSpc>
            </a:pPr>
            <a:r>
              <a:rPr lang="en-IE" altLang="en-US" sz="2000" dirty="0">
                <a:solidFill>
                  <a:srgbClr val="FF0000"/>
                </a:solidFill>
              </a:rPr>
              <a:t>Dilemma:</a:t>
            </a:r>
            <a:r>
              <a:rPr lang="en-IE" altLang="en-US" sz="2000" dirty="0"/>
              <a:t> </a:t>
            </a:r>
            <a:r>
              <a:rPr lang="en-IE" altLang="en-US" sz="2000" dirty="0">
                <a:solidFill>
                  <a:srgbClr val="FF0000"/>
                </a:solidFill>
              </a:rPr>
              <a:t>adding replicas improves scalability, but incurs the (oftentimes considerable) overhead of keeping the replicas up-to-date!!!</a:t>
            </a:r>
          </a:p>
          <a:p>
            <a:pPr>
              <a:lnSpc>
                <a:spcPct val="90000"/>
              </a:lnSpc>
            </a:pPr>
            <a:endParaRPr lang="en-IE" altLang="en-US" sz="2000" dirty="0"/>
          </a:p>
          <a:p>
            <a:pPr>
              <a:lnSpc>
                <a:spcPct val="90000"/>
              </a:lnSpc>
            </a:pPr>
            <a:r>
              <a:rPr lang="en-IE" altLang="en-US" sz="2000" dirty="0"/>
              <a:t>As we shall see, the solution often results in a relaxation of any </a:t>
            </a:r>
            <a:r>
              <a:rPr lang="en-IE" altLang="en-US" sz="2000" i="1" dirty="0"/>
              <a:t>consistency constraints</a:t>
            </a:r>
            <a:r>
              <a:rPr lang="en-IE" altLang="en-US" sz="2000" dirty="0"/>
              <a:t>.</a:t>
            </a: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6485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2A4A3-7670-4380-995B-6F183BFCD244}" type="slidenum">
              <a:rPr lang="zh-TW" altLang="en-US"/>
              <a:pPr/>
              <a:t>31</a:t>
            </a:fld>
            <a:endParaRPr lang="en-US" altLang="zh-TW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Data-Centric Consistency Models</a:t>
            </a:r>
            <a:endParaRPr lang="en-GB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5162" y="1162050"/>
            <a:ext cx="8528050" cy="121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IE" altLang="en-US" sz="1600"/>
              <a:t>A data-store can be read from or written to by any process in a distributed system.</a:t>
            </a:r>
          </a:p>
          <a:p>
            <a:pPr>
              <a:lnSpc>
                <a:spcPct val="80000"/>
              </a:lnSpc>
            </a:pPr>
            <a:r>
              <a:rPr lang="en-IE" altLang="en-US" sz="1600"/>
              <a:t>A local copy of the data-store (replica) can support </a:t>
            </a:r>
            <a:r>
              <a:rPr lang="en-IE" altLang="en-US" sz="1600">
                <a:latin typeface="Arial" panose="020B0604020202020204" pitchFamily="34" charset="0"/>
              </a:rPr>
              <a:t>“</a:t>
            </a:r>
            <a:r>
              <a:rPr lang="en-IE" altLang="en-US" sz="1600"/>
              <a:t>fast reads</a:t>
            </a:r>
            <a:r>
              <a:rPr lang="en-IE" altLang="en-US" sz="1600">
                <a:latin typeface="Arial" panose="020B0604020202020204" pitchFamily="34" charset="0"/>
              </a:rPr>
              <a:t>”</a:t>
            </a:r>
            <a:r>
              <a:rPr lang="en-IE" altLang="en-US" sz="1600"/>
              <a:t>.</a:t>
            </a:r>
          </a:p>
          <a:p>
            <a:pPr>
              <a:lnSpc>
                <a:spcPct val="80000"/>
              </a:lnSpc>
            </a:pPr>
            <a:r>
              <a:rPr lang="en-IE" altLang="en-US" sz="1600"/>
              <a:t>However, a </a:t>
            </a:r>
            <a:r>
              <a:rPr lang="en-IE" altLang="en-US" sz="1600">
                <a:solidFill>
                  <a:srgbClr val="0000FF"/>
                </a:solidFill>
              </a:rPr>
              <a:t>write</a:t>
            </a:r>
            <a:r>
              <a:rPr lang="en-IE" altLang="en-US" sz="1600"/>
              <a:t> to a local replica needs to </a:t>
            </a:r>
            <a:r>
              <a:rPr lang="en-IE" altLang="en-US" sz="1600">
                <a:solidFill>
                  <a:srgbClr val="0000FF"/>
                </a:solidFill>
              </a:rPr>
              <a:t>be propagated to </a:t>
            </a:r>
            <a:r>
              <a:rPr lang="en-IE" altLang="en-US" sz="1600" i="1">
                <a:solidFill>
                  <a:srgbClr val="0000FF"/>
                </a:solidFill>
              </a:rPr>
              <a:t>all</a:t>
            </a:r>
            <a:r>
              <a:rPr lang="en-IE" altLang="en-US" sz="1600">
                <a:solidFill>
                  <a:srgbClr val="0000FF"/>
                </a:solidFill>
              </a:rPr>
              <a:t> remote replicas</a:t>
            </a:r>
            <a:r>
              <a:rPr lang="en-IE" altLang="en-US" sz="1600"/>
              <a:t>.</a:t>
            </a:r>
            <a:endParaRPr lang="en-GB" altLang="en-US" sz="1600"/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0" t="45468" r="30144" b="39879"/>
          <a:stretch>
            <a:fillRect/>
          </a:stretch>
        </p:blipFill>
        <p:spPr bwMode="auto">
          <a:xfrm>
            <a:off x="3656013" y="2630489"/>
            <a:ext cx="5954713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1827212" y="6024563"/>
            <a:ext cx="8574088" cy="72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IE" altLang="en-US" sz="2000"/>
              <a:t>Various consistency models help to understand the various mechanisms used to achieve and enable this.</a:t>
            </a:r>
            <a:endParaRPr lang="en-GB" altLang="en-US" sz="2000"/>
          </a:p>
        </p:txBody>
      </p:sp>
    </p:spTree>
    <p:extLst>
      <p:ext uri="{BB962C8B-B14F-4D97-AF65-F5344CB8AC3E}">
        <p14:creationId xmlns:p14="http://schemas.microsoft.com/office/powerpoint/2010/main" val="185371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55CC-2EE9-4CC5-9DA0-9C8DDB5063B0}" type="slidenum">
              <a:rPr lang="zh-TW" altLang="en-US"/>
              <a:pPr/>
              <a:t>32</a:t>
            </a:fld>
            <a:endParaRPr lang="en-US" altLang="zh-TW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What is a Consistency Model?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5800" y="1150938"/>
            <a:ext cx="8521700" cy="5073650"/>
          </a:xfrm>
        </p:spPr>
        <p:txBody>
          <a:bodyPr/>
          <a:lstStyle/>
          <a:p>
            <a:r>
              <a:rPr lang="en-US" altLang="zh-TW"/>
              <a:t>A </a:t>
            </a:r>
            <a:r>
              <a:rPr lang="en-US" altLang="zh-TW">
                <a:latin typeface="Times New Roman" panose="02020603050405020304" pitchFamily="18" charset="0"/>
              </a:rPr>
              <a:t>“</a:t>
            </a:r>
            <a:r>
              <a:rPr lang="en-US" altLang="zh-TW"/>
              <a:t>consistency model</a:t>
            </a:r>
            <a:r>
              <a:rPr lang="en-US" altLang="zh-TW">
                <a:latin typeface="Times New Roman" panose="02020603050405020304" pitchFamily="18" charset="0"/>
              </a:rPr>
              <a:t>”</a:t>
            </a:r>
            <a:r>
              <a:rPr lang="en-US" altLang="zh-TW"/>
              <a:t> is a CONTRACT between a DS data-store and its processes.</a:t>
            </a:r>
          </a:p>
          <a:p>
            <a:endParaRPr lang="en-US" altLang="zh-TW"/>
          </a:p>
          <a:p>
            <a:r>
              <a:rPr lang="en-US" altLang="zh-TW"/>
              <a:t>If the processes agree to the rules, the data-store will perform properly and as advertised.</a:t>
            </a:r>
          </a:p>
          <a:p>
            <a:endParaRPr lang="en-US" altLang="zh-TW"/>
          </a:p>
          <a:p>
            <a:r>
              <a:rPr lang="en-US" altLang="zh-TW"/>
              <a:t>We start with </a:t>
            </a:r>
            <a:r>
              <a:rPr lang="en-US" altLang="zh-TW" i="1"/>
              <a:t>Strict Consistency</a:t>
            </a:r>
            <a:r>
              <a:rPr lang="en-US" altLang="zh-TW"/>
              <a:t>, which is defined as:</a:t>
            </a:r>
          </a:p>
          <a:p>
            <a:endParaRPr lang="en-US" altLang="zh-TW" i="1"/>
          </a:p>
          <a:p>
            <a:r>
              <a:rPr lang="en-US" altLang="zh-TW" i="1">
                <a:solidFill>
                  <a:srgbClr val="0000FF"/>
                </a:solidFill>
              </a:rPr>
              <a:t>Any read on a data item </a:t>
            </a:r>
            <a:r>
              <a:rPr lang="en-US" altLang="zh-TW" i="1">
                <a:solidFill>
                  <a:srgbClr val="0000FF"/>
                </a:solidFill>
                <a:latin typeface="Times New Roman" panose="02020603050405020304" pitchFamily="18" charset="0"/>
              </a:rPr>
              <a:t>‘</a:t>
            </a:r>
            <a:r>
              <a:rPr lang="en-US" altLang="zh-TW" i="1">
                <a:solidFill>
                  <a:srgbClr val="0000FF"/>
                </a:solidFill>
              </a:rPr>
              <a:t>x</a:t>
            </a:r>
            <a:r>
              <a:rPr lang="en-US" altLang="zh-TW" i="1">
                <a:solidFill>
                  <a:srgbClr val="0000FF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TW" i="1">
                <a:solidFill>
                  <a:srgbClr val="0000FF"/>
                </a:solidFill>
              </a:rPr>
              <a:t> returns a value corresponding to the result of the most recent write on </a:t>
            </a:r>
            <a:r>
              <a:rPr lang="en-US" altLang="zh-TW" i="1">
                <a:solidFill>
                  <a:srgbClr val="0000FF"/>
                </a:solidFill>
                <a:latin typeface="Times New Roman" panose="02020603050405020304" pitchFamily="18" charset="0"/>
              </a:rPr>
              <a:t>‘</a:t>
            </a:r>
            <a:r>
              <a:rPr lang="en-US" altLang="zh-TW" i="1">
                <a:solidFill>
                  <a:srgbClr val="0000FF"/>
                </a:solidFill>
              </a:rPr>
              <a:t>x</a:t>
            </a:r>
            <a:r>
              <a:rPr lang="en-US" altLang="zh-TW" i="1">
                <a:solidFill>
                  <a:srgbClr val="0000FF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TW" i="1">
                <a:solidFill>
                  <a:srgbClr val="0000FF"/>
                </a:solidFill>
              </a:rPr>
              <a:t> (regardless of where the write occurred).</a:t>
            </a:r>
          </a:p>
        </p:txBody>
      </p:sp>
    </p:spTree>
    <p:extLst>
      <p:ext uri="{BB962C8B-B14F-4D97-AF65-F5344CB8AC3E}">
        <p14:creationId xmlns:p14="http://schemas.microsoft.com/office/powerpoint/2010/main" val="417722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0798-E859-4ADF-A6DC-868C1D96B992}" type="slidenum">
              <a:rPr lang="zh-TW" altLang="en-US"/>
              <a:pPr/>
              <a:t>33</a:t>
            </a:fld>
            <a:endParaRPr lang="en-US" altLang="zh-TW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z="4000" dirty="0"/>
              <a:t>Consistency Model Diagram Notation</a:t>
            </a:r>
            <a:endParaRPr lang="en-GB" altLang="en-US" sz="4000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0088" y="1119188"/>
            <a:ext cx="8412163" cy="5505450"/>
          </a:xfrm>
        </p:spPr>
        <p:txBody>
          <a:bodyPr/>
          <a:lstStyle/>
          <a:p>
            <a:r>
              <a:rPr lang="en-IE" altLang="en-US" dirty="0"/>
              <a:t>W</a:t>
            </a:r>
            <a:r>
              <a:rPr lang="en-IE" altLang="en-US" baseline="-25000" dirty="0"/>
              <a:t>i</a:t>
            </a:r>
            <a:r>
              <a:rPr lang="en-IE" altLang="en-US" dirty="0"/>
              <a:t>(x)a </a:t>
            </a:r>
            <a:r>
              <a:rPr lang="en-IE" altLang="en-US" dirty="0">
                <a:latin typeface="Arial" panose="020B0604020202020204" pitchFamily="34" charset="0"/>
              </a:rPr>
              <a:t>–</a:t>
            </a:r>
            <a:r>
              <a:rPr lang="en-IE" altLang="en-US" dirty="0"/>
              <a:t> a write by process </a:t>
            </a:r>
            <a:r>
              <a:rPr lang="en-IE" altLang="en-US" dirty="0">
                <a:latin typeface="Arial" panose="020B0604020202020204" pitchFamily="34" charset="0"/>
              </a:rPr>
              <a:t>‘</a:t>
            </a:r>
            <a:r>
              <a:rPr lang="en-IE" altLang="en-US" dirty="0" err="1"/>
              <a:t>i</a:t>
            </a:r>
            <a:r>
              <a:rPr lang="en-IE" altLang="en-US" dirty="0">
                <a:latin typeface="Arial" panose="020B0604020202020204" pitchFamily="34" charset="0"/>
              </a:rPr>
              <a:t>’</a:t>
            </a:r>
            <a:r>
              <a:rPr lang="en-IE" altLang="en-US" dirty="0"/>
              <a:t> to item </a:t>
            </a:r>
            <a:r>
              <a:rPr lang="en-IE" altLang="en-US" dirty="0">
                <a:latin typeface="Arial" panose="020B0604020202020204" pitchFamily="34" charset="0"/>
              </a:rPr>
              <a:t>‘</a:t>
            </a:r>
            <a:r>
              <a:rPr lang="en-IE" altLang="en-US" dirty="0"/>
              <a:t>x</a:t>
            </a:r>
            <a:r>
              <a:rPr lang="en-IE" altLang="en-US" dirty="0">
                <a:latin typeface="Arial" panose="020B0604020202020204" pitchFamily="34" charset="0"/>
              </a:rPr>
              <a:t>’</a:t>
            </a:r>
            <a:r>
              <a:rPr lang="en-IE" altLang="en-US" dirty="0"/>
              <a:t> with a value of </a:t>
            </a:r>
            <a:r>
              <a:rPr lang="en-IE" altLang="en-US" dirty="0">
                <a:latin typeface="Arial" panose="020B0604020202020204" pitchFamily="34" charset="0"/>
              </a:rPr>
              <a:t>‘</a:t>
            </a:r>
            <a:r>
              <a:rPr lang="en-IE" altLang="en-US" dirty="0"/>
              <a:t>a</a:t>
            </a:r>
            <a:r>
              <a:rPr lang="en-IE" altLang="en-US" dirty="0">
                <a:latin typeface="Arial" panose="020B0604020202020204" pitchFamily="34" charset="0"/>
              </a:rPr>
              <a:t>’</a:t>
            </a:r>
            <a:r>
              <a:rPr lang="en-IE" altLang="en-US" dirty="0"/>
              <a:t>.  That is, </a:t>
            </a:r>
            <a:r>
              <a:rPr lang="en-IE" altLang="en-US" dirty="0">
                <a:latin typeface="Arial" panose="020B0604020202020204" pitchFamily="34" charset="0"/>
              </a:rPr>
              <a:t>‘</a:t>
            </a:r>
            <a:r>
              <a:rPr lang="en-IE" altLang="en-US" dirty="0"/>
              <a:t>x</a:t>
            </a:r>
            <a:r>
              <a:rPr lang="en-IE" altLang="en-US" dirty="0">
                <a:latin typeface="Arial" panose="020B0604020202020204" pitchFamily="34" charset="0"/>
              </a:rPr>
              <a:t>’</a:t>
            </a:r>
            <a:r>
              <a:rPr lang="en-IE" altLang="en-US" dirty="0"/>
              <a:t> is set to </a:t>
            </a:r>
            <a:r>
              <a:rPr lang="en-IE" altLang="en-US" dirty="0">
                <a:latin typeface="Arial" panose="020B0604020202020204" pitchFamily="34" charset="0"/>
              </a:rPr>
              <a:t>‘</a:t>
            </a:r>
            <a:r>
              <a:rPr lang="en-IE" altLang="en-US" dirty="0"/>
              <a:t>a</a:t>
            </a:r>
            <a:r>
              <a:rPr lang="en-IE" altLang="en-US" dirty="0">
                <a:latin typeface="Arial" panose="020B0604020202020204" pitchFamily="34" charset="0"/>
              </a:rPr>
              <a:t>’</a:t>
            </a:r>
            <a:r>
              <a:rPr lang="en-IE" altLang="en-US" dirty="0"/>
              <a:t>.</a:t>
            </a:r>
          </a:p>
          <a:p>
            <a:endParaRPr lang="en-IE" altLang="en-US" dirty="0"/>
          </a:p>
          <a:p>
            <a:r>
              <a:rPr lang="en-IE" altLang="en-US" dirty="0"/>
              <a:t>(Note: The process is often shown as </a:t>
            </a:r>
            <a:r>
              <a:rPr lang="en-IE" altLang="en-US" dirty="0">
                <a:latin typeface="Arial" panose="020B0604020202020204" pitchFamily="34" charset="0"/>
              </a:rPr>
              <a:t>‘</a:t>
            </a:r>
            <a:r>
              <a:rPr lang="en-IE" altLang="en-US" dirty="0"/>
              <a:t>P</a:t>
            </a:r>
            <a:r>
              <a:rPr lang="en-IE" altLang="en-US" baseline="-25000" dirty="0"/>
              <a:t>i</a:t>
            </a:r>
            <a:r>
              <a:rPr lang="en-IE" altLang="en-US" dirty="0">
                <a:latin typeface="Arial" panose="020B0604020202020204" pitchFamily="34" charset="0"/>
              </a:rPr>
              <a:t>’</a:t>
            </a:r>
            <a:r>
              <a:rPr lang="en-IE" altLang="en-US" dirty="0"/>
              <a:t>).</a:t>
            </a:r>
          </a:p>
          <a:p>
            <a:endParaRPr lang="en-IE" altLang="en-US" dirty="0"/>
          </a:p>
          <a:p>
            <a:r>
              <a:rPr lang="en-IE" altLang="en-US" dirty="0" err="1"/>
              <a:t>R</a:t>
            </a:r>
            <a:r>
              <a:rPr lang="en-IE" altLang="en-US" baseline="-25000" dirty="0" err="1"/>
              <a:t>i</a:t>
            </a:r>
            <a:r>
              <a:rPr lang="en-IE" altLang="en-US" dirty="0"/>
              <a:t>(x)b </a:t>
            </a:r>
            <a:r>
              <a:rPr lang="en-IE" altLang="en-US" dirty="0">
                <a:latin typeface="Arial" panose="020B0604020202020204" pitchFamily="34" charset="0"/>
              </a:rPr>
              <a:t>–</a:t>
            </a:r>
            <a:r>
              <a:rPr lang="en-IE" altLang="en-US" dirty="0"/>
              <a:t> a read by process </a:t>
            </a:r>
            <a:r>
              <a:rPr lang="en-IE" altLang="en-US" dirty="0">
                <a:latin typeface="Arial" panose="020B0604020202020204" pitchFamily="34" charset="0"/>
              </a:rPr>
              <a:t>‘</a:t>
            </a:r>
            <a:r>
              <a:rPr lang="en-IE" altLang="en-US" dirty="0" err="1"/>
              <a:t>i</a:t>
            </a:r>
            <a:r>
              <a:rPr lang="en-IE" altLang="en-US" dirty="0">
                <a:latin typeface="Arial" panose="020B0604020202020204" pitchFamily="34" charset="0"/>
              </a:rPr>
              <a:t>’</a:t>
            </a:r>
            <a:r>
              <a:rPr lang="en-IE" altLang="en-US" dirty="0"/>
              <a:t> from item </a:t>
            </a:r>
            <a:r>
              <a:rPr lang="en-IE" altLang="en-US" dirty="0">
                <a:latin typeface="Arial" panose="020B0604020202020204" pitchFamily="34" charset="0"/>
              </a:rPr>
              <a:t>‘</a:t>
            </a:r>
            <a:r>
              <a:rPr lang="en-IE" altLang="en-US" dirty="0"/>
              <a:t>x</a:t>
            </a:r>
            <a:r>
              <a:rPr lang="en-IE" altLang="en-US" dirty="0">
                <a:latin typeface="Arial" panose="020B0604020202020204" pitchFamily="34" charset="0"/>
              </a:rPr>
              <a:t>’</a:t>
            </a:r>
            <a:r>
              <a:rPr lang="en-IE" altLang="en-US" dirty="0"/>
              <a:t> producing the value </a:t>
            </a:r>
            <a:r>
              <a:rPr lang="en-IE" altLang="en-US" dirty="0">
                <a:latin typeface="Arial" panose="020B0604020202020204" pitchFamily="34" charset="0"/>
              </a:rPr>
              <a:t>‘</a:t>
            </a:r>
            <a:r>
              <a:rPr lang="en-IE" altLang="en-US" dirty="0"/>
              <a:t>b</a:t>
            </a:r>
            <a:r>
              <a:rPr lang="en-IE" altLang="en-US" dirty="0">
                <a:latin typeface="Arial" panose="020B0604020202020204" pitchFamily="34" charset="0"/>
              </a:rPr>
              <a:t>’</a:t>
            </a:r>
            <a:r>
              <a:rPr lang="en-IE" altLang="en-US" dirty="0"/>
              <a:t>. That is, reading </a:t>
            </a:r>
            <a:r>
              <a:rPr lang="en-IE" altLang="en-US" dirty="0">
                <a:latin typeface="Arial" panose="020B0604020202020204" pitchFamily="34" charset="0"/>
              </a:rPr>
              <a:t>‘</a:t>
            </a:r>
            <a:r>
              <a:rPr lang="en-IE" altLang="en-US" dirty="0"/>
              <a:t>x</a:t>
            </a:r>
            <a:r>
              <a:rPr lang="en-IE" altLang="en-US" dirty="0">
                <a:latin typeface="Arial" panose="020B0604020202020204" pitchFamily="34" charset="0"/>
              </a:rPr>
              <a:t>’</a:t>
            </a:r>
            <a:r>
              <a:rPr lang="en-IE" altLang="en-US" dirty="0"/>
              <a:t> returns </a:t>
            </a:r>
            <a:r>
              <a:rPr lang="en-IE" altLang="en-US" dirty="0">
                <a:latin typeface="Arial" panose="020B0604020202020204" pitchFamily="34" charset="0"/>
              </a:rPr>
              <a:t>‘</a:t>
            </a:r>
            <a:r>
              <a:rPr lang="en-IE" altLang="en-US" dirty="0"/>
              <a:t>b</a:t>
            </a:r>
            <a:r>
              <a:rPr lang="en-IE" altLang="en-US" dirty="0">
                <a:latin typeface="Arial" panose="020B0604020202020204" pitchFamily="34" charset="0"/>
              </a:rPr>
              <a:t>’</a:t>
            </a:r>
            <a:r>
              <a:rPr lang="en-IE" altLang="en-US" dirty="0"/>
              <a:t>.</a:t>
            </a:r>
          </a:p>
          <a:p>
            <a:endParaRPr lang="en-IE" altLang="en-US" dirty="0"/>
          </a:p>
          <a:p>
            <a:r>
              <a:rPr lang="en-IE" altLang="en-US" dirty="0"/>
              <a:t>Time moves from left to right in all diagrams.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9451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CB0E-B155-4D47-9C80-6A8235C8522A}" type="slidenum">
              <a:rPr lang="zh-TW" altLang="en-US"/>
              <a:pPr/>
              <a:t>34</a:t>
            </a:fld>
            <a:endParaRPr lang="en-US" altLang="zh-TW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9" t="48338" r="19241" b="42296"/>
          <a:stretch>
            <a:fillRect/>
          </a:stretch>
        </p:blipFill>
        <p:spPr bwMode="auto">
          <a:xfrm>
            <a:off x="2317750" y="979488"/>
            <a:ext cx="7848600" cy="185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Strict Consistency Diagrams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0400" y="2930526"/>
            <a:ext cx="8424862" cy="3667125"/>
          </a:xfrm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80000"/>
              </a:lnSpc>
            </a:pPr>
            <a:r>
              <a:rPr lang="en-US" altLang="zh-TW" sz="2000" dirty="0"/>
              <a:t>Behavior of two processes, operating on the same data item:</a:t>
            </a:r>
          </a:p>
          <a:p>
            <a:pPr marL="609600" indent="-609600">
              <a:lnSpc>
                <a:spcPct val="80000"/>
              </a:lnSpc>
              <a:buFontTx/>
              <a:buAutoNum type="alphaLcParenR"/>
            </a:pPr>
            <a:r>
              <a:rPr lang="en-US" altLang="zh-TW" sz="2000" dirty="0"/>
              <a:t>A strictly consistent data-store.</a:t>
            </a:r>
          </a:p>
          <a:p>
            <a:pPr marL="609600" indent="-609600">
              <a:lnSpc>
                <a:spcPct val="80000"/>
              </a:lnSpc>
              <a:buFontTx/>
              <a:buAutoNum type="alphaLcParenR"/>
            </a:pPr>
            <a:r>
              <a:rPr lang="en-US" altLang="zh-TW" sz="2000" dirty="0"/>
              <a:t>A data-store that is not strictly consistent.</a:t>
            </a:r>
          </a:p>
          <a:p>
            <a:pPr marL="609600" indent="-609600">
              <a:lnSpc>
                <a:spcPct val="80000"/>
              </a:lnSpc>
              <a:buFontTx/>
              <a:buAutoNum type="alphaLcParenR"/>
            </a:pPr>
            <a:endParaRPr lang="en-US" altLang="zh-TW" sz="2000" dirty="0"/>
          </a:p>
          <a:p>
            <a:pPr marL="609600" indent="-609600">
              <a:lnSpc>
                <a:spcPct val="80000"/>
              </a:lnSpc>
              <a:buFontTx/>
              <a:buChar char="•"/>
            </a:pPr>
            <a:r>
              <a:rPr lang="en-US" altLang="zh-TW" sz="2000" dirty="0"/>
              <a:t>With </a:t>
            </a:r>
            <a:r>
              <a:rPr lang="en-US" altLang="zh-TW" sz="2000" i="1" dirty="0"/>
              <a:t>Strict Consistency</a:t>
            </a:r>
            <a:r>
              <a:rPr lang="en-US" altLang="zh-TW" sz="2000" dirty="0"/>
              <a:t>, all writes are </a:t>
            </a:r>
            <a:r>
              <a:rPr lang="en-US" altLang="zh-TW" sz="2000" i="1" dirty="0"/>
              <a:t>instantaneously visible </a:t>
            </a:r>
            <a:r>
              <a:rPr lang="en-US" altLang="zh-TW" sz="2000" dirty="0"/>
              <a:t>to all processes and </a:t>
            </a:r>
            <a:r>
              <a:rPr lang="en-US" altLang="zh-TW" sz="2000" i="1" dirty="0"/>
              <a:t>absolute global time order </a:t>
            </a:r>
            <a:r>
              <a:rPr lang="en-US" altLang="zh-TW" sz="2000" dirty="0"/>
              <a:t>is maintained throughout the DS. It is not at all easy in the real world, and all but </a:t>
            </a:r>
            <a:r>
              <a:rPr lang="en-US" altLang="zh-TW" sz="2000" i="1" dirty="0"/>
              <a:t>impossible</a:t>
            </a:r>
            <a:r>
              <a:rPr lang="en-US" altLang="zh-TW" sz="2000" dirty="0"/>
              <a:t> within a DS.</a:t>
            </a:r>
          </a:p>
          <a:p>
            <a:pPr marL="609600" indent="-609600">
              <a:lnSpc>
                <a:spcPct val="80000"/>
              </a:lnSpc>
              <a:buFontTx/>
              <a:buAutoNum type="alphaLcParenR"/>
            </a:pPr>
            <a:endParaRPr lang="en-US" altLang="zh-TW" sz="2000" dirty="0"/>
          </a:p>
          <a:p>
            <a:pPr marL="609600" indent="-609600">
              <a:lnSpc>
                <a:spcPct val="80000"/>
              </a:lnSpc>
              <a:buFontTx/>
              <a:buChar char="•"/>
            </a:pPr>
            <a:r>
              <a:rPr lang="en-US" altLang="zh-TW" sz="2000" dirty="0"/>
              <a:t>So, other, less strict (or </a:t>
            </a:r>
            <a:r>
              <a:rPr lang="en-US" altLang="zh-TW" sz="2000" dirty="0">
                <a:latin typeface="Times New Roman" panose="02020603050405020304" pitchFamily="18" charset="0"/>
              </a:rPr>
              <a:t>“</a:t>
            </a:r>
            <a:r>
              <a:rPr lang="en-US" altLang="zh-TW" sz="2000" dirty="0"/>
              <a:t>weaker</a:t>
            </a:r>
            <a:r>
              <a:rPr lang="en-US" altLang="zh-TW" sz="2000" dirty="0">
                <a:latin typeface="Times New Roman" panose="02020603050405020304" pitchFamily="18" charset="0"/>
              </a:rPr>
              <a:t>”</a:t>
            </a:r>
            <a:r>
              <a:rPr lang="en-US" altLang="zh-TW" sz="2000" dirty="0"/>
              <a:t>) models have been developed </a:t>
            </a:r>
            <a:r>
              <a:rPr lang="en-US" altLang="zh-TW" sz="2000" dirty="0">
                <a:latin typeface="Times New Roman" panose="02020603050405020304" pitchFamily="18" charset="0"/>
              </a:rPr>
              <a:t>…</a:t>
            </a:r>
            <a:r>
              <a:rPr lang="en-US" altLang="zh-TW" sz="2000" dirty="0"/>
              <a:t> </a:t>
            </a:r>
            <a:endParaRPr lang="en-US" altLang="zh-TW" sz="2000" i="1" dirty="0"/>
          </a:p>
        </p:txBody>
      </p:sp>
    </p:spTree>
    <p:extLst>
      <p:ext uri="{BB962C8B-B14F-4D97-AF65-F5344CB8AC3E}">
        <p14:creationId xmlns:p14="http://schemas.microsoft.com/office/powerpoint/2010/main" val="301782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6B389-5CA6-40FD-87E8-EED8F1352F2B}" type="slidenum">
              <a:rPr lang="zh-TW" altLang="en-US"/>
              <a:pPr/>
              <a:t>35</a:t>
            </a:fld>
            <a:endParaRPr lang="en-US" altLang="zh-TW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Sequential Consistency</a:t>
            </a:r>
            <a:endParaRPr lang="en-GB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3425" y="1131888"/>
            <a:ext cx="8304212" cy="5421312"/>
          </a:xfrm>
        </p:spPr>
        <p:txBody>
          <a:bodyPr/>
          <a:lstStyle/>
          <a:p>
            <a:r>
              <a:rPr lang="en-IE" altLang="en-US" dirty="0"/>
              <a:t>A weaker consistency model, which represents a relaxation of the rules. </a:t>
            </a:r>
          </a:p>
          <a:p>
            <a:r>
              <a:rPr lang="en-IE" altLang="en-US" dirty="0"/>
              <a:t>It is also easier to implement.</a:t>
            </a:r>
          </a:p>
          <a:p>
            <a:endParaRPr lang="en-IE" altLang="en-US" dirty="0"/>
          </a:p>
          <a:p>
            <a:r>
              <a:rPr lang="en-IE" altLang="en-US" dirty="0"/>
              <a:t>Definition of </a:t>
            </a:r>
            <a:r>
              <a:rPr lang="en-IE" altLang="en-US" dirty="0">
                <a:latin typeface="Arial" panose="020B0604020202020204" pitchFamily="34" charset="0"/>
              </a:rPr>
              <a:t>“</a:t>
            </a:r>
            <a:r>
              <a:rPr lang="en-IE" altLang="en-US" dirty="0"/>
              <a:t>Sequential Consistency</a:t>
            </a:r>
            <a:r>
              <a:rPr lang="en-IE" altLang="en-US" dirty="0">
                <a:latin typeface="Arial" panose="020B0604020202020204" pitchFamily="34" charset="0"/>
              </a:rPr>
              <a:t>”</a:t>
            </a:r>
            <a:r>
              <a:rPr lang="en-IE" altLang="en-US" dirty="0"/>
              <a:t>:</a:t>
            </a:r>
          </a:p>
          <a:p>
            <a:endParaRPr lang="en-IE" altLang="en-US" dirty="0"/>
          </a:p>
          <a:p>
            <a:r>
              <a:rPr lang="en-IE" altLang="en-US" i="1" dirty="0">
                <a:solidFill>
                  <a:srgbClr val="0000FF"/>
                </a:solidFill>
              </a:rPr>
              <a:t>The result of any execution is the same as if the (read and write) operations by all proces</a:t>
            </a:r>
            <a:r>
              <a:rPr lang="en-IE" altLang="zh-TW" i="1" dirty="0">
                <a:solidFill>
                  <a:srgbClr val="0000FF"/>
                </a:solidFill>
              </a:rPr>
              <a:t>s</a:t>
            </a:r>
            <a:r>
              <a:rPr lang="en-IE" altLang="en-US" i="1" dirty="0">
                <a:solidFill>
                  <a:srgbClr val="0000FF"/>
                </a:solidFill>
              </a:rPr>
              <a:t>es on the data-store were executed in the same sequential order and the operations of each individual process appear in this sequence in the order specified by its program.</a:t>
            </a:r>
            <a:endParaRPr lang="en-GB" altLang="en-US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79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4E57-A686-46B7-B11F-56927BD40B16}" type="slidenum">
              <a:rPr lang="zh-TW" altLang="en-US"/>
              <a:pPr/>
              <a:t>36</a:t>
            </a:fld>
            <a:endParaRPr lang="en-US" altLang="zh-TW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8" t="47885" r="19241" b="42447"/>
          <a:stretch>
            <a:fillRect/>
          </a:stretch>
        </p:blipFill>
        <p:spPr bwMode="auto">
          <a:xfrm>
            <a:off x="1958976" y="2347914"/>
            <a:ext cx="8423275" cy="191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4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Sequential Consistency Diagrams</a:t>
            </a: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28812" y="4732339"/>
            <a:ext cx="8453438" cy="1673225"/>
          </a:xfrm>
        </p:spPr>
        <p:txBody>
          <a:bodyPr/>
          <a:lstStyle/>
          <a:p>
            <a:pPr marL="609600" indent="-609600">
              <a:buFontTx/>
              <a:buAutoNum type="alphaLcParenR"/>
            </a:pPr>
            <a:r>
              <a:rPr lang="en-US" altLang="zh-TW" sz="2000"/>
              <a:t>A sequentially consistent data-store </a:t>
            </a:r>
            <a:r>
              <a:rPr lang="en-US" altLang="zh-TW" sz="2000">
                <a:latin typeface="Times New Roman" panose="02020603050405020304" pitchFamily="18" charset="0"/>
              </a:rPr>
              <a:t>–</a:t>
            </a:r>
            <a:r>
              <a:rPr lang="en-US" altLang="zh-TW" sz="2000"/>
              <a:t> the </a:t>
            </a:r>
            <a:r>
              <a:rPr lang="en-US" altLang="zh-TW" sz="2000">
                <a:latin typeface="Times New Roman" panose="02020603050405020304" pitchFamily="18" charset="0"/>
              </a:rPr>
              <a:t>“</a:t>
            </a:r>
            <a:r>
              <a:rPr lang="en-US" altLang="zh-TW" sz="2000"/>
              <a:t>first</a:t>
            </a:r>
            <a:r>
              <a:rPr lang="en-US" altLang="zh-TW" sz="2000">
                <a:latin typeface="Times New Roman" panose="02020603050405020304" pitchFamily="18" charset="0"/>
              </a:rPr>
              <a:t>”</a:t>
            </a:r>
            <a:r>
              <a:rPr lang="en-US" altLang="zh-TW" sz="2000"/>
              <a:t> write occurred </a:t>
            </a:r>
            <a:r>
              <a:rPr lang="en-US" altLang="zh-TW" sz="2000" i="1"/>
              <a:t>after </a:t>
            </a:r>
            <a:r>
              <a:rPr lang="en-US" altLang="zh-TW" sz="2000"/>
              <a:t>the </a:t>
            </a:r>
            <a:r>
              <a:rPr lang="en-US" altLang="zh-TW" sz="2000">
                <a:latin typeface="Times New Roman" panose="02020603050405020304" pitchFamily="18" charset="0"/>
              </a:rPr>
              <a:t>“</a:t>
            </a:r>
            <a:r>
              <a:rPr lang="en-US" altLang="zh-TW" sz="2000"/>
              <a:t>second</a:t>
            </a:r>
            <a:r>
              <a:rPr lang="en-US" altLang="zh-TW" sz="2000">
                <a:latin typeface="Times New Roman" panose="02020603050405020304" pitchFamily="18" charset="0"/>
              </a:rPr>
              <a:t>”</a:t>
            </a:r>
            <a:r>
              <a:rPr lang="en-US" altLang="zh-TW" sz="2000"/>
              <a:t> on all replicas.</a:t>
            </a:r>
          </a:p>
          <a:p>
            <a:pPr marL="609600" indent="-609600">
              <a:buFontTx/>
              <a:buAutoNum type="alphaLcParenR"/>
            </a:pPr>
            <a:r>
              <a:rPr lang="en-US" altLang="zh-TW" sz="2000"/>
              <a:t>A data-store that is not sequentially consistent </a:t>
            </a:r>
            <a:r>
              <a:rPr lang="en-US" altLang="zh-TW" sz="2000">
                <a:latin typeface="Times New Roman" panose="02020603050405020304" pitchFamily="18" charset="0"/>
              </a:rPr>
              <a:t>–</a:t>
            </a:r>
            <a:r>
              <a:rPr lang="en-US" altLang="zh-TW" sz="2000"/>
              <a:t> it appears the writes have occurred in a non-sequential order, and this is </a:t>
            </a:r>
            <a:r>
              <a:rPr lang="en-US" altLang="zh-TW" sz="2000">
                <a:solidFill>
                  <a:srgbClr val="0000FF"/>
                </a:solidFill>
              </a:rPr>
              <a:t>NOT</a:t>
            </a:r>
            <a:r>
              <a:rPr lang="en-US" altLang="zh-TW" sz="2000"/>
              <a:t> allowed.</a:t>
            </a:r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1949450" y="1171575"/>
            <a:ext cx="83439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90600" indent="-5334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526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098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670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242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814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386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TW"/>
              <a:t>In other words: all processes see the same interleaving set of operations, regardless of what that interleaving is.</a:t>
            </a:r>
          </a:p>
        </p:txBody>
      </p:sp>
    </p:spTree>
    <p:extLst>
      <p:ext uri="{BB962C8B-B14F-4D97-AF65-F5344CB8AC3E}">
        <p14:creationId xmlns:p14="http://schemas.microsoft.com/office/powerpoint/2010/main" val="395097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F75C-90F7-4E29-AD4F-9F851E9E6D2F}" type="slidenum">
              <a:rPr lang="zh-TW" altLang="en-US"/>
              <a:pPr/>
              <a:t>37</a:t>
            </a:fld>
            <a:endParaRPr lang="en-US" altLang="zh-TW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Problem with Sequential Consistency</a:t>
            </a:r>
            <a:endParaRPr lang="en-GB" altLang="en-US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0087" y="1095376"/>
            <a:ext cx="8451850" cy="5457825"/>
          </a:xfrm>
        </p:spPr>
        <p:txBody>
          <a:bodyPr/>
          <a:lstStyle/>
          <a:p>
            <a:r>
              <a:rPr lang="en-IE" altLang="en-US" dirty="0"/>
              <a:t>With this consistency model, adjusting the protocol to favour reads over writes (or vice-versa) can have a </a:t>
            </a:r>
            <a:r>
              <a:rPr lang="en-IE" altLang="en-US" dirty="0">
                <a:solidFill>
                  <a:srgbClr val="0000FF"/>
                </a:solidFill>
              </a:rPr>
              <a:t>devastating impact</a:t>
            </a:r>
            <a:r>
              <a:rPr lang="en-IE" altLang="en-US" dirty="0"/>
              <a:t> on </a:t>
            </a:r>
            <a:r>
              <a:rPr lang="en-IE" altLang="en-US" dirty="0" smtClean="0"/>
              <a:t>performance</a:t>
            </a:r>
            <a:endParaRPr lang="en-IE" altLang="en-US" dirty="0"/>
          </a:p>
          <a:p>
            <a:r>
              <a:rPr lang="en-IE" altLang="en-US" dirty="0"/>
              <a:t>For this reason, other weaker consistency models have been proposed and developed.</a:t>
            </a:r>
          </a:p>
          <a:p>
            <a:endParaRPr lang="en-IE" altLang="en-US" dirty="0"/>
          </a:p>
          <a:p>
            <a:r>
              <a:rPr lang="en-IE" altLang="en-US" dirty="0"/>
              <a:t>Again, a relaxation of the rules allows for these weaker models to make sense.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412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E445-04C6-48F0-8321-5B562A03A105}" type="slidenum">
              <a:rPr lang="zh-TW" altLang="en-US"/>
              <a:pPr/>
              <a:t>38</a:t>
            </a:fld>
            <a:endParaRPr lang="en-US" altLang="zh-TW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Linearizability</a:t>
            </a:r>
            <a:r>
              <a:rPr lang="en-US" altLang="zh-TW" dirty="0"/>
              <a:t> and Sequential Consistency (1)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1376" y="5037138"/>
            <a:ext cx="8256587" cy="838200"/>
          </a:xfrm>
        </p:spPr>
        <p:txBody>
          <a:bodyPr/>
          <a:lstStyle/>
          <a:p>
            <a:r>
              <a:rPr lang="en-US" altLang="zh-TW"/>
              <a:t>Three concurrently executing processes.</a:t>
            </a:r>
          </a:p>
        </p:txBody>
      </p:sp>
      <p:graphicFrame>
        <p:nvGraphicFramePr>
          <p:cNvPr id="103428" name="Group 4"/>
          <p:cNvGraphicFramePr>
            <a:graphicFrameLocks noGrp="1"/>
          </p:cNvGraphicFramePr>
          <p:nvPr/>
        </p:nvGraphicFramePr>
        <p:xfrm>
          <a:off x="2170112" y="2178051"/>
          <a:ext cx="7848600" cy="1528763"/>
        </p:xfrm>
        <a:graphic>
          <a:graphicData uri="http://schemas.openxmlformats.org/drawingml/2006/table">
            <a:tbl>
              <a:tblPr/>
              <a:tblGrid>
                <a:gridCol w="2616200">
                  <a:extLst>
                    <a:ext uri="{9D8B030D-6E8A-4147-A177-3AD203B41FA5}">
                      <a16:colId xmlns:a16="http://schemas.microsoft.com/office/drawing/2014/main" xmlns="" val="2011935129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xmlns="" val="2427541574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xmlns="" val="3630650241"/>
                    </a:ext>
                  </a:extLst>
                </a:gridCol>
              </a:tblGrid>
              <a:tr h="763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Process P1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Process P2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Process P3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67099969"/>
                  </a:ext>
                </a:extLst>
              </a:tr>
              <a:tr h="765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x = 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print ( y, z);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y = 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print (x, z);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z = 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print (x, y);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46760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77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020E-4037-4785-969D-E5EE48F344B8}" type="slidenum">
              <a:rPr lang="zh-TW" altLang="en-US"/>
              <a:pPr/>
              <a:t>39</a:t>
            </a:fld>
            <a:endParaRPr lang="en-US" altLang="zh-TW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Linearizability and Sequential Consistency (2)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Four valid execution sequences for the processes of the previous slide.  The vertical axis is time.</a:t>
            </a:r>
          </a:p>
        </p:txBody>
      </p:sp>
      <p:graphicFrame>
        <p:nvGraphicFramePr>
          <p:cNvPr id="104452" name="Group 4"/>
          <p:cNvGraphicFramePr>
            <a:graphicFrameLocks noGrp="1"/>
          </p:cNvGraphicFramePr>
          <p:nvPr/>
        </p:nvGraphicFramePr>
        <p:xfrm>
          <a:off x="2247900" y="2068514"/>
          <a:ext cx="7981950" cy="3997325"/>
        </p:xfrm>
        <a:graphic>
          <a:graphicData uri="http://schemas.openxmlformats.org/drawingml/2006/table">
            <a:tbl>
              <a:tblPr/>
              <a:tblGrid>
                <a:gridCol w="1995487">
                  <a:extLst>
                    <a:ext uri="{9D8B030D-6E8A-4147-A177-3AD203B41FA5}">
                      <a16:colId xmlns:a16="http://schemas.microsoft.com/office/drawing/2014/main" xmlns="" val="4052442048"/>
                    </a:ext>
                  </a:extLst>
                </a:gridCol>
                <a:gridCol w="1995488">
                  <a:extLst>
                    <a:ext uri="{9D8B030D-6E8A-4147-A177-3AD203B41FA5}">
                      <a16:colId xmlns:a16="http://schemas.microsoft.com/office/drawing/2014/main" xmlns="" val="4251396013"/>
                    </a:ext>
                  </a:extLst>
                </a:gridCol>
                <a:gridCol w="1995487">
                  <a:extLst>
                    <a:ext uri="{9D8B030D-6E8A-4147-A177-3AD203B41FA5}">
                      <a16:colId xmlns:a16="http://schemas.microsoft.com/office/drawing/2014/main" xmlns="" val="364226098"/>
                    </a:ext>
                  </a:extLst>
                </a:gridCol>
                <a:gridCol w="1995488">
                  <a:extLst>
                    <a:ext uri="{9D8B030D-6E8A-4147-A177-3AD203B41FA5}">
                      <a16:colId xmlns:a16="http://schemas.microsoft.com/office/drawing/2014/main" xmlns="" val="3649388907"/>
                    </a:ext>
                  </a:extLst>
                </a:gridCol>
              </a:tblGrid>
              <a:tr h="3997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x = 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print ((y, z);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y = 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print (x, z);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z = 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print (x, y);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Prints:  001011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Signature:</a:t>
                      </a:r>
                      <a:b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</a:b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   001011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        (a)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x = 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y = 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print (x,z);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print(y, z);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z = 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print (x, y);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Prints: 101011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Signature:</a:t>
                      </a:r>
                      <a:b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</a:b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   101011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        (b)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y = 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z = 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print (x, y);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print (x, z);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x = 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print (y, z);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Prints: 010111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Signature: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   110101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      (c)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y = 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x = 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z = 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print (x, z);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print (y, z);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print (x, y);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Prints: 111111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Signature: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   111111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      (d)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08383386"/>
                  </a:ext>
                </a:extLst>
              </a:tr>
            </a:tbl>
          </a:graphicData>
        </a:graphic>
      </p:graphicFrame>
      <p:sp>
        <p:nvSpPr>
          <p:cNvPr id="104467" name="Text Box 19"/>
          <p:cNvSpPr txBox="1">
            <a:spLocks noChangeArrowheads="1"/>
          </p:cNvSpPr>
          <p:nvPr/>
        </p:nvSpPr>
        <p:spPr bwMode="auto">
          <a:xfrm>
            <a:off x="2216151" y="6134100"/>
            <a:ext cx="42755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But, for instance, </a:t>
            </a:r>
            <a:r>
              <a:rPr lang="en-US" altLang="zh-TW">
                <a:solidFill>
                  <a:srgbClr val="FF0000"/>
                </a:solidFill>
              </a:rPr>
              <a:t>001001</a:t>
            </a:r>
            <a:r>
              <a:rPr lang="en-US" altLang="zh-TW"/>
              <a:t> is not allowed.</a:t>
            </a:r>
          </a:p>
        </p:txBody>
      </p:sp>
    </p:spTree>
    <p:extLst>
      <p:ext uri="{BB962C8B-B14F-4D97-AF65-F5344CB8AC3E}">
        <p14:creationId xmlns:p14="http://schemas.microsoft.com/office/powerpoint/2010/main" val="369002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Disadvantages of DS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556792"/>
            <a:ext cx="9330114" cy="281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8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72ADD-6A8F-4494-84E7-3DFBF6B483E0}" type="slidenum">
              <a:rPr lang="zh-TW" altLang="en-US"/>
              <a:pPr/>
              <a:t>40</a:t>
            </a:fld>
            <a:endParaRPr lang="en-US" altLang="zh-TW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Causal Consistency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5162" y="1087438"/>
            <a:ext cx="8553450" cy="5618162"/>
          </a:xfrm>
        </p:spPr>
        <p:txBody>
          <a:bodyPr/>
          <a:lstStyle/>
          <a:p>
            <a:r>
              <a:rPr lang="en-IE" altLang="en-US"/>
              <a:t>This model distinguishes between events that are </a:t>
            </a:r>
            <a:r>
              <a:rPr lang="en-IE" altLang="en-US">
                <a:latin typeface="Arial" panose="020B0604020202020204" pitchFamily="34" charset="0"/>
              </a:rPr>
              <a:t>“</a:t>
            </a:r>
            <a:r>
              <a:rPr lang="en-IE" altLang="en-US"/>
              <a:t>causally related</a:t>
            </a:r>
            <a:r>
              <a:rPr lang="en-IE" altLang="en-US">
                <a:latin typeface="Arial" panose="020B0604020202020204" pitchFamily="34" charset="0"/>
              </a:rPr>
              <a:t>”</a:t>
            </a:r>
            <a:r>
              <a:rPr lang="en-IE" altLang="en-US"/>
              <a:t> and those that are not.</a:t>
            </a:r>
          </a:p>
          <a:p>
            <a:endParaRPr lang="en-IE" altLang="en-US"/>
          </a:p>
          <a:p>
            <a:r>
              <a:rPr lang="en-IE" altLang="en-US" i="1"/>
              <a:t>If event B is caused or influenced by an earlier event A, then causal consistency requires that every other process see event A, then event B.</a:t>
            </a:r>
          </a:p>
          <a:p>
            <a:endParaRPr lang="en-IE" altLang="en-US"/>
          </a:p>
          <a:p>
            <a:r>
              <a:rPr lang="en-IE" altLang="en-US"/>
              <a:t>Operations that are not causally related are said to be </a:t>
            </a:r>
            <a:r>
              <a:rPr lang="en-IE" altLang="en-US" i="1"/>
              <a:t>concurrent</a:t>
            </a:r>
            <a:r>
              <a:rPr lang="en-IE" altLang="en-US"/>
              <a:t>.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6153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235EA-6372-489F-89EC-69D8E944B159}" type="slidenum">
              <a:rPr lang="zh-TW" altLang="en-US"/>
              <a:pPr/>
              <a:t>41</a:t>
            </a:fld>
            <a:endParaRPr lang="en-US" altLang="zh-TW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More on Causal Consistency</a:t>
            </a:r>
            <a:endParaRPr lang="en-GB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071564"/>
            <a:ext cx="8609012" cy="5481637"/>
          </a:xfrm>
        </p:spPr>
        <p:txBody>
          <a:bodyPr/>
          <a:lstStyle/>
          <a:p>
            <a:r>
              <a:rPr lang="en-IE" altLang="en-US" sz="2000"/>
              <a:t>A causally consistent data-store obeys this condition:</a:t>
            </a:r>
          </a:p>
          <a:p>
            <a:r>
              <a:rPr lang="en-IE" altLang="en-US" i="1"/>
              <a:t>Writes that are potentially causally related must be seen by all processes in the same order.  Concurrent writes may be seen in a different order on different machines (i.e., by different processes).</a:t>
            </a:r>
          </a:p>
          <a:p>
            <a:endParaRPr lang="en-IE" altLang="en-US" i="1"/>
          </a:p>
          <a:p>
            <a:endParaRPr lang="en-GB" altLang="en-US"/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0" t="49245" r="28648" b="42749"/>
          <a:stretch>
            <a:fillRect/>
          </a:stretch>
        </p:blipFill>
        <p:spPr bwMode="auto">
          <a:xfrm>
            <a:off x="2114551" y="3582989"/>
            <a:ext cx="8262937" cy="232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1522412" y="5656263"/>
            <a:ext cx="91440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TW"/>
              <a:t>This sequence is allowed with a causally-consistent store, but not with sequentially or strictly consistent store.  Note: it is assumed that W</a:t>
            </a:r>
            <a:r>
              <a:rPr lang="en-US" altLang="zh-TW" baseline="-25000"/>
              <a:t>2</a:t>
            </a:r>
            <a:r>
              <a:rPr lang="en-US" altLang="zh-TW"/>
              <a:t>(x)b and W</a:t>
            </a:r>
            <a:r>
              <a:rPr lang="en-US" altLang="zh-TW" baseline="-25000"/>
              <a:t>1</a:t>
            </a:r>
            <a:r>
              <a:rPr lang="en-US" altLang="zh-TW"/>
              <a:t>(x)c are concurrent.</a:t>
            </a:r>
          </a:p>
        </p:txBody>
      </p:sp>
    </p:spTree>
    <p:extLst>
      <p:ext uri="{BB962C8B-B14F-4D97-AF65-F5344CB8AC3E}">
        <p14:creationId xmlns:p14="http://schemas.microsoft.com/office/powerpoint/2010/main" val="392915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540-58C8-42FF-AEAC-CCA782088F74}" type="slidenum">
              <a:rPr lang="zh-TW" altLang="en-US"/>
              <a:pPr/>
              <a:t>42</a:t>
            </a:fld>
            <a:endParaRPr lang="en-US" altLang="zh-TW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FIFO Consistency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9451" y="1101726"/>
            <a:ext cx="8555037" cy="5637213"/>
          </a:xfrm>
        </p:spPr>
        <p:txBody>
          <a:bodyPr/>
          <a:lstStyle/>
          <a:p>
            <a:r>
              <a:rPr lang="en-US" altLang="zh-TW"/>
              <a:t>Defined as follows:</a:t>
            </a:r>
          </a:p>
          <a:p>
            <a:endParaRPr lang="en-US" altLang="zh-TW"/>
          </a:p>
          <a:p>
            <a:pPr>
              <a:buFont typeface="Wingdings" panose="05000000000000000000" pitchFamily="2" charset="2"/>
              <a:buNone/>
            </a:pPr>
            <a:r>
              <a:rPr lang="en-US" altLang="zh-TW" i="1">
                <a:solidFill>
                  <a:srgbClr val="0000FF"/>
                </a:solidFill>
              </a:rPr>
              <a:t>Writes done by a single process are seen by all other processes in the order in which they were issued, but writes from different processes may be seen in a different order by different processes.</a:t>
            </a:r>
          </a:p>
          <a:p>
            <a:endParaRPr lang="en-US" altLang="zh-TW"/>
          </a:p>
          <a:p>
            <a:r>
              <a:rPr lang="en-US" altLang="zh-TW"/>
              <a:t>This is also called </a:t>
            </a:r>
            <a:r>
              <a:rPr lang="en-US" altLang="zh-TW">
                <a:latin typeface="Times New Roman" panose="02020603050405020304" pitchFamily="18" charset="0"/>
              </a:rPr>
              <a:t>“</a:t>
            </a:r>
            <a:r>
              <a:rPr lang="en-US" altLang="zh-TW"/>
              <a:t>PRAM Consistency</a:t>
            </a:r>
            <a:r>
              <a:rPr lang="en-US" altLang="zh-TW">
                <a:latin typeface="Times New Roman" panose="02020603050405020304" pitchFamily="18" charset="0"/>
              </a:rPr>
              <a:t>”</a:t>
            </a:r>
            <a:r>
              <a:rPr lang="en-US" altLang="zh-TW"/>
              <a:t> </a:t>
            </a:r>
            <a:r>
              <a:rPr lang="en-US" altLang="zh-TW">
                <a:latin typeface="Times New Roman" panose="02020603050405020304" pitchFamily="18" charset="0"/>
              </a:rPr>
              <a:t>–</a:t>
            </a:r>
            <a:r>
              <a:rPr lang="en-US" altLang="zh-TW"/>
              <a:t> Pipelined RAM.</a:t>
            </a:r>
          </a:p>
          <a:p>
            <a:r>
              <a:rPr lang="en-US" altLang="zh-TW"/>
              <a:t>The attractive characteristic of FIFO is that </a:t>
            </a:r>
            <a:r>
              <a:rPr lang="en-US" altLang="zh-TW">
                <a:solidFill>
                  <a:srgbClr val="0000FF"/>
                </a:solidFill>
              </a:rPr>
              <a:t>it is easy to implement</a:t>
            </a:r>
            <a:r>
              <a:rPr lang="en-US" altLang="zh-TW"/>
              <a:t>. There are no guarantees about the order in which different processes see writes </a:t>
            </a:r>
            <a:r>
              <a:rPr lang="en-US" altLang="zh-TW">
                <a:latin typeface="Times New Roman" panose="02020603050405020304" pitchFamily="18" charset="0"/>
              </a:rPr>
              <a:t>–</a:t>
            </a:r>
            <a:r>
              <a:rPr lang="en-US" altLang="zh-TW"/>
              <a:t> except that two or more writes from a single process must be seen in order.</a:t>
            </a:r>
          </a:p>
        </p:txBody>
      </p:sp>
    </p:spTree>
    <p:extLst>
      <p:ext uri="{BB962C8B-B14F-4D97-AF65-F5344CB8AC3E}">
        <p14:creationId xmlns:p14="http://schemas.microsoft.com/office/powerpoint/2010/main" val="335367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7FD4B-51F5-463D-B7BC-1BFAC0B91AA0}" type="slidenum">
              <a:rPr lang="zh-TW" altLang="en-US"/>
              <a:pPr/>
              <a:t>43</a:t>
            </a:fld>
            <a:endParaRPr lang="en-US" altLang="zh-TW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Introducing Weak Consistency</a:t>
            </a:r>
            <a:endParaRPr lang="en-GB" alt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8813" y="1060450"/>
            <a:ext cx="8270875" cy="5492750"/>
          </a:xfrm>
        </p:spPr>
        <p:txBody>
          <a:bodyPr/>
          <a:lstStyle/>
          <a:p>
            <a:r>
              <a:rPr lang="en-IE" altLang="en-US"/>
              <a:t>Not all applications need </a:t>
            </a:r>
            <a:r>
              <a:rPr lang="en-IE" altLang="en-US">
                <a:solidFill>
                  <a:srgbClr val="0000FF"/>
                </a:solidFill>
              </a:rPr>
              <a:t>to see all writes</a:t>
            </a:r>
            <a:r>
              <a:rPr lang="en-IE" altLang="en-US"/>
              <a:t>, let </a:t>
            </a:r>
            <a:r>
              <a:rPr lang="en-IE" altLang="en-US">
                <a:solidFill>
                  <a:srgbClr val="0000FF"/>
                </a:solidFill>
              </a:rPr>
              <a:t>alone</a:t>
            </a:r>
            <a:r>
              <a:rPr lang="en-IE" altLang="en-US"/>
              <a:t> seeing them in the same order.</a:t>
            </a:r>
          </a:p>
          <a:p>
            <a:endParaRPr lang="en-IE" altLang="en-US"/>
          </a:p>
          <a:p>
            <a:r>
              <a:rPr lang="en-IE" altLang="en-US"/>
              <a:t>This leads to </a:t>
            </a:r>
            <a:r>
              <a:rPr lang="en-IE" altLang="en-US">
                <a:latin typeface="Arial" panose="020B0604020202020204" pitchFamily="34" charset="0"/>
              </a:rPr>
              <a:t>“</a:t>
            </a:r>
            <a:r>
              <a:rPr lang="en-IE" altLang="en-US">
                <a:solidFill>
                  <a:srgbClr val="0000FF"/>
                </a:solidFill>
              </a:rPr>
              <a:t>Weak Consistency</a:t>
            </a:r>
            <a:r>
              <a:rPr lang="en-IE" altLang="en-US">
                <a:latin typeface="Arial" panose="020B0604020202020204" pitchFamily="34" charset="0"/>
              </a:rPr>
              <a:t>”</a:t>
            </a:r>
            <a:r>
              <a:rPr lang="en-IE" altLang="en-US"/>
              <a:t> (which is primarily designed to work with </a:t>
            </a:r>
            <a:r>
              <a:rPr lang="en-IE" altLang="en-US" i="1">
                <a:solidFill>
                  <a:srgbClr val="FF0000"/>
                </a:solidFill>
              </a:rPr>
              <a:t>distributed critical regions</a:t>
            </a:r>
            <a:r>
              <a:rPr lang="en-IE" altLang="en-US"/>
              <a:t>).</a:t>
            </a:r>
          </a:p>
          <a:p>
            <a:endParaRPr lang="en-IE" altLang="en-US"/>
          </a:p>
          <a:p>
            <a:r>
              <a:rPr lang="en-IE" altLang="en-US"/>
              <a:t>This model introduces the notion of a </a:t>
            </a:r>
            <a:r>
              <a:rPr lang="en-IE" altLang="en-US">
                <a:latin typeface="Arial" panose="020B0604020202020204" pitchFamily="34" charset="0"/>
              </a:rPr>
              <a:t>“</a:t>
            </a:r>
            <a:r>
              <a:rPr lang="en-IE" altLang="en-US">
                <a:solidFill>
                  <a:srgbClr val="FF0000"/>
                </a:solidFill>
              </a:rPr>
              <a:t>synchronization variable</a:t>
            </a:r>
            <a:r>
              <a:rPr lang="en-IE" altLang="en-US">
                <a:latin typeface="Arial" panose="020B0604020202020204" pitchFamily="34" charset="0"/>
              </a:rPr>
              <a:t>”</a:t>
            </a:r>
            <a:r>
              <a:rPr lang="en-IE" altLang="en-US"/>
              <a:t>, which is used update all copies of the data-store.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1762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DA04-116F-4AB6-A0B1-5C8868349A0D}" type="slidenum">
              <a:rPr lang="zh-TW" altLang="en-US"/>
              <a:pPr/>
              <a:t>44</a:t>
            </a:fld>
            <a:endParaRPr lang="en-US" altLang="zh-TW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Weak Consistency Properties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9450" y="1371601"/>
            <a:ext cx="8412162" cy="5300663"/>
          </a:xfrm>
        </p:spPr>
        <p:txBody>
          <a:bodyPr/>
          <a:lstStyle/>
          <a:p>
            <a:pPr marL="609600" indent="-609600"/>
            <a:r>
              <a:rPr lang="en-US" altLang="zh-TW"/>
              <a:t>The three properties of Weak Consistency:</a:t>
            </a:r>
          </a:p>
          <a:p>
            <a:pPr marL="609600" indent="-609600">
              <a:buFontTx/>
              <a:buAutoNum type="arabicPeriod"/>
            </a:pPr>
            <a:r>
              <a:rPr lang="en-US" altLang="zh-TW"/>
              <a:t>Accesses to synchronization variables associated with a data-store are </a:t>
            </a:r>
            <a:r>
              <a:rPr lang="en-US" altLang="zh-TW" i="1">
                <a:solidFill>
                  <a:srgbClr val="FF0000"/>
                </a:solidFill>
              </a:rPr>
              <a:t>sequentially consistent</a:t>
            </a:r>
            <a:r>
              <a:rPr lang="en-US" altLang="zh-TW"/>
              <a:t>.</a:t>
            </a:r>
          </a:p>
          <a:p>
            <a:pPr marL="609600" indent="-609600">
              <a:buFontTx/>
              <a:buAutoNum type="arabicPeriod"/>
            </a:pPr>
            <a:r>
              <a:rPr lang="en-US" altLang="zh-TW">
                <a:solidFill>
                  <a:srgbClr val="0000FF"/>
                </a:solidFill>
              </a:rPr>
              <a:t>No operation on a synchronization variable is allowed to be performed</a:t>
            </a:r>
            <a:r>
              <a:rPr lang="en-US" altLang="zh-TW"/>
              <a:t> until all previous writes have been completed everywhere.</a:t>
            </a:r>
          </a:p>
          <a:p>
            <a:pPr marL="609600" indent="-609600">
              <a:buFontTx/>
              <a:buAutoNum type="arabicPeriod"/>
            </a:pPr>
            <a:r>
              <a:rPr lang="en-US" altLang="zh-TW"/>
              <a:t>No read or write operation on data items are allowed to be performed until all previous operations to synchronization variables have been performed.</a:t>
            </a:r>
          </a:p>
        </p:txBody>
      </p:sp>
    </p:spTree>
    <p:extLst>
      <p:ext uri="{BB962C8B-B14F-4D97-AF65-F5344CB8AC3E}">
        <p14:creationId xmlns:p14="http://schemas.microsoft.com/office/powerpoint/2010/main" val="319399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F6A8-6A12-491F-A04C-12838ADAEA57}" type="slidenum">
              <a:rPr lang="zh-TW" altLang="en-US"/>
              <a:pPr/>
              <a:t>45</a:t>
            </a:fld>
            <a:endParaRPr lang="en-US" altLang="zh-TW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Weak Consistency: What It Means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5801" y="1111250"/>
            <a:ext cx="8385175" cy="5494338"/>
          </a:xfrm>
        </p:spPr>
        <p:txBody>
          <a:bodyPr/>
          <a:lstStyle/>
          <a:p>
            <a:r>
              <a:rPr lang="en-US" altLang="zh-TW"/>
              <a:t>So </a:t>
            </a:r>
            <a:r>
              <a:rPr lang="en-US" altLang="zh-TW">
                <a:latin typeface="Times New Roman" panose="02020603050405020304" pitchFamily="18" charset="0"/>
              </a:rPr>
              <a:t>…</a:t>
            </a:r>
            <a:endParaRPr lang="en-US" altLang="zh-TW"/>
          </a:p>
          <a:p>
            <a:endParaRPr lang="en-US" altLang="zh-TW"/>
          </a:p>
          <a:p>
            <a:r>
              <a:rPr lang="en-US" altLang="zh-TW"/>
              <a:t>By doing a sync., a process can </a:t>
            </a:r>
            <a:r>
              <a:rPr lang="en-US" altLang="zh-TW" i="1">
                <a:solidFill>
                  <a:srgbClr val="0000FF"/>
                </a:solidFill>
              </a:rPr>
              <a:t>force</a:t>
            </a:r>
            <a:r>
              <a:rPr lang="en-US" altLang="zh-TW"/>
              <a:t> the just written value out to all the other replicas.</a:t>
            </a:r>
          </a:p>
          <a:p>
            <a:r>
              <a:rPr lang="en-US" altLang="zh-TW"/>
              <a:t>Also, by doing a sync., a process can be </a:t>
            </a:r>
            <a:r>
              <a:rPr lang="en-US" altLang="zh-TW" i="1">
                <a:solidFill>
                  <a:srgbClr val="0000FF"/>
                </a:solidFill>
              </a:rPr>
              <a:t>sure</a:t>
            </a:r>
            <a:r>
              <a:rPr lang="en-US" altLang="zh-TW"/>
              <a:t> it</a:t>
            </a:r>
            <a:r>
              <a:rPr lang="en-US" altLang="zh-TW">
                <a:latin typeface="Times New Roman" panose="02020603050405020304" pitchFamily="18" charset="0"/>
              </a:rPr>
              <a:t>’</a:t>
            </a:r>
            <a:r>
              <a:rPr lang="en-US" altLang="zh-TW"/>
              <a:t>s getting the most recently written value before it reads.</a:t>
            </a:r>
          </a:p>
          <a:p>
            <a:endParaRPr lang="en-US" altLang="zh-TW"/>
          </a:p>
          <a:p>
            <a:r>
              <a:rPr lang="en-US" altLang="zh-TW"/>
              <a:t>In essence, the weak consistency models enforce consistency on a </a:t>
            </a:r>
            <a:r>
              <a:rPr lang="en-US" altLang="zh-TW" i="1">
                <a:solidFill>
                  <a:srgbClr val="FF0000"/>
                </a:solidFill>
              </a:rPr>
              <a:t>group of operations</a:t>
            </a:r>
            <a:r>
              <a:rPr lang="en-US" altLang="zh-TW"/>
              <a:t>, as opposed to individual reads and writes (as is the case with strict, sequential, causal and FIFO consistency).</a:t>
            </a:r>
          </a:p>
        </p:txBody>
      </p:sp>
    </p:spTree>
    <p:extLst>
      <p:ext uri="{BB962C8B-B14F-4D97-AF65-F5344CB8AC3E}">
        <p14:creationId xmlns:p14="http://schemas.microsoft.com/office/powerpoint/2010/main" val="173998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AB00-53F4-4F28-80B3-0738EE293FF4}" type="slidenum">
              <a:rPr lang="zh-TW" altLang="en-US"/>
              <a:pPr/>
              <a:t>46</a:t>
            </a:fld>
            <a:endParaRPr lang="en-US" altLang="zh-TW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Introducing Release Consistency</a:t>
            </a:r>
            <a:endParaRPr lang="en-GB" alt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2463" y="1077913"/>
            <a:ext cx="8513763" cy="56880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E" altLang="en-US"/>
              <a:t>Question: how does a weakly consistent data-store know that the sync is the result of a read or a write?</a:t>
            </a:r>
          </a:p>
          <a:p>
            <a:pPr>
              <a:lnSpc>
                <a:spcPct val="90000"/>
              </a:lnSpc>
            </a:pPr>
            <a:endParaRPr lang="en-IE" altLang="en-US"/>
          </a:p>
          <a:p>
            <a:pPr>
              <a:lnSpc>
                <a:spcPct val="90000"/>
              </a:lnSpc>
            </a:pPr>
            <a:r>
              <a:rPr lang="en-IE" altLang="en-US"/>
              <a:t>Answer: It doesn</a:t>
            </a:r>
            <a:r>
              <a:rPr lang="en-IE" altLang="en-US">
                <a:latin typeface="Arial" panose="020B0604020202020204" pitchFamily="34" charset="0"/>
              </a:rPr>
              <a:t>’</a:t>
            </a:r>
            <a:r>
              <a:rPr lang="en-IE" altLang="en-US"/>
              <a:t>t!</a:t>
            </a:r>
          </a:p>
          <a:p>
            <a:pPr>
              <a:lnSpc>
                <a:spcPct val="90000"/>
              </a:lnSpc>
            </a:pPr>
            <a:endParaRPr lang="en-IE" altLang="en-US"/>
          </a:p>
          <a:p>
            <a:pPr>
              <a:lnSpc>
                <a:spcPct val="90000"/>
              </a:lnSpc>
            </a:pPr>
            <a:r>
              <a:rPr lang="en-IE" altLang="en-US"/>
              <a:t>It is possible to implement efficiencies if the data-store is able to determine whether the sync is a read or write.</a:t>
            </a:r>
          </a:p>
          <a:p>
            <a:pPr>
              <a:lnSpc>
                <a:spcPct val="90000"/>
              </a:lnSpc>
            </a:pPr>
            <a:endParaRPr lang="en-IE" altLang="en-US"/>
          </a:p>
          <a:p>
            <a:pPr>
              <a:lnSpc>
                <a:spcPct val="90000"/>
              </a:lnSpc>
            </a:pPr>
            <a:r>
              <a:rPr lang="en-IE" altLang="en-US"/>
              <a:t>Two sync variables can be used, </a:t>
            </a:r>
            <a:r>
              <a:rPr lang="en-IE" altLang="en-US">
                <a:latin typeface="Arial" panose="020B0604020202020204" pitchFamily="34" charset="0"/>
              </a:rPr>
              <a:t>“</a:t>
            </a:r>
            <a:r>
              <a:rPr lang="en-IE" altLang="en-US">
                <a:solidFill>
                  <a:srgbClr val="0000FF"/>
                </a:solidFill>
              </a:rPr>
              <a:t>acquire</a:t>
            </a:r>
            <a:r>
              <a:rPr lang="en-IE" altLang="en-US">
                <a:latin typeface="Arial" panose="020B0604020202020204" pitchFamily="34" charset="0"/>
              </a:rPr>
              <a:t>”</a:t>
            </a:r>
            <a:r>
              <a:rPr lang="en-IE" altLang="en-US"/>
              <a:t> and </a:t>
            </a:r>
            <a:r>
              <a:rPr lang="en-IE" altLang="en-US">
                <a:latin typeface="Arial" panose="020B0604020202020204" pitchFamily="34" charset="0"/>
              </a:rPr>
              <a:t>“</a:t>
            </a:r>
            <a:r>
              <a:rPr lang="en-IE" altLang="en-US">
                <a:solidFill>
                  <a:srgbClr val="0000FF"/>
                </a:solidFill>
              </a:rPr>
              <a:t>release</a:t>
            </a:r>
            <a:r>
              <a:rPr lang="en-IE" altLang="en-US">
                <a:latin typeface="Arial" panose="020B0604020202020204" pitchFamily="34" charset="0"/>
              </a:rPr>
              <a:t>”</a:t>
            </a:r>
            <a:r>
              <a:rPr lang="en-IE" altLang="en-US"/>
              <a:t>, and their use leads to the </a:t>
            </a:r>
            <a:r>
              <a:rPr lang="en-IE" altLang="en-US">
                <a:latin typeface="Arial" panose="020B0604020202020204" pitchFamily="34" charset="0"/>
              </a:rPr>
              <a:t>“</a:t>
            </a:r>
            <a:r>
              <a:rPr lang="en-IE" altLang="en-US"/>
              <a:t>Release Consistency</a:t>
            </a:r>
            <a:r>
              <a:rPr lang="en-IE" altLang="en-US">
                <a:latin typeface="Arial" panose="020B0604020202020204" pitchFamily="34" charset="0"/>
              </a:rPr>
              <a:t>”</a:t>
            </a:r>
            <a:r>
              <a:rPr lang="en-IE" altLang="en-US"/>
              <a:t> model.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8031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AAB42-B5A3-4710-8096-E1CBC2DF6DF5}" type="slidenum">
              <a:rPr lang="zh-TW" altLang="en-US"/>
              <a:pPr/>
              <a:t>47</a:t>
            </a:fld>
            <a:endParaRPr lang="en-US" altLang="zh-TW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Release Consistency</a:t>
            </a:r>
            <a:endParaRPr lang="en-GB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9451" y="1216025"/>
            <a:ext cx="8364537" cy="5468938"/>
          </a:xfrm>
        </p:spPr>
        <p:txBody>
          <a:bodyPr/>
          <a:lstStyle/>
          <a:p>
            <a:r>
              <a:rPr lang="en-IE" altLang="en-US"/>
              <a:t>Defined as follows:</a:t>
            </a:r>
          </a:p>
          <a:p>
            <a:endParaRPr lang="en-IE" altLang="en-US"/>
          </a:p>
          <a:p>
            <a:pPr algn="ctr">
              <a:buFont typeface="Wingdings" panose="05000000000000000000" pitchFamily="2" charset="2"/>
              <a:buNone/>
            </a:pPr>
            <a:r>
              <a:rPr lang="en-IE" altLang="en-US" i="1">
                <a:solidFill>
                  <a:srgbClr val="0000FF"/>
                </a:solidFill>
              </a:rPr>
              <a:t>When a process does an </a:t>
            </a:r>
            <a:r>
              <a:rPr lang="en-IE" altLang="en-US" i="1">
                <a:solidFill>
                  <a:srgbClr val="0000FF"/>
                </a:solidFill>
                <a:latin typeface="Arial" panose="020B0604020202020204" pitchFamily="34" charset="0"/>
              </a:rPr>
              <a:t>“</a:t>
            </a:r>
            <a:r>
              <a:rPr lang="en-IE" altLang="en-US" i="1">
                <a:solidFill>
                  <a:srgbClr val="0000FF"/>
                </a:solidFill>
              </a:rPr>
              <a:t>acquire</a:t>
            </a:r>
            <a:r>
              <a:rPr lang="en-IE" altLang="en-US" i="1">
                <a:solidFill>
                  <a:srgbClr val="0000FF"/>
                </a:solidFill>
                <a:latin typeface="Arial" panose="020B0604020202020204" pitchFamily="34" charset="0"/>
              </a:rPr>
              <a:t>”</a:t>
            </a:r>
            <a:r>
              <a:rPr lang="en-IE" altLang="en-US" i="1">
                <a:solidFill>
                  <a:srgbClr val="0000FF"/>
                </a:solidFill>
              </a:rPr>
              <a:t>, the data-store will ensure that all the local copies of the protected data are brought up to date to be consistent with the remote ones if needs be.</a:t>
            </a:r>
          </a:p>
          <a:p>
            <a:endParaRPr lang="en-IE" altLang="en-US" i="1"/>
          </a:p>
          <a:p>
            <a:pPr algn="ctr">
              <a:buFont typeface="Wingdings" panose="05000000000000000000" pitchFamily="2" charset="2"/>
              <a:buNone/>
            </a:pPr>
            <a:r>
              <a:rPr lang="en-IE" altLang="en-US" i="1">
                <a:solidFill>
                  <a:srgbClr val="0000FF"/>
                </a:solidFill>
              </a:rPr>
              <a:t>When a </a:t>
            </a:r>
            <a:r>
              <a:rPr lang="en-IE" altLang="en-US" i="1">
                <a:solidFill>
                  <a:srgbClr val="0000FF"/>
                </a:solidFill>
                <a:latin typeface="Arial" panose="020B0604020202020204" pitchFamily="34" charset="0"/>
              </a:rPr>
              <a:t>“</a:t>
            </a:r>
            <a:r>
              <a:rPr lang="en-IE" altLang="en-US" i="1">
                <a:solidFill>
                  <a:srgbClr val="0000FF"/>
                </a:solidFill>
              </a:rPr>
              <a:t>release</a:t>
            </a:r>
            <a:r>
              <a:rPr lang="en-IE" altLang="en-US" i="1">
                <a:solidFill>
                  <a:srgbClr val="0000FF"/>
                </a:solidFill>
                <a:latin typeface="Arial" panose="020B0604020202020204" pitchFamily="34" charset="0"/>
              </a:rPr>
              <a:t>”</a:t>
            </a:r>
            <a:r>
              <a:rPr lang="en-IE" altLang="en-US" i="1">
                <a:solidFill>
                  <a:srgbClr val="0000FF"/>
                </a:solidFill>
              </a:rPr>
              <a:t> is done, protected data that have been changed are prop</a:t>
            </a:r>
            <a:r>
              <a:rPr lang="en-IE" altLang="zh-TW" i="1">
                <a:solidFill>
                  <a:srgbClr val="0000FF"/>
                </a:solidFill>
              </a:rPr>
              <a:t>a</a:t>
            </a:r>
            <a:r>
              <a:rPr lang="en-IE" altLang="en-US" i="1">
                <a:solidFill>
                  <a:srgbClr val="0000FF"/>
                </a:solidFill>
              </a:rPr>
              <a:t>gated out to the local copies of the data-store.</a:t>
            </a:r>
            <a:endParaRPr lang="en-GB" altLang="en-US" i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10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F593E-1477-4A40-A876-C6FE26A669BC}" type="slidenum">
              <a:rPr lang="zh-TW" altLang="en-US"/>
              <a:pPr/>
              <a:t>48</a:t>
            </a:fld>
            <a:endParaRPr lang="en-US" altLang="zh-TW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Release Consistency Example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4525" y="3400426"/>
            <a:ext cx="8507412" cy="29067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A valid event sequence for release consistency.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Process P3 has not performed an </a:t>
            </a:r>
            <a:r>
              <a:rPr lang="en-US" altLang="zh-TW" i="1"/>
              <a:t>acquire</a:t>
            </a:r>
            <a:r>
              <a:rPr lang="en-US" altLang="zh-TW"/>
              <a:t>, so there are no guarantees that the read of </a:t>
            </a:r>
            <a:r>
              <a:rPr lang="en-US" altLang="zh-TW">
                <a:latin typeface="Times New Roman" panose="02020603050405020304" pitchFamily="18" charset="0"/>
              </a:rPr>
              <a:t>‘</a:t>
            </a:r>
            <a:r>
              <a:rPr lang="en-US" altLang="zh-TW"/>
              <a:t>x</a:t>
            </a:r>
            <a:r>
              <a:rPr lang="en-US" altLang="zh-TW">
                <a:latin typeface="Times New Roman" panose="02020603050405020304" pitchFamily="18" charset="0"/>
              </a:rPr>
              <a:t>’</a:t>
            </a:r>
            <a:r>
              <a:rPr lang="en-US" altLang="zh-TW"/>
              <a:t> is consistent.  The data-store is simply not obligated to provide the correct answer.</a:t>
            </a:r>
          </a:p>
          <a:p>
            <a:pPr>
              <a:lnSpc>
                <a:spcPct val="90000"/>
              </a:lnSpc>
            </a:pPr>
            <a:r>
              <a:rPr lang="en-US" altLang="zh-TW"/>
              <a:t>P2 does perform an </a:t>
            </a:r>
            <a:r>
              <a:rPr lang="en-US" altLang="zh-TW" i="1"/>
              <a:t>acquire</a:t>
            </a:r>
            <a:r>
              <a:rPr lang="en-US" altLang="zh-TW"/>
              <a:t>, so its read of </a:t>
            </a:r>
            <a:r>
              <a:rPr lang="en-US" altLang="zh-TW">
                <a:latin typeface="Times New Roman" panose="02020603050405020304" pitchFamily="18" charset="0"/>
              </a:rPr>
              <a:t>‘</a:t>
            </a:r>
            <a:r>
              <a:rPr lang="en-US" altLang="zh-TW"/>
              <a:t>x</a:t>
            </a:r>
            <a:r>
              <a:rPr lang="en-US" altLang="zh-TW">
                <a:latin typeface="Times New Roman" panose="02020603050405020304" pitchFamily="18" charset="0"/>
              </a:rPr>
              <a:t>’</a:t>
            </a:r>
            <a:r>
              <a:rPr lang="en-US" altLang="zh-TW"/>
              <a:t> is consistent.</a:t>
            </a: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2" t="49245" r="24345" b="43353"/>
          <a:stretch>
            <a:fillRect/>
          </a:stretch>
        </p:blipFill>
        <p:spPr bwMode="auto">
          <a:xfrm>
            <a:off x="1951037" y="1298575"/>
            <a:ext cx="8529638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202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BE4E-1D75-44B2-B3BD-39FB20F8E776}" type="slidenum">
              <a:rPr lang="zh-TW" altLang="en-US"/>
              <a:pPr/>
              <a:t>49</a:t>
            </a:fld>
            <a:endParaRPr lang="en-US" altLang="zh-TW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Release Consistency Rules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2150" y="1096964"/>
            <a:ext cx="8401050" cy="5456237"/>
          </a:xfrm>
        </p:spPr>
        <p:txBody>
          <a:bodyPr/>
          <a:lstStyle/>
          <a:p>
            <a:pPr marL="609600" indent="-609600"/>
            <a:r>
              <a:rPr lang="en-US" altLang="zh-TW"/>
              <a:t>A distributed data-store is </a:t>
            </a:r>
            <a:r>
              <a:rPr lang="en-US" altLang="zh-TW">
                <a:latin typeface="Times New Roman" panose="02020603050405020304" pitchFamily="18" charset="0"/>
              </a:rPr>
              <a:t>“</a:t>
            </a:r>
            <a:r>
              <a:rPr lang="en-US" altLang="zh-TW"/>
              <a:t>Release Consistent</a:t>
            </a:r>
            <a:r>
              <a:rPr lang="en-US" altLang="zh-TW">
                <a:latin typeface="Times New Roman" panose="02020603050405020304" pitchFamily="18" charset="0"/>
              </a:rPr>
              <a:t>”</a:t>
            </a:r>
            <a:r>
              <a:rPr lang="en-US" altLang="zh-TW"/>
              <a:t> if it obeys the following rules:</a:t>
            </a:r>
          </a:p>
          <a:p>
            <a:pPr marL="609600" indent="-609600"/>
            <a:endParaRPr lang="en-US" altLang="zh-TW"/>
          </a:p>
          <a:p>
            <a:pPr marL="609600" indent="-609600">
              <a:buFontTx/>
              <a:buAutoNum type="arabicPeriod"/>
            </a:pPr>
            <a:r>
              <a:rPr lang="en-US" altLang="zh-TW">
                <a:solidFill>
                  <a:srgbClr val="0000FF"/>
                </a:solidFill>
              </a:rPr>
              <a:t>Before a read or write operation on shared data is performed, all previous acquires done by the process must have completed successfully.</a:t>
            </a:r>
          </a:p>
          <a:p>
            <a:pPr marL="609600" indent="-609600">
              <a:buFontTx/>
              <a:buAutoNum type="arabicPeriod"/>
            </a:pPr>
            <a:r>
              <a:rPr lang="en-US" altLang="zh-TW">
                <a:solidFill>
                  <a:srgbClr val="0000FF"/>
                </a:solidFill>
              </a:rPr>
              <a:t>Before a release is allowed to be performed, all previous reads and writes by the process must have completed.</a:t>
            </a:r>
          </a:p>
          <a:p>
            <a:pPr marL="609600" indent="-609600">
              <a:buFontTx/>
              <a:buAutoNum type="arabicPeriod"/>
            </a:pPr>
            <a:r>
              <a:rPr lang="en-US" altLang="zh-TW">
                <a:solidFill>
                  <a:srgbClr val="0000FF"/>
                </a:solidFill>
              </a:rPr>
              <a:t>Accesses to synchronization variables are </a:t>
            </a:r>
            <a:r>
              <a:rPr lang="en-US" altLang="zh-TW" i="1">
                <a:solidFill>
                  <a:srgbClr val="0000FF"/>
                </a:solidFill>
              </a:rPr>
              <a:t>FIFO consistent </a:t>
            </a:r>
            <a:r>
              <a:rPr lang="en-US" altLang="zh-TW">
                <a:solidFill>
                  <a:srgbClr val="0000FF"/>
                </a:solidFill>
              </a:rPr>
              <a:t>(sequential consistency is not required).</a:t>
            </a:r>
          </a:p>
        </p:txBody>
      </p:sp>
    </p:spTree>
    <p:extLst>
      <p:ext uri="{BB962C8B-B14F-4D97-AF65-F5344CB8AC3E}">
        <p14:creationId xmlns:p14="http://schemas.microsoft.com/office/powerpoint/2010/main" val="24769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Hardware Concepts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08" y="1052736"/>
            <a:ext cx="9395518" cy="54302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351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7B91-EC77-40ED-B35C-B6712AD1CE96}" type="slidenum">
              <a:rPr lang="zh-TW" altLang="en-US"/>
              <a:pPr/>
              <a:t>50</a:t>
            </a:fld>
            <a:endParaRPr lang="en-US" altLang="zh-TW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Introducing Entry Consistency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8813" y="1139825"/>
            <a:ext cx="8405813" cy="5538788"/>
          </a:xfrm>
        </p:spPr>
        <p:txBody>
          <a:bodyPr/>
          <a:lstStyle/>
          <a:p>
            <a:pPr marL="533400" indent="-533400"/>
            <a:r>
              <a:rPr lang="en-US" altLang="zh-TW"/>
              <a:t>A different twist on things is </a:t>
            </a:r>
            <a:r>
              <a:rPr lang="en-US" altLang="zh-TW">
                <a:latin typeface="Times New Roman" panose="02020603050405020304" pitchFamily="18" charset="0"/>
              </a:rPr>
              <a:t>“</a:t>
            </a:r>
            <a:r>
              <a:rPr lang="en-US" altLang="zh-TW"/>
              <a:t>Entry Consistency</a:t>
            </a:r>
            <a:r>
              <a:rPr lang="en-US" altLang="zh-TW">
                <a:latin typeface="Times New Roman" panose="02020603050405020304" pitchFamily="18" charset="0"/>
              </a:rPr>
              <a:t>”</a:t>
            </a:r>
            <a:r>
              <a:rPr lang="en-US" altLang="zh-TW"/>
              <a:t>. Acquire and release are still used, and the data-store meets the following conditions:</a:t>
            </a:r>
          </a:p>
          <a:p>
            <a:pPr marL="914400" lvl="1" indent="-457200">
              <a:buFontTx/>
              <a:buAutoNum type="arabicPeriod"/>
            </a:pPr>
            <a:r>
              <a:rPr lang="en-US" altLang="zh-TW"/>
              <a:t>An acquire access of a synchronization variable is not allowed to perform with respect to a process until all updates to the guarded shared data have been performed with respect to that process.</a:t>
            </a:r>
          </a:p>
          <a:p>
            <a:pPr marL="914400" lvl="1" indent="-457200">
              <a:buFontTx/>
              <a:buAutoNum type="arabicPeriod"/>
            </a:pPr>
            <a:r>
              <a:rPr lang="en-US" altLang="zh-TW"/>
              <a:t>Before an exclusive mode access to a synchronization variable by a process is allowed to perform with respect to that process, no other process may hold the synchronization variable, not even in nonexclusive mode.</a:t>
            </a:r>
          </a:p>
          <a:p>
            <a:pPr marL="914400" lvl="1" indent="-457200">
              <a:buFontTx/>
              <a:buAutoNum type="arabicPeriod"/>
            </a:pPr>
            <a:r>
              <a:rPr lang="en-US" altLang="zh-TW"/>
              <a:t>After an exclusive mode access to a synchronization variable has been performed, any other process's next nonexclusive mode access to that synchronization variable may not be performed until it has performed with respect to that variable's owner. </a:t>
            </a:r>
          </a:p>
        </p:txBody>
      </p:sp>
    </p:spTree>
    <p:extLst>
      <p:ext uri="{BB962C8B-B14F-4D97-AF65-F5344CB8AC3E}">
        <p14:creationId xmlns:p14="http://schemas.microsoft.com/office/powerpoint/2010/main" val="249889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8E33-8F41-4E8C-A7FD-41257469F481}" type="slidenum">
              <a:rPr lang="zh-TW" altLang="en-US"/>
              <a:pPr/>
              <a:t>51</a:t>
            </a:fld>
            <a:endParaRPr lang="en-US" altLang="zh-TW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Entry Consistency: What It Means</a:t>
            </a:r>
            <a:endParaRPr lang="en-GB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5476" y="1119188"/>
            <a:ext cx="8683625" cy="5738812"/>
          </a:xfrm>
        </p:spPr>
        <p:txBody>
          <a:bodyPr/>
          <a:lstStyle/>
          <a:p>
            <a:r>
              <a:rPr lang="en-IE" altLang="en-US"/>
              <a:t>So, at an </a:t>
            </a:r>
            <a:r>
              <a:rPr lang="en-IE" altLang="en-US" i="1"/>
              <a:t>acquire</a:t>
            </a:r>
            <a:r>
              <a:rPr lang="en-IE" altLang="en-US"/>
              <a:t>, all remote changes to guarded data must be brought up to date.</a:t>
            </a:r>
          </a:p>
          <a:p>
            <a:r>
              <a:rPr lang="en-IE" altLang="en-US"/>
              <a:t>Before a write to a data item, a process must ensure that no other process is trying to write </a:t>
            </a:r>
            <a:r>
              <a:rPr lang="en-IE" altLang="en-US" i="1"/>
              <a:t>at the same time</a:t>
            </a:r>
            <a:r>
              <a:rPr lang="en-IE" altLang="en-US"/>
              <a:t>. </a:t>
            </a:r>
          </a:p>
          <a:p>
            <a:endParaRPr lang="en-GB" altLang="en-US"/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0" t="49396" r="23250" b="43958"/>
          <a:stretch>
            <a:fillRect/>
          </a:stretch>
        </p:blipFill>
        <p:spPr bwMode="auto">
          <a:xfrm>
            <a:off x="1857375" y="3778250"/>
            <a:ext cx="86487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1908176" y="5395914"/>
            <a:ext cx="8569325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zh-TW" sz="2800"/>
              <a:t>Locks associate with individual data items, as opposed to the entire data-store. Note: P2’s read on ‘y’ returns NIL as no locks have been requested.</a:t>
            </a:r>
          </a:p>
        </p:txBody>
      </p:sp>
    </p:spTree>
    <p:extLst>
      <p:ext uri="{BB962C8B-B14F-4D97-AF65-F5344CB8AC3E}">
        <p14:creationId xmlns:p14="http://schemas.microsoft.com/office/powerpoint/2010/main" val="164811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3048F-8369-4E19-A8CE-221823B795D2}" type="slidenum">
              <a:rPr lang="zh-TW" altLang="en-US"/>
              <a:pPr/>
              <a:t>52</a:t>
            </a:fld>
            <a:endParaRPr lang="en-US" altLang="zh-TW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Summary of Consistency Models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612" y="1036639"/>
            <a:ext cx="8458200" cy="1347787"/>
          </a:xfrm>
        </p:spPr>
        <p:txBody>
          <a:bodyPr>
            <a:normAutofit lnSpcReduction="10000"/>
          </a:bodyPr>
          <a:lstStyle/>
          <a:p>
            <a:pPr marL="609600" indent="-609600">
              <a:buFontTx/>
              <a:buAutoNum type="alphaLcParenR"/>
            </a:pPr>
            <a:r>
              <a:rPr lang="en-US" altLang="zh-TW" sz="1600"/>
              <a:t>Consistency models that do not use synchronization operations.</a:t>
            </a:r>
          </a:p>
          <a:p>
            <a:pPr marL="609600" indent="-609600">
              <a:buFontTx/>
              <a:buAutoNum type="alphaLcParenR"/>
            </a:pPr>
            <a:r>
              <a:rPr lang="en-US" altLang="zh-TW" sz="1600"/>
              <a:t>Models that do use synchronization operations.  (These require additional programming constructs, and allow programmers to treat the data-store </a:t>
            </a:r>
            <a:r>
              <a:rPr lang="en-US" altLang="zh-TW" sz="1600" i="1"/>
              <a:t>as if it is sequentially consistent</a:t>
            </a:r>
            <a:r>
              <a:rPr lang="en-US" altLang="zh-TW" sz="1600"/>
              <a:t>, when in fact it is not. They </a:t>
            </a:r>
            <a:r>
              <a:rPr lang="en-US" altLang="zh-TW" sz="1600">
                <a:latin typeface="Times New Roman" panose="02020603050405020304" pitchFamily="18" charset="0"/>
              </a:rPr>
              <a:t>“</a:t>
            </a:r>
            <a:r>
              <a:rPr lang="en-US" altLang="zh-TW" sz="1600"/>
              <a:t>should</a:t>
            </a:r>
            <a:r>
              <a:rPr lang="en-US" altLang="zh-TW" sz="1600">
                <a:latin typeface="Times New Roman" panose="02020603050405020304" pitchFamily="18" charset="0"/>
              </a:rPr>
              <a:t>”</a:t>
            </a:r>
            <a:r>
              <a:rPr lang="en-US" altLang="zh-TW" sz="1600"/>
              <a:t> also offer the best performance).</a:t>
            </a:r>
          </a:p>
        </p:txBody>
      </p:sp>
      <p:graphicFrame>
        <p:nvGraphicFramePr>
          <p:cNvPr id="25681" name="Group 81"/>
          <p:cNvGraphicFramePr>
            <a:graphicFrameLocks noGrp="1"/>
          </p:cNvGraphicFramePr>
          <p:nvPr/>
        </p:nvGraphicFramePr>
        <p:xfrm>
          <a:off x="1882775" y="2278063"/>
          <a:ext cx="8591550" cy="4579942"/>
        </p:xfrm>
        <a:graphic>
          <a:graphicData uri="http://schemas.openxmlformats.org/drawingml/2006/table">
            <a:tbl>
              <a:tblPr/>
              <a:tblGrid>
                <a:gridCol w="1474787">
                  <a:extLst>
                    <a:ext uri="{9D8B030D-6E8A-4147-A177-3AD203B41FA5}">
                      <a16:colId xmlns:a16="http://schemas.microsoft.com/office/drawing/2014/main" xmlns="" val="2721418491"/>
                    </a:ext>
                  </a:extLst>
                </a:gridCol>
                <a:gridCol w="7116763">
                  <a:extLst>
                    <a:ext uri="{9D8B030D-6E8A-4147-A177-3AD203B41FA5}">
                      <a16:colId xmlns:a16="http://schemas.microsoft.com/office/drawing/2014/main" xmlns="" val="2217665713"/>
                    </a:ext>
                  </a:extLst>
                </a:gridCol>
              </a:tblGrid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Consistency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86852142"/>
                  </a:ext>
                </a:extLst>
              </a:tr>
              <a:tr h="307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Strict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Absolute time ordering of all shared accesses matters.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56793196"/>
                  </a:ext>
                </a:extLst>
              </a:tr>
              <a:tr h="522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Linearizability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All processes must see all shared accesses in the same order.  Accesses are furthermore ordered according to a (nonunique) global timestamp.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7732129"/>
                  </a:ext>
                </a:extLst>
              </a:tr>
              <a:tr h="522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Sequential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All processes see all shared accesses in the same order.  Accesses are not ordered in time.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82258754"/>
                  </a:ext>
                </a:extLst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Causal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All processes see causally-related shared accesses in the same order.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7495221"/>
                  </a:ext>
                </a:extLst>
              </a:tr>
              <a:tr h="522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FIFO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All processes see writes from each other in the order they were used.  Writes from different processes may not always be seen in that order.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840384"/>
                  </a:ext>
                </a:extLst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GB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(a)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81699603"/>
                  </a:ext>
                </a:extLst>
              </a:tr>
              <a:tr h="307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Consistency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51844287"/>
                  </a:ext>
                </a:extLst>
              </a:tr>
              <a:tr h="341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Weak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Shared data can be counted on to be consistent only after a synchronization is done.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61412047"/>
                  </a:ext>
                </a:extLst>
              </a:tr>
              <a:tr h="307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Release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Shared data are made consistent when a critical region is exited.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38107480"/>
                  </a:ext>
                </a:extLst>
              </a:tr>
              <a:tr h="522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Entry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Shared data pertaining to a critical region are made consistent when a critical region is entered.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16544271"/>
                  </a:ext>
                </a:extLst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GB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(b)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41344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84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C040-1FAF-441E-8457-9BA920BB16E9}" type="slidenum">
              <a:rPr lang="zh-TW" altLang="en-US"/>
              <a:pPr/>
              <a:t>53</a:t>
            </a:fld>
            <a:endParaRPr lang="en-US" altLang="zh-TW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Client-Centric Consistency Models</a:t>
            </a:r>
            <a:endParaRPr lang="en-GB" altLang="en-US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1938337" y="1071564"/>
            <a:ext cx="8472488" cy="548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IE" altLang="en-US" sz="3200"/>
              <a:t>The previously studied consistency models concern themselves with maintaining a </a:t>
            </a:r>
            <a:r>
              <a:rPr lang="en-IE" altLang="en-US" sz="3200">
                <a:solidFill>
                  <a:srgbClr val="0000FF"/>
                </a:solidFill>
              </a:rPr>
              <a:t>consistent (globally accessible) data-store</a:t>
            </a:r>
            <a:r>
              <a:rPr lang="en-IE" altLang="en-US" sz="3200"/>
              <a:t> in the presence of concurrent read/write operations.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endParaRPr lang="en-IE" altLang="en-US" sz="1600"/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IE" altLang="en-US" sz="3200"/>
              <a:t>Another class of distributed data</a:t>
            </a:r>
            <a:r>
              <a:rPr lang="en-IE" altLang="zh-TW" sz="3200"/>
              <a:t>-</a:t>
            </a:r>
            <a:r>
              <a:rPr lang="en-IE" altLang="en-US" sz="3200"/>
              <a:t>store is that which is characterized by </a:t>
            </a:r>
            <a:r>
              <a:rPr lang="en-IE" altLang="en-US" sz="3200" i="1"/>
              <a:t>the lack of simultaneous updates</a:t>
            </a:r>
            <a:r>
              <a:rPr lang="en-IE" altLang="en-US" sz="3200"/>
              <a:t>. Here, the emphasis is more on maintaining a consistent view of things </a:t>
            </a:r>
            <a:r>
              <a:rPr lang="en-IE" altLang="en-US" sz="3200" i="1"/>
              <a:t>for the individual client process</a:t>
            </a:r>
            <a:r>
              <a:rPr lang="en-IE" altLang="en-US" sz="3200"/>
              <a:t> that is currently operating on the data-store.</a:t>
            </a:r>
            <a:endParaRPr lang="en-GB" altLang="en-US" sz="3200"/>
          </a:p>
        </p:txBody>
      </p:sp>
    </p:spTree>
    <p:extLst>
      <p:ext uri="{BB962C8B-B14F-4D97-AF65-F5344CB8AC3E}">
        <p14:creationId xmlns:p14="http://schemas.microsoft.com/office/powerpoint/2010/main" val="377259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B305-0187-469E-B5ED-C45806B9FCEC}" type="slidenum">
              <a:rPr lang="zh-TW" altLang="en-US"/>
              <a:pPr/>
              <a:t>54</a:t>
            </a:fld>
            <a:endParaRPr lang="en-US" altLang="zh-TW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More Client-Centric Consistency</a:t>
            </a:r>
            <a:endParaRPr lang="en-GB" alt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5962" y="1071563"/>
            <a:ext cx="8466138" cy="5314950"/>
          </a:xfrm>
        </p:spPr>
        <p:txBody>
          <a:bodyPr/>
          <a:lstStyle/>
          <a:p>
            <a:r>
              <a:rPr lang="en-IE" altLang="en-US"/>
              <a:t>How fast should updates (writes) be made available to read-only processes?</a:t>
            </a:r>
          </a:p>
          <a:p>
            <a:endParaRPr lang="en-IE" altLang="en-US"/>
          </a:p>
          <a:p>
            <a:r>
              <a:rPr lang="en-IE" altLang="en-US"/>
              <a:t>Think of most database systems: </a:t>
            </a:r>
            <a:r>
              <a:rPr lang="en-IE" altLang="en-US" i="1">
                <a:solidFill>
                  <a:srgbClr val="CC3300"/>
                </a:solidFill>
              </a:rPr>
              <a:t>mainly read</a:t>
            </a:r>
            <a:r>
              <a:rPr lang="en-IE" altLang="en-US"/>
              <a:t>.</a:t>
            </a:r>
          </a:p>
          <a:p>
            <a:r>
              <a:rPr lang="en-IE" altLang="en-US"/>
              <a:t>Think of the DNS: </a:t>
            </a:r>
            <a:r>
              <a:rPr lang="en-IE" altLang="en-US" i="1">
                <a:solidFill>
                  <a:srgbClr val="CC3300"/>
                </a:solidFill>
              </a:rPr>
              <a:t>write-write conflicts</a:t>
            </a:r>
            <a:r>
              <a:rPr lang="en-IE" altLang="en-US" i="1"/>
              <a:t> </a:t>
            </a:r>
            <a:r>
              <a:rPr lang="en-IE" altLang="en-US"/>
              <a:t>do no occur.</a:t>
            </a:r>
          </a:p>
          <a:p>
            <a:r>
              <a:rPr lang="en-IE" altLang="en-US"/>
              <a:t>Think of WWW: as with DNS, except that heavy use of client-side caching is present: </a:t>
            </a:r>
            <a:r>
              <a:rPr lang="en-IE" altLang="en-US" i="1"/>
              <a:t>even the return of stale pages is acceptable to most users</a:t>
            </a:r>
            <a:r>
              <a:rPr lang="en-IE" altLang="en-US"/>
              <a:t>.</a:t>
            </a:r>
          </a:p>
          <a:p>
            <a:endParaRPr lang="en-IE" altLang="en-US"/>
          </a:p>
          <a:p>
            <a:r>
              <a:rPr lang="en-IE" altLang="en-US"/>
              <a:t>These systems all exhibit a high degree of acceptable inconsistency </a:t>
            </a:r>
            <a:r>
              <a:rPr lang="en-IE" altLang="en-US">
                <a:latin typeface="Arial" panose="020B0604020202020204" pitchFamily="34" charset="0"/>
              </a:rPr>
              <a:t>…</a:t>
            </a:r>
            <a:r>
              <a:rPr lang="en-IE" altLang="en-US"/>
              <a:t> with the </a:t>
            </a:r>
            <a:r>
              <a:rPr lang="en-IE" altLang="en-US" i="1">
                <a:solidFill>
                  <a:srgbClr val="CC3300"/>
                </a:solidFill>
              </a:rPr>
              <a:t>replicas</a:t>
            </a:r>
            <a:r>
              <a:rPr lang="en-IE" altLang="en-US">
                <a:solidFill>
                  <a:srgbClr val="CC3300"/>
                </a:solidFill>
              </a:rPr>
              <a:t> gradually</a:t>
            </a:r>
            <a:r>
              <a:rPr lang="en-IE" altLang="en-US"/>
              <a:t> become consistent over time.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0994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C253C-DDBA-4C73-ABED-C24C8DB7119D}" type="slidenum">
              <a:rPr lang="zh-TW" altLang="en-US"/>
              <a:pPr/>
              <a:t>55</a:t>
            </a:fld>
            <a:endParaRPr lang="en-US" altLang="zh-TW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Toward Eventual Consistency</a:t>
            </a:r>
            <a:endParaRPr lang="en-GB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8812" y="1108075"/>
            <a:ext cx="8459788" cy="5435600"/>
          </a:xfrm>
        </p:spPr>
        <p:txBody>
          <a:bodyPr/>
          <a:lstStyle/>
          <a:p>
            <a:r>
              <a:rPr lang="en-IE" altLang="en-US"/>
              <a:t>The only requirement is that all replicas will </a:t>
            </a:r>
            <a:r>
              <a:rPr lang="en-IE" altLang="en-US" i="1"/>
              <a:t>eventually </a:t>
            </a:r>
            <a:r>
              <a:rPr lang="en-IE" altLang="en-US"/>
              <a:t>be the same.</a:t>
            </a:r>
          </a:p>
          <a:p>
            <a:endParaRPr lang="en-IE" altLang="en-US"/>
          </a:p>
          <a:p>
            <a:r>
              <a:rPr lang="en-IE" altLang="en-US"/>
              <a:t>All updates must be guaranteed to propagate to all replicas </a:t>
            </a:r>
            <a:r>
              <a:rPr lang="en-IE" altLang="en-US">
                <a:latin typeface="Arial" panose="020B0604020202020204" pitchFamily="34" charset="0"/>
              </a:rPr>
              <a:t>…</a:t>
            </a:r>
            <a:r>
              <a:rPr lang="en-IE" altLang="en-US"/>
              <a:t> </a:t>
            </a:r>
            <a:r>
              <a:rPr lang="en-IE" altLang="en-US" i="1">
                <a:solidFill>
                  <a:srgbClr val="CC3300"/>
                </a:solidFill>
              </a:rPr>
              <a:t>eventually</a:t>
            </a:r>
            <a:r>
              <a:rPr lang="en-IE" altLang="en-US"/>
              <a:t>!</a:t>
            </a:r>
          </a:p>
          <a:p>
            <a:endParaRPr lang="en-IE" altLang="en-US"/>
          </a:p>
          <a:p>
            <a:r>
              <a:rPr lang="en-IE" altLang="en-US"/>
              <a:t>This works well if every client always updates the same replica.</a:t>
            </a:r>
          </a:p>
          <a:p>
            <a:endParaRPr lang="en-IE" altLang="en-US"/>
          </a:p>
          <a:p>
            <a:r>
              <a:rPr lang="en-IE" altLang="en-US"/>
              <a:t>Things are </a:t>
            </a:r>
            <a:r>
              <a:rPr lang="en-IE" altLang="en-US">
                <a:solidFill>
                  <a:srgbClr val="0000FF"/>
                </a:solidFill>
              </a:rPr>
              <a:t>a little difficult</a:t>
            </a:r>
            <a:r>
              <a:rPr lang="en-IE" altLang="en-US"/>
              <a:t> if the clients are </a:t>
            </a:r>
            <a:r>
              <a:rPr lang="en-IE" altLang="en-US" i="1">
                <a:solidFill>
                  <a:srgbClr val="0000FF"/>
                </a:solidFill>
              </a:rPr>
              <a:t>mobile</a:t>
            </a:r>
            <a:r>
              <a:rPr lang="en-IE" altLang="en-US"/>
              <a:t>.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9029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7548-B02D-4415-807D-6F173BBB477A}" type="slidenum">
              <a:rPr lang="zh-TW" altLang="en-US"/>
              <a:pPr/>
              <a:t>56</a:t>
            </a:fld>
            <a:endParaRPr lang="en-US" altLang="zh-TW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Eventual Consistency: Mobile Problems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8012" y="5572125"/>
            <a:ext cx="8534400" cy="114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1600"/>
              <a:t>The principle of a mobile user accessing different replicas of a distributed database.</a:t>
            </a:r>
          </a:p>
          <a:p>
            <a:pPr>
              <a:lnSpc>
                <a:spcPct val="80000"/>
              </a:lnSpc>
            </a:pPr>
            <a:r>
              <a:rPr lang="en-US" altLang="zh-TW" sz="1600"/>
              <a:t>When the system can guarantee that a single client sees accesses to the data-store in a consistent way, we then say that </a:t>
            </a:r>
            <a:r>
              <a:rPr lang="en-US" altLang="zh-TW" sz="1600">
                <a:latin typeface="Times New Roman" panose="02020603050405020304" pitchFamily="18" charset="0"/>
              </a:rPr>
              <a:t>“</a:t>
            </a:r>
            <a:r>
              <a:rPr lang="en-US" altLang="zh-TW" sz="1600">
                <a:solidFill>
                  <a:srgbClr val="CC3300"/>
                </a:solidFill>
              </a:rPr>
              <a:t>client-centric consistency</a:t>
            </a:r>
            <a:r>
              <a:rPr lang="en-US" altLang="zh-TW" sz="1600">
                <a:latin typeface="Times New Roman" panose="02020603050405020304" pitchFamily="18" charset="0"/>
              </a:rPr>
              <a:t>”</a:t>
            </a:r>
            <a:r>
              <a:rPr lang="en-US" altLang="zh-TW" sz="1600"/>
              <a:t> holds.</a:t>
            </a: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3" t="39577" r="19455" b="34138"/>
          <a:stretch>
            <a:fillRect/>
          </a:stretch>
        </p:blipFill>
        <p:spPr bwMode="auto">
          <a:xfrm>
            <a:off x="2584450" y="1066801"/>
            <a:ext cx="6889750" cy="434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642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1B01-ECB5-49CF-86F1-2643E7E3D466}" type="slidenum">
              <a:rPr lang="zh-TW" altLang="en-US"/>
              <a:pPr/>
              <a:t>57</a:t>
            </a:fld>
            <a:endParaRPr lang="en-US" altLang="zh-TW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An Example: The Bayou System</a:t>
            </a:r>
            <a:endParaRPr lang="en-GB" alt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7828" y="1060450"/>
            <a:ext cx="11161240" cy="5492750"/>
          </a:xfrm>
        </p:spPr>
        <p:txBody>
          <a:bodyPr>
            <a:normAutofit lnSpcReduction="10000"/>
          </a:bodyPr>
          <a:lstStyle/>
          <a:p>
            <a:endParaRPr lang="en-IE" altLang="en-US" dirty="0"/>
          </a:p>
          <a:p>
            <a:r>
              <a:rPr lang="en-IE" altLang="en-US" dirty="0"/>
              <a:t>The Bayou System implements 4 models of </a:t>
            </a:r>
            <a:r>
              <a:rPr lang="en-IE" altLang="en-US" i="1" dirty="0"/>
              <a:t>Client-</a:t>
            </a:r>
            <a:r>
              <a:rPr lang="en-IE" altLang="en-US" i="1" dirty="0" err="1"/>
              <a:t>Centic</a:t>
            </a:r>
            <a:r>
              <a:rPr lang="en-IE" altLang="en-US" i="1" dirty="0"/>
              <a:t> Consistency</a:t>
            </a:r>
            <a:r>
              <a:rPr lang="en-IE" altLang="en-US" dirty="0" smtClean="0"/>
              <a:t>:</a:t>
            </a:r>
            <a:endParaRPr lang="en-IE" altLang="en-US" dirty="0"/>
          </a:p>
          <a:p>
            <a:r>
              <a:rPr lang="en-IE" altLang="en-US" dirty="0"/>
              <a:t>Monotonic-Read </a:t>
            </a:r>
            <a:r>
              <a:rPr lang="en-IE" altLang="en-US" dirty="0" smtClean="0"/>
              <a:t>Consistency- </a:t>
            </a:r>
            <a:r>
              <a:rPr lang="en-IE" altLang="en-US" i="1" dirty="0">
                <a:solidFill>
                  <a:srgbClr val="0000FF"/>
                </a:solidFill>
              </a:rPr>
              <a:t>if a process reads the value of a data item </a:t>
            </a:r>
            <a:r>
              <a:rPr lang="en-IE" altLang="en-US" i="1" dirty="0">
                <a:solidFill>
                  <a:srgbClr val="0000FF"/>
                </a:solidFill>
                <a:latin typeface="Arial" panose="020B0604020202020204" pitchFamily="34" charset="0"/>
              </a:rPr>
              <a:t>‘</a:t>
            </a:r>
            <a:r>
              <a:rPr lang="en-IE" altLang="en-US" i="1" dirty="0">
                <a:solidFill>
                  <a:srgbClr val="0000FF"/>
                </a:solidFill>
              </a:rPr>
              <a:t>x</a:t>
            </a:r>
            <a:r>
              <a:rPr lang="en-IE" altLang="en-US" i="1" dirty="0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IE" altLang="en-US" i="1" dirty="0">
                <a:solidFill>
                  <a:srgbClr val="0000FF"/>
                </a:solidFill>
              </a:rPr>
              <a:t>, any successive read operation on </a:t>
            </a:r>
            <a:r>
              <a:rPr lang="en-IE" altLang="en-US" i="1" dirty="0">
                <a:solidFill>
                  <a:srgbClr val="0000FF"/>
                </a:solidFill>
                <a:latin typeface="Arial" panose="020B0604020202020204" pitchFamily="34" charset="0"/>
              </a:rPr>
              <a:t>‘</a:t>
            </a:r>
            <a:r>
              <a:rPr lang="en-IE" altLang="en-US" i="1" dirty="0">
                <a:solidFill>
                  <a:srgbClr val="0000FF"/>
                </a:solidFill>
              </a:rPr>
              <a:t>x</a:t>
            </a:r>
            <a:r>
              <a:rPr lang="en-IE" altLang="en-US" i="1" dirty="0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IE" altLang="en-US" i="1" dirty="0">
                <a:solidFill>
                  <a:srgbClr val="0000FF"/>
                </a:solidFill>
              </a:rPr>
              <a:t> by that process will always return that same value or a more recent value</a:t>
            </a:r>
            <a:endParaRPr lang="en-IE" altLang="en-US" dirty="0"/>
          </a:p>
          <a:p>
            <a:r>
              <a:rPr lang="en-IE" altLang="en-US" dirty="0"/>
              <a:t>Monotonic-Write </a:t>
            </a:r>
            <a:r>
              <a:rPr lang="en-IE" altLang="en-US" dirty="0" smtClean="0"/>
              <a:t>Consistency- </a:t>
            </a:r>
            <a:r>
              <a:rPr lang="en-IE" altLang="en-US" i="1" dirty="0">
                <a:solidFill>
                  <a:srgbClr val="0000FF"/>
                </a:solidFill>
              </a:rPr>
              <a:t>A write operation by a process on a data item </a:t>
            </a:r>
            <a:r>
              <a:rPr lang="en-IE" altLang="en-US" i="1" dirty="0">
                <a:solidFill>
                  <a:srgbClr val="0000FF"/>
                </a:solidFill>
                <a:latin typeface="Arial" panose="020B0604020202020204" pitchFamily="34" charset="0"/>
              </a:rPr>
              <a:t>‘</a:t>
            </a:r>
            <a:r>
              <a:rPr lang="en-IE" altLang="en-US" i="1" dirty="0">
                <a:solidFill>
                  <a:srgbClr val="0000FF"/>
                </a:solidFill>
              </a:rPr>
              <a:t>x</a:t>
            </a:r>
            <a:r>
              <a:rPr lang="en-IE" altLang="en-US" i="1" dirty="0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IE" altLang="en-US" i="1" dirty="0">
                <a:solidFill>
                  <a:srgbClr val="0000FF"/>
                </a:solidFill>
              </a:rPr>
              <a:t> is completed before any successive write operation on </a:t>
            </a:r>
            <a:r>
              <a:rPr lang="en-IE" altLang="en-US" i="1" dirty="0">
                <a:solidFill>
                  <a:srgbClr val="0000FF"/>
                </a:solidFill>
                <a:latin typeface="Arial" panose="020B0604020202020204" pitchFamily="34" charset="0"/>
              </a:rPr>
              <a:t>‘</a:t>
            </a:r>
            <a:r>
              <a:rPr lang="en-IE" altLang="en-US" i="1" dirty="0">
                <a:solidFill>
                  <a:srgbClr val="0000FF"/>
                </a:solidFill>
              </a:rPr>
              <a:t>x</a:t>
            </a:r>
            <a:r>
              <a:rPr lang="en-IE" altLang="en-US" i="1" dirty="0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IE" altLang="en-US" i="1" dirty="0">
                <a:solidFill>
                  <a:srgbClr val="0000FF"/>
                </a:solidFill>
              </a:rPr>
              <a:t> by the same process</a:t>
            </a:r>
            <a:r>
              <a:rPr lang="en-IE" altLang="en-US" i="1" dirty="0" smtClean="0"/>
              <a:t>.</a:t>
            </a:r>
            <a:endParaRPr lang="en-IE" altLang="en-US" dirty="0"/>
          </a:p>
          <a:p>
            <a:r>
              <a:rPr lang="en-IE" altLang="en-US" dirty="0"/>
              <a:t>Read-Your-Writes </a:t>
            </a:r>
            <a:r>
              <a:rPr lang="en-IE" altLang="en-US" dirty="0" smtClean="0"/>
              <a:t>Consistency- </a:t>
            </a:r>
            <a:r>
              <a:rPr lang="en-IE" altLang="en-US" i="1" dirty="0">
                <a:solidFill>
                  <a:srgbClr val="0000FF"/>
                </a:solidFill>
              </a:rPr>
              <a:t>The effect of a write operation by a process on data item </a:t>
            </a:r>
            <a:r>
              <a:rPr lang="en-IE" altLang="en-US" i="1" dirty="0">
                <a:solidFill>
                  <a:srgbClr val="0000FF"/>
                </a:solidFill>
                <a:latin typeface="Arial" panose="020B0604020202020204" pitchFamily="34" charset="0"/>
              </a:rPr>
              <a:t>‘</a:t>
            </a:r>
            <a:r>
              <a:rPr lang="en-IE" altLang="en-US" i="1" dirty="0">
                <a:solidFill>
                  <a:srgbClr val="0000FF"/>
                </a:solidFill>
              </a:rPr>
              <a:t>x</a:t>
            </a:r>
            <a:r>
              <a:rPr lang="en-IE" altLang="en-US" i="1" dirty="0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IE" altLang="en-US" i="1" dirty="0">
                <a:solidFill>
                  <a:srgbClr val="0000FF"/>
                </a:solidFill>
              </a:rPr>
              <a:t> will always be seen by a successive read operation on </a:t>
            </a:r>
            <a:r>
              <a:rPr lang="en-IE" altLang="en-US" i="1" dirty="0">
                <a:solidFill>
                  <a:srgbClr val="0000FF"/>
                </a:solidFill>
                <a:latin typeface="Arial" panose="020B0604020202020204" pitchFamily="34" charset="0"/>
              </a:rPr>
              <a:t>‘</a:t>
            </a:r>
            <a:r>
              <a:rPr lang="en-IE" altLang="en-US" i="1" dirty="0">
                <a:solidFill>
                  <a:srgbClr val="0000FF"/>
                </a:solidFill>
              </a:rPr>
              <a:t>x</a:t>
            </a:r>
            <a:r>
              <a:rPr lang="en-IE" altLang="en-US" i="1" dirty="0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IE" altLang="en-US" i="1" dirty="0">
                <a:solidFill>
                  <a:srgbClr val="0000FF"/>
                </a:solidFill>
              </a:rPr>
              <a:t> by the same process</a:t>
            </a:r>
            <a:r>
              <a:rPr lang="en-IE" altLang="en-US" i="1" dirty="0" smtClean="0">
                <a:solidFill>
                  <a:srgbClr val="0000FF"/>
                </a:solidFill>
              </a:rPr>
              <a:t>.</a:t>
            </a:r>
            <a:endParaRPr lang="en-IE" altLang="en-US" dirty="0"/>
          </a:p>
          <a:p>
            <a:r>
              <a:rPr lang="en-IE" altLang="en-US" dirty="0"/>
              <a:t>Writes-Follow-Reads </a:t>
            </a:r>
            <a:r>
              <a:rPr lang="en-IE" altLang="en-US" dirty="0" smtClean="0"/>
              <a:t>Consistency-</a:t>
            </a:r>
            <a:r>
              <a:rPr lang="en-IE" altLang="en-US" i="1" dirty="0">
                <a:solidFill>
                  <a:srgbClr val="0000FF"/>
                </a:solidFill>
              </a:rPr>
              <a:t>A write operation by a process on a data item </a:t>
            </a:r>
            <a:r>
              <a:rPr lang="en-IE" altLang="en-US" i="1" dirty="0">
                <a:solidFill>
                  <a:srgbClr val="0000FF"/>
                </a:solidFill>
                <a:latin typeface="Arial" panose="020B0604020202020204" pitchFamily="34" charset="0"/>
              </a:rPr>
              <a:t>‘</a:t>
            </a:r>
            <a:r>
              <a:rPr lang="en-IE" altLang="en-US" i="1" dirty="0">
                <a:solidFill>
                  <a:srgbClr val="0000FF"/>
                </a:solidFill>
              </a:rPr>
              <a:t>x</a:t>
            </a:r>
            <a:r>
              <a:rPr lang="en-IE" altLang="en-US" i="1" dirty="0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IE" altLang="en-US" i="1" dirty="0">
                <a:solidFill>
                  <a:srgbClr val="0000FF"/>
                </a:solidFill>
              </a:rPr>
              <a:t> following a previous read operation on </a:t>
            </a:r>
            <a:r>
              <a:rPr lang="en-IE" altLang="en-US" i="1" dirty="0">
                <a:solidFill>
                  <a:srgbClr val="0000FF"/>
                </a:solidFill>
                <a:latin typeface="Arial" panose="020B0604020202020204" pitchFamily="34" charset="0"/>
              </a:rPr>
              <a:t>‘</a:t>
            </a:r>
            <a:r>
              <a:rPr lang="en-IE" altLang="en-US" i="1" dirty="0">
                <a:solidFill>
                  <a:srgbClr val="0000FF"/>
                </a:solidFill>
              </a:rPr>
              <a:t>x</a:t>
            </a:r>
            <a:r>
              <a:rPr lang="en-IE" altLang="en-US" i="1" dirty="0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IE" altLang="en-US" i="1" dirty="0">
                <a:solidFill>
                  <a:srgbClr val="0000FF"/>
                </a:solidFill>
              </a:rPr>
              <a:t> by the same process, is guaranteed to take place on the same or a more recent value of </a:t>
            </a:r>
            <a:r>
              <a:rPr lang="en-IE" altLang="en-US" i="1" dirty="0">
                <a:solidFill>
                  <a:srgbClr val="0000FF"/>
                </a:solidFill>
                <a:latin typeface="Arial" panose="020B0604020202020204" pitchFamily="34" charset="0"/>
              </a:rPr>
              <a:t>‘</a:t>
            </a:r>
            <a:r>
              <a:rPr lang="en-IE" altLang="en-US" i="1" dirty="0">
                <a:solidFill>
                  <a:srgbClr val="0000FF"/>
                </a:solidFill>
              </a:rPr>
              <a:t>x</a:t>
            </a:r>
            <a:r>
              <a:rPr lang="en-IE" altLang="en-US" i="1" dirty="0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IE" altLang="en-US" i="1" dirty="0">
                <a:solidFill>
                  <a:srgbClr val="0000FF"/>
                </a:solidFill>
              </a:rPr>
              <a:t> that was read.</a:t>
            </a:r>
            <a:endParaRPr lang="en-GB" altLang="en-US" i="1" dirty="0">
              <a:solidFill>
                <a:srgbClr val="0000FF"/>
              </a:solidFill>
            </a:endParaRPr>
          </a:p>
          <a:p>
            <a:endParaRPr lang="zh-TW" altLang="en-US" dirty="0"/>
          </a:p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9851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BD06-8DC7-4B26-8407-960659B30F94}" type="slidenum">
              <a:rPr lang="zh-TW" altLang="en-US"/>
              <a:pPr/>
              <a:t>58</a:t>
            </a:fld>
            <a:endParaRPr lang="en-US" altLang="zh-TW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Distribution Protocols</a:t>
            </a:r>
            <a:endParaRPr lang="en-GB" alt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2626" y="1023938"/>
            <a:ext cx="8555037" cy="5529262"/>
          </a:xfrm>
        </p:spPr>
        <p:txBody>
          <a:bodyPr/>
          <a:lstStyle/>
          <a:p>
            <a:r>
              <a:rPr lang="en-IE" altLang="en-US" i="1"/>
              <a:t>Regardless of which consistency model is chosen, we need to decide </a:t>
            </a:r>
            <a:r>
              <a:rPr lang="en-IE" altLang="en-US" b="1" i="1">
                <a:solidFill>
                  <a:srgbClr val="0000FF"/>
                </a:solidFill>
              </a:rPr>
              <a:t>where</a:t>
            </a:r>
            <a:r>
              <a:rPr lang="en-IE" altLang="en-US" i="1"/>
              <a:t>, </a:t>
            </a:r>
            <a:r>
              <a:rPr lang="en-IE" altLang="en-US" b="1" i="1">
                <a:solidFill>
                  <a:srgbClr val="0000FF"/>
                </a:solidFill>
              </a:rPr>
              <a:t>when</a:t>
            </a:r>
            <a:r>
              <a:rPr lang="en-IE" altLang="en-US" i="1"/>
              <a:t> </a:t>
            </a:r>
            <a:r>
              <a:rPr lang="en-IE" altLang="en-US"/>
              <a:t>and </a:t>
            </a:r>
            <a:r>
              <a:rPr lang="en-IE" altLang="en-US" b="1" i="1">
                <a:solidFill>
                  <a:srgbClr val="0000FF"/>
                </a:solidFill>
              </a:rPr>
              <a:t>by</a:t>
            </a:r>
            <a:r>
              <a:rPr lang="en-IE" altLang="en-US" i="1">
                <a:solidFill>
                  <a:srgbClr val="0000FF"/>
                </a:solidFill>
              </a:rPr>
              <a:t> </a:t>
            </a:r>
            <a:r>
              <a:rPr lang="en-IE" altLang="en-US" b="1" i="1">
                <a:solidFill>
                  <a:srgbClr val="0000FF"/>
                </a:solidFill>
              </a:rPr>
              <a:t>whom</a:t>
            </a:r>
            <a:r>
              <a:rPr lang="en-IE" altLang="en-US"/>
              <a:t> copies of the data-store are to be placed.</a:t>
            </a:r>
            <a:endParaRPr lang="en-GB" altLang="en-US" i="1"/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3" t="45015" r="18385" b="37764"/>
          <a:stretch>
            <a:fillRect/>
          </a:stretch>
        </p:blipFill>
        <p:spPr bwMode="auto">
          <a:xfrm>
            <a:off x="2112962" y="2995614"/>
            <a:ext cx="8153400" cy="330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748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C428-F5EE-4B85-960C-5E500680D37A}" type="slidenum">
              <a:rPr lang="zh-TW" altLang="en-US"/>
              <a:pPr/>
              <a:t>59</a:t>
            </a:fld>
            <a:endParaRPr lang="en-US" altLang="zh-TW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Replica Placement Types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1350" y="1030289"/>
            <a:ext cx="8477250" cy="5661025"/>
          </a:xfrm>
        </p:spPr>
        <p:txBody>
          <a:bodyPr/>
          <a:lstStyle/>
          <a:p>
            <a:pPr marL="609600" indent="-609600"/>
            <a:r>
              <a:rPr lang="en-US" altLang="zh-TW"/>
              <a:t>There are three types of replica:</a:t>
            </a:r>
          </a:p>
          <a:p>
            <a:pPr marL="609600" indent="-609600">
              <a:buFontTx/>
              <a:buAutoNum type="arabicPeriod"/>
            </a:pPr>
            <a:r>
              <a:rPr lang="en-US" altLang="zh-TW" b="1" i="1">
                <a:solidFill>
                  <a:srgbClr val="0000FF"/>
                </a:solidFill>
              </a:rPr>
              <a:t>Permanent replicas</a:t>
            </a:r>
            <a:r>
              <a:rPr lang="en-US" altLang="zh-TW"/>
              <a:t>: tend to be small in number, organized as COWs (Clusters of Workstations) or mirrored systems.</a:t>
            </a:r>
          </a:p>
          <a:p>
            <a:pPr marL="609600" indent="-609600">
              <a:buFontTx/>
              <a:buAutoNum type="arabicPeriod"/>
            </a:pPr>
            <a:r>
              <a:rPr lang="en-US" altLang="zh-TW" b="1" i="1">
                <a:solidFill>
                  <a:srgbClr val="0000FF"/>
                </a:solidFill>
              </a:rPr>
              <a:t>Server-initiated replicas</a:t>
            </a:r>
            <a:r>
              <a:rPr lang="en-US" altLang="zh-TW"/>
              <a:t>: used to enhance performance at the initiation of the owner of the data-store. Typically used by web hosting companies to geographically locate replicas close to where they are needed most. (Often referred to as </a:t>
            </a:r>
            <a:r>
              <a:rPr lang="en-US" altLang="zh-TW">
                <a:latin typeface="Times New Roman" panose="02020603050405020304" pitchFamily="18" charset="0"/>
              </a:rPr>
              <a:t>“</a:t>
            </a:r>
            <a:r>
              <a:rPr lang="en-US" altLang="zh-TW">
                <a:solidFill>
                  <a:srgbClr val="CC3300"/>
                </a:solidFill>
              </a:rPr>
              <a:t>push caches</a:t>
            </a:r>
            <a:r>
              <a:rPr lang="en-US" altLang="zh-TW">
                <a:latin typeface="Times New Roman" panose="02020603050405020304" pitchFamily="18" charset="0"/>
              </a:rPr>
              <a:t>”</a:t>
            </a:r>
            <a:r>
              <a:rPr lang="en-US" altLang="zh-TW"/>
              <a:t>).</a:t>
            </a:r>
          </a:p>
          <a:p>
            <a:pPr marL="609600" indent="-609600">
              <a:buFontTx/>
              <a:buAutoNum type="arabicPeriod"/>
            </a:pPr>
            <a:r>
              <a:rPr lang="en-US" altLang="zh-TW" b="1" i="1">
                <a:solidFill>
                  <a:srgbClr val="0000FF"/>
                </a:solidFill>
              </a:rPr>
              <a:t>Client-initiated replicas</a:t>
            </a:r>
            <a:r>
              <a:rPr lang="en-US" altLang="zh-TW"/>
              <a:t>: created as a result of client requests </a:t>
            </a:r>
            <a:r>
              <a:rPr lang="en-US" altLang="zh-TW">
                <a:latin typeface="Times New Roman" panose="02020603050405020304" pitchFamily="18" charset="0"/>
              </a:rPr>
              <a:t>–</a:t>
            </a:r>
            <a:r>
              <a:rPr lang="en-US" altLang="zh-TW"/>
              <a:t> think of browser caches. Works well assuming, of course, that the cached data does not go </a:t>
            </a:r>
            <a:r>
              <a:rPr lang="en-US" altLang="zh-TW" i="1">
                <a:solidFill>
                  <a:srgbClr val="CC3300"/>
                </a:solidFill>
              </a:rPr>
              <a:t>stale</a:t>
            </a:r>
            <a:r>
              <a:rPr lang="en-US" altLang="zh-TW" i="1"/>
              <a:t> </a:t>
            </a:r>
            <a:r>
              <a:rPr lang="en-US" altLang="zh-TW"/>
              <a:t>too soon.</a:t>
            </a:r>
          </a:p>
        </p:txBody>
      </p:sp>
    </p:spTree>
    <p:extLst>
      <p:ext uri="{BB962C8B-B14F-4D97-AF65-F5344CB8AC3E}">
        <p14:creationId xmlns:p14="http://schemas.microsoft.com/office/powerpoint/2010/main" val="137917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88640"/>
            <a:ext cx="6408712" cy="18722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156" y="2276872"/>
            <a:ext cx="7704856" cy="43077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915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C9BA-4045-43C9-82A4-D499FC4AA8DF}" type="slidenum">
              <a:rPr lang="zh-TW" altLang="en-US"/>
              <a:pPr/>
              <a:t>60</a:t>
            </a:fld>
            <a:endParaRPr lang="en-US" altLang="zh-TW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Update Propagation</a:t>
            </a:r>
            <a:endParaRPr lang="en-GB" alt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8338" y="1012826"/>
            <a:ext cx="8429625" cy="5478463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en-IE" altLang="en-US"/>
              <a:t>When a client initiates an update to a distributed data-store, what gets propagated?</a:t>
            </a:r>
          </a:p>
          <a:p>
            <a:pPr marL="609600" indent="-609600">
              <a:lnSpc>
                <a:spcPct val="80000"/>
              </a:lnSpc>
            </a:pPr>
            <a:endParaRPr lang="en-IE" altLang="en-US"/>
          </a:p>
          <a:p>
            <a:pPr marL="609600" indent="-609600">
              <a:lnSpc>
                <a:spcPct val="80000"/>
              </a:lnSpc>
            </a:pPr>
            <a:r>
              <a:rPr lang="en-IE" altLang="en-US"/>
              <a:t>There are three possibilities: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n-IE" altLang="en-US"/>
              <a:t>Propagate </a:t>
            </a:r>
            <a:r>
              <a:rPr lang="en-IE" altLang="en-US" i="1">
                <a:solidFill>
                  <a:srgbClr val="0000FF"/>
                </a:solidFill>
              </a:rPr>
              <a:t>notification</a:t>
            </a:r>
            <a:r>
              <a:rPr lang="en-IE" altLang="en-US" i="1"/>
              <a:t> </a:t>
            </a:r>
            <a:r>
              <a:rPr lang="en-IE" altLang="en-US"/>
              <a:t>of the update to the other replicas </a:t>
            </a:r>
            <a:r>
              <a:rPr lang="en-IE" altLang="en-US">
                <a:latin typeface="Arial" panose="020B0604020202020204" pitchFamily="34" charset="0"/>
              </a:rPr>
              <a:t>–</a:t>
            </a:r>
            <a:r>
              <a:rPr lang="en-IE" altLang="en-US"/>
              <a:t> this is an </a:t>
            </a:r>
            <a:r>
              <a:rPr lang="en-IE" altLang="en-US">
                <a:latin typeface="Arial" panose="020B0604020202020204" pitchFamily="34" charset="0"/>
              </a:rPr>
              <a:t>“</a:t>
            </a:r>
            <a:r>
              <a:rPr lang="en-IE" altLang="en-US">
                <a:solidFill>
                  <a:srgbClr val="0000FF"/>
                </a:solidFill>
              </a:rPr>
              <a:t>invalidation protocol</a:t>
            </a:r>
            <a:r>
              <a:rPr lang="en-IE" altLang="en-US">
                <a:latin typeface="Arial" panose="020B0604020202020204" pitchFamily="34" charset="0"/>
              </a:rPr>
              <a:t>”</a:t>
            </a:r>
            <a:r>
              <a:rPr lang="en-IE" altLang="en-US"/>
              <a:t> which indicates that the replica</a:t>
            </a:r>
            <a:r>
              <a:rPr lang="en-IE" altLang="en-US">
                <a:latin typeface="Arial" panose="020B0604020202020204" pitchFamily="34" charset="0"/>
              </a:rPr>
              <a:t>’</a:t>
            </a:r>
            <a:r>
              <a:rPr lang="en-IE" altLang="en-US"/>
              <a:t>s data is no longer up-to-date. Can work well when there</a:t>
            </a:r>
            <a:r>
              <a:rPr lang="en-IE" altLang="en-US">
                <a:latin typeface="Arial" panose="020B0604020202020204" pitchFamily="34" charset="0"/>
              </a:rPr>
              <a:t>’</a:t>
            </a:r>
            <a:r>
              <a:rPr lang="en-IE" altLang="en-US"/>
              <a:t>s many writes.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n-IE" altLang="en-US"/>
              <a:t>Transfer the </a:t>
            </a:r>
            <a:r>
              <a:rPr lang="en-IE" altLang="en-US" i="1">
                <a:solidFill>
                  <a:srgbClr val="0000FF"/>
                </a:solidFill>
              </a:rPr>
              <a:t>data</a:t>
            </a:r>
            <a:r>
              <a:rPr lang="en-IE" altLang="en-US" i="1"/>
              <a:t> </a:t>
            </a:r>
            <a:r>
              <a:rPr lang="en-IE" altLang="en-US"/>
              <a:t>from one replica to another </a:t>
            </a:r>
            <a:r>
              <a:rPr lang="en-IE" altLang="en-US">
                <a:latin typeface="Arial" panose="020B0604020202020204" pitchFamily="34" charset="0"/>
              </a:rPr>
              <a:t>–</a:t>
            </a:r>
            <a:r>
              <a:rPr lang="en-IE" altLang="en-US"/>
              <a:t> works well when there</a:t>
            </a:r>
            <a:r>
              <a:rPr lang="en-IE" altLang="en-US">
                <a:latin typeface="Arial" panose="020B0604020202020204" pitchFamily="34" charset="0"/>
              </a:rPr>
              <a:t>’</a:t>
            </a:r>
            <a:r>
              <a:rPr lang="en-IE" altLang="en-US"/>
              <a:t>s many reads.</a:t>
            </a:r>
          </a:p>
          <a:p>
            <a:pPr marL="990600" lvl="1" indent="-533400">
              <a:lnSpc>
                <a:spcPct val="80000"/>
              </a:lnSpc>
              <a:buFontTx/>
              <a:buAutoNum type="arabicPeriod"/>
            </a:pPr>
            <a:r>
              <a:rPr lang="en-IE" altLang="en-US"/>
              <a:t>Propagate the </a:t>
            </a:r>
            <a:r>
              <a:rPr lang="en-IE" altLang="en-US" i="1">
                <a:solidFill>
                  <a:srgbClr val="0000FF"/>
                </a:solidFill>
              </a:rPr>
              <a:t>update</a:t>
            </a:r>
            <a:r>
              <a:rPr lang="en-IE" altLang="en-US" i="1"/>
              <a:t> </a:t>
            </a:r>
            <a:r>
              <a:rPr lang="en-IE" altLang="en-US"/>
              <a:t>to the other replicas </a:t>
            </a:r>
            <a:r>
              <a:rPr lang="en-IE" altLang="en-US">
                <a:latin typeface="Arial" panose="020B0604020202020204" pitchFamily="34" charset="0"/>
              </a:rPr>
              <a:t>–</a:t>
            </a:r>
            <a:r>
              <a:rPr lang="en-IE" altLang="en-US"/>
              <a:t> this is </a:t>
            </a:r>
            <a:r>
              <a:rPr lang="en-IE" altLang="en-US">
                <a:latin typeface="Arial" panose="020B0604020202020204" pitchFamily="34" charset="0"/>
              </a:rPr>
              <a:t>“</a:t>
            </a:r>
            <a:r>
              <a:rPr lang="en-IE" altLang="en-US">
                <a:solidFill>
                  <a:srgbClr val="CC3300"/>
                </a:solidFill>
              </a:rPr>
              <a:t>active replication</a:t>
            </a:r>
            <a:r>
              <a:rPr lang="en-IE" altLang="en-US">
                <a:latin typeface="Arial" panose="020B0604020202020204" pitchFamily="34" charset="0"/>
              </a:rPr>
              <a:t>”</a:t>
            </a:r>
            <a:r>
              <a:rPr lang="en-IE" altLang="en-US"/>
              <a:t>, and shifts the workload to each of the replicas upon an </a:t>
            </a:r>
            <a:r>
              <a:rPr lang="en-IE" altLang="en-US">
                <a:latin typeface="Arial" panose="020B0604020202020204" pitchFamily="34" charset="0"/>
              </a:rPr>
              <a:t>“</a:t>
            </a:r>
            <a:r>
              <a:rPr lang="en-IE" altLang="en-US"/>
              <a:t>initial write</a:t>
            </a:r>
            <a:r>
              <a:rPr lang="en-IE" altLang="en-US">
                <a:latin typeface="Arial" panose="020B0604020202020204" pitchFamily="34" charset="0"/>
              </a:rPr>
              <a:t>”</a:t>
            </a:r>
            <a:r>
              <a:rPr lang="en-IE" altLang="en-US"/>
              <a:t>.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2071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7547-C231-4DA2-AD57-9EE15ACA402D}" type="slidenum">
              <a:rPr lang="zh-TW" altLang="en-US"/>
              <a:pPr/>
              <a:t>61</a:t>
            </a:fld>
            <a:endParaRPr lang="en-US" altLang="zh-TW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Push vs. Pull Protocols</a:t>
            </a:r>
            <a:endParaRPr lang="en-GB" alt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6" y="1050925"/>
            <a:ext cx="8366125" cy="5295900"/>
          </a:xfrm>
        </p:spPr>
        <p:txBody>
          <a:bodyPr/>
          <a:lstStyle/>
          <a:p>
            <a:pPr marL="609600" indent="-609600"/>
            <a:r>
              <a:rPr lang="en-IE" altLang="en-US"/>
              <a:t>Another design issue relates to whether or not the updates are </a:t>
            </a:r>
            <a:r>
              <a:rPr lang="en-IE" altLang="en-US" i="1"/>
              <a:t>pushed</a:t>
            </a:r>
            <a:r>
              <a:rPr lang="en-IE" altLang="en-US"/>
              <a:t> or </a:t>
            </a:r>
            <a:r>
              <a:rPr lang="en-IE" altLang="en-US" i="1"/>
              <a:t>pulled</a:t>
            </a:r>
            <a:r>
              <a:rPr lang="en-IE" altLang="en-US"/>
              <a:t>?</a:t>
            </a:r>
          </a:p>
          <a:p>
            <a:pPr marL="609600" indent="-609600"/>
            <a:endParaRPr lang="en-IE" altLang="en-US"/>
          </a:p>
          <a:p>
            <a:pPr marL="990600" lvl="1" indent="-533400">
              <a:buFontTx/>
              <a:buAutoNum type="arabicPeriod"/>
            </a:pPr>
            <a:r>
              <a:rPr lang="en-IE" altLang="en-US" b="1" i="1">
                <a:solidFill>
                  <a:srgbClr val="CC3300"/>
                </a:solidFill>
              </a:rPr>
              <a:t>Push-based/Server-based Approach</a:t>
            </a:r>
            <a:r>
              <a:rPr lang="en-IE" altLang="en-US"/>
              <a:t>: sent </a:t>
            </a:r>
            <a:r>
              <a:rPr lang="en-IE" altLang="en-US">
                <a:latin typeface="Arial" panose="020B0604020202020204" pitchFamily="34" charset="0"/>
              </a:rPr>
              <a:t>“</a:t>
            </a:r>
            <a:r>
              <a:rPr lang="en-IE" altLang="en-US"/>
              <a:t>automatically</a:t>
            </a:r>
            <a:r>
              <a:rPr lang="en-IE" altLang="en-US">
                <a:latin typeface="Arial" panose="020B0604020202020204" pitchFamily="34" charset="0"/>
              </a:rPr>
              <a:t>”</a:t>
            </a:r>
            <a:r>
              <a:rPr lang="en-IE" altLang="en-US"/>
              <a:t> by server, the client does </a:t>
            </a:r>
            <a:r>
              <a:rPr lang="en-IE" altLang="en-US" i="1"/>
              <a:t>not</a:t>
            </a:r>
            <a:r>
              <a:rPr lang="en-IE" altLang="en-US"/>
              <a:t> request the update. This approach is useful when a high degree of consistency is needed.  Often used between </a:t>
            </a:r>
            <a:r>
              <a:rPr lang="en-IE" altLang="en-US">
                <a:solidFill>
                  <a:srgbClr val="0000FF"/>
                </a:solidFill>
              </a:rPr>
              <a:t>permanent</a:t>
            </a:r>
            <a:r>
              <a:rPr lang="en-IE" altLang="en-US"/>
              <a:t> and </a:t>
            </a:r>
            <a:r>
              <a:rPr lang="en-IE" altLang="en-US">
                <a:solidFill>
                  <a:srgbClr val="0000FF"/>
                </a:solidFill>
              </a:rPr>
              <a:t>server-initiated</a:t>
            </a:r>
            <a:r>
              <a:rPr lang="en-IE" altLang="en-US"/>
              <a:t> replicas.</a:t>
            </a:r>
          </a:p>
          <a:p>
            <a:pPr marL="990600" lvl="1" indent="-533400">
              <a:buFontTx/>
              <a:buAutoNum type="arabicPeriod"/>
            </a:pPr>
            <a:r>
              <a:rPr lang="en-IE" altLang="en-US" b="1" i="1">
                <a:solidFill>
                  <a:srgbClr val="CC3300"/>
                </a:solidFill>
              </a:rPr>
              <a:t>Pull-based/Client-based Approach</a:t>
            </a:r>
            <a:r>
              <a:rPr lang="en-IE" altLang="en-US"/>
              <a:t>: used by client caches (e.g., browsers), updates are requested by the client from the server. No request, no update!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2535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37C36-CC53-4DCA-8293-3E3594E205D9}" type="slidenum">
              <a:rPr lang="zh-TW" altLang="en-US"/>
              <a:pPr/>
              <a:t>62</a:t>
            </a:fld>
            <a:endParaRPr lang="en-US" altLang="zh-TW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Push vs. Pull Protocols: Trade Offs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6" y="4138613"/>
            <a:ext cx="8656637" cy="2374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/>
              <a:t>A comparison between push-based and pull-based protocols in the case of </a:t>
            </a:r>
            <a:r>
              <a:rPr lang="en-US" altLang="zh-TW" sz="2000" i="1"/>
              <a:t>multiple client, single server systems</a:t>
            </a:r>
            <a:r>
              <a:rPr lang="en-US" altLang="zh-TW" sz="2000"/>
              <a:t>.</a:t>
            </a:r>
          </a:p>
          <a:p>
            <a:pPr>
              <a:lnSpc>
                <a:spcPct val="90000"/>
              </a:lnSpc>
            </a:pPr>
            <a:endParaRPr lang="en-US" altLang="zh-TW" sz="2000"/>
          </a:p>
          <a:p>
            <a:pPr>
              <a:lnSpc>
                <a:spcPct val="90000"/>
              </a:lnSpc>
            </a:pPr>
            <a:r>
              <a:rPr lang="en-US" altLang="zh-TW" sz="2000"/>
              <a:t>Hybrid schemes are possible: e.g., </a:t>
            </a:r>
            <a:r>
              <a:rPr lang="en-US" altLang="zh-TW" sz="2000">
                <a:latin typeface="Times New Roman" panose="02020603050405020304" pitchFamily="18" charset="0"/>
              </a:rPr>
              <a:t>“</a:t>
            </a:r>
            <a:r>
              <a:rPr lang="en-US" altLang="zh-TW" sz="2000"/>
              <a:t>leases</a:t>
            </a:r>
            <a:r>
              <a:rPr lang="en-US" altLang="zh-TW" sz="2000">
                <a:latin typeface="Times New Roman" panose="02020603050405020304" pitchFamily="18" charset="0"/>
              </a:rPr>
              <a:t>”</a:t>
            </a:r>
            <a:r>
              <a:rPr lang="en-US" altLang="zh-TW" sz="2000"/>
              <a:t> </a:t>
            </a:r>
            <a:r>
              <a:rPr lang="en-US" altLang="zh-TW" sz="2000">
                <a:latin typeface="Times New Roman" panose="02020603050405020304" pitchFamily="18" charset="0"/>
              </a:rPr>
              <a:t>–</a:t>
            </a:r>
            <a:r>
              <a:rPr lang="en-US" altLang="zh-TW" sz="2000"/>
              <a:t> a promise from a server to push updates to a client for a period of time. Once the lease expires, the client reverts to a pull-based approach (until another lease is issued).</a:t>
            </a:r>
          </a:p>
        </p:txBody>
      </p:sp>
      <p:graphicFrame>
        <p:nvGraphicFramePr>
          <p:cNvPr id="33823" name="Group 31"/>
          <p:cNvGraphicFramePr>
            <a:graphicFrameLocks noGrp="1"/>
          </p:cNvGraphicFramePr>
          <p:nvPr/>
        </p:nvGraphicFramePr>
        <p:xfrm>
          <a:off x="1989138" y="1465263"/>
          <a:ext cx="8378825" cy="2344738"/>
        </p:xfrm>
        <a:graphic>
          <a:graphicData uri="http://schemas.openxmlformats.org/drawingml/2006/table">
            <a:tbl>
              <a:tblPr/>
              <a:tblGrid>
                <a:gridCol w="2009775">
                  <a:extLst>
                    <a:ext uri="{9D8B030D-6E8A-4147-A177-3AD203B41FA5}">
                      <a16:colId xmlns:a16="http://schemas.microsoft.com/office/drawing/2014/main" xmlns="" val="2346857325"/>
                    </a:ext>
                  </a:extLst>
                </a:gridCol>
                <a:gridCol w="4283075">
                  <a:extLst>
                    <a:ext uri="{9D8B030D-6E8A-4147-A177-3AD203B41FA5}">
                      <a16:colId xmlns:a16="http://schemas.microsoft.com/office/drawing/2014/main" xmlns="" val="2847345078"/>
                    </a:ext>
                  </a:extLst>
                </a:gridCol>
                <a:gridCol w="2085975">
                  <a:extLst>
                    <a:ext uri="{9D8B030D-6E8A-4147-A177-3AD203B41FA5}">
                      <a16:colId xmlns:a16="http://schemas.microsoft.com/office/drawing/2014/main" xmlns="" val="1430158838"/>
                    </a:ext>
                  </a:extLst>
                </a:gridCol>
              </a:tblGrid>
              <a:tr h="568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Issue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Push-based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Pull-based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7066108"/>
                  </a:ext>
                </a:extLst>
              </a:tr>
              <a:tr h="568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State on server.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List of client replicas and caches.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None.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98776634"/>
                  </a:ext>
                </a:extLst>
              </a:tr>
              <a:tr h="568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Messages sent.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Update (and possibly fetch update later).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Poll and update.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03873020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Response time at client.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Immediate (or fetch-update time).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</a:rPr>
                        <a:t>Fetch-update time.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57658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41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5793-9714-4959-8654-5E752171FC52}" type="slidenum">
              <a:rPr lang="zh-TW" altLang="en-US"/>
              <a:pPr/>
              <a:t>63</a:t>
            </a:fld>
            <a:endParaRPr lang="en-US" altLang="zh-TW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Epidemic Protocols</a:t>
            </a:r>
            <a:endParaRPr lang="en-GB" alt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4526" y="1011238"/>
            <a:ext cx="8643937" cy="5541962"/>
          </a:xfrm>
        </p:spPr>
        <p:txBody>
          <a:bodyPr/>
          <a:lstStyle/>
          <a:p>
            <a:r>
              <a:rPr lang="en-IE" altLang="en-US"/>
              <a:t>This is an interesting class of protocol that can be used to implement </a:t>
            </a:r>
            <a:r>
              <a:rPr lang="en-IE" altLang="en-US" i="1">
                <a:solidFill>
                  <a:srgbClr val="CC3300"/>
                </a:solidFill>
              </a:rPr>
              <a:t>Eventual Consistency</a:t>
            </a:r>
            <a:r>
              <a:rPr lang="en-IE" altLang="en-US" i="1"/>
              <a:t> </a:t>
            </a:r>
            <a:r>
              <a:rPr lang="en-IE" altLang="en-US"/>
              <a:t>(note: these protocols are used in Bayou).</a:t>
            </a:r>
          </a:p>
          <a:p>
            <a:r>
              <a:rPr lang="en-IE" altLang="en-US"/>
              <a:t>The main concern is the propagation of updates to all the replicas in </a:t>
            </a:r>
            <a:r>
              <a:rPr lang="en-IE" altLang="en-US" i="1">
                <a:solidFill>
                  <a:srgbClr val="0000FF"/>
                </a:solidFill>
              </a:rPr>
              <a:t>as few a number of messages as possible</a:t>
            </a:r>
            <a:r>
              <a:rPr lang="en-IE" altLang="en-US"/>
              <a:t>.</a:t>
            </a:r>
          </a:p>
          <a:p>
            <a:r>
              <a:rPr lang="en-IE" altLang="en-US"/>
              <a:t>Of course, here we are spreading updates, not diseases!</a:t>
            </a:r>
          </a:p>
          <a:p>
            <a:r>
              <a:rPr lang="en-IE" altLang="en-US"/>
              <a:t>With this </a:t>
            </a:r>
            <a:r>
              <a:rPr lang="en-IE" altLang="en-US">
                <a:latin typeface="Arial" panose="020B0604020202020204" pitchFamily="34" charset="0"/>
              </a:rPr>
              <a:t>“</a:t>
            </a:r>
            <a:r>
              <a:rPr lang="en-IE" altLang="en-US"/>
              <a:t>update propagation model</a:t>
            </a:r>
            <a:r>
              <a:rPr lang="en-IE" altLang="en-US">
                <a:latin typeface="Arial" panose="020B0604020202020204" pitchFamily="34" charset="0"/>
              </a:rPr>
              <a:t>”</a:t>
            </a:r>
            <a:r>
              <a:rPr lang="en-IE" altLang="en-US"/>
              <a:t>, the idea is to </a:t>
            </a:r>
            <a:r>
              <a:rPr lang="en-IE" altLang="en-US">
                <a:latin typeface="Arial" panose="020B0604020202020204" pitchFamily="34" charset="0"/>
              </a:rPr>
              <a:t>“</a:t>
            </a:r>
            <a:r>
              <a:rPr lang="en-IE" altLang="en-US">
                <a:solidFill>
                  <a:srgbClr val="0000FF"/>
                </a:solidFill>
              </a:rPr>
              <a:t>infect</a:t>
            </a:r>
            <a:r>
              <a:rPr lang="en-IE" altLang="en-US">
                <a:latin typeface="Arial" panose="020B0604020202020204" pitchFamily="34" charset="0"/>
              </a:rPr>
              <a:t>”</a:t>
            </a:r>
            <a:r>
              <a:rPr lang="en-IE" altLang="en-US"/>
              <a:t> as many replicas as quickly as possible.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9397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33F3-E777-4129-A59E-AD7BB4F5E642}" type="slidenum">
              <a:rPr lang="zh-TW" altLang="en-US"/>
              <a:pPr/>
              <a:t>64</a:t>
            </a:fld>
            <a:endParaRPr lang="en-US" altLang="zh-TW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Epidemic Protocols: Terminology</a:t>
            </a:r>
            <a:endParaRPr lang="en-GB" alt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2788" y="1085850"/>
            <a:ext cx="8494713" cy="56403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E" altLang="zh-TW">
                <a:solidFill>
                  <a:srgbClr val="0000FF"/>
                </a:solidFill>
              </a:rPr>
              <a:t>Server types:</a:t>
            </a:r>
          </a:p>
          <a:p>
            <a:pPr>
              <a:lnSpc>
                <a:spcPct val="90000"/>
              </a:lnSpc>
            </a:pPr>
            <a:r>
              <a:rPr lang="en-IE" altLang="en-US" b="1" i="1">
                <a:solidFill>
                  <a:srgbClr val="CC3300"/>
                </a:solidFill>
              </a:rPr>
              <a:t>Infective replica</a:t>
            </a:r>
            <a:r>
              <a:rPr lang="en-IE" altLang="en-US"/>
              <a:t>: a server that holds an update that can be spread to other replicas.</a:t>
            </a:r>
          </a:p>
          <a:p>
            <a:pPr>
              <a:lnSpc>
                <a:spcPct val="90000"/>
              </a:lnSpc>
            </a:pPr>
            <a:r>
              <a:rPr lang="en-IE" altLang="en-US" b="1" i="1">
                <a:solidFill>
                  <a:srgbClr val="CC3300"/>
                </a:solidFill>
              </a:rPr>
              <a:t>Susceptible replica</a:t>
            </a:r>
            <a:r>
              <a:rPr lang="en-IE" altLang="en-US"/>
              <a:t>: a yet to be updated server.</a:t>
            </a:r>
          </a:p>
          <a:p>
            <a:pPr>
              <a:lnSpc>
                <a:spcPct val="90000"/>
              </a:lnSpc>
            </a:pPr>
            <a:r>
              <a:rPr lang="en-IE" altLang="en-US" b="1" i="1">
                <a:solidFill>
                  <a:srgbClr val="CC3300"/>
                </a:solidFill>
              </a:rPr>
              <a:t>Removed replica</a:t>
            </a:r>
            <a:r>
              <a:rPr lang="en-IE" altLang="en-US"/>
              <a:t>: an updated server that will not (or cannot) spread the update to any other replicas.</a:t>
            </a:r>
          </a:p>
          <a:p>
            <a:pPr>
              <a:lnSpc>
                <a:spcPct val="90000"/>
              </a:lnSpc>
            </a:pPr>
            <a:endParaRPr lang="en-IE" altLang="en-US"/>
          </a:p>
          <a:p>
            <a:pPr>
              <a:lnSpc>
                <a:spcPct val="90000"/>
              </a:lnSpc>
            </a:pPr>
            <a:r>
              <a:rPr lang="en-IE" altLang="en-US"/>
              <a:t>The trick is to get all susceptible servers to either infective or removed states as quickly as possible without leaving any replicas out.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4791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2F28-9524-4FC9-A01B-C8D28CD2DCC9}" type="slidenum">
              <a:rPr lang="zh-TW" altLang="en-US"/>
              <a:pPr/>
              <a:t>65</a:t>
            </a:fld>
            <a:endParaRPr lang="en-US" altLang="zh-TW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The Anti-Entropy Protocol</a:t>
            </a:r>
            <a:endParaRPr lang="en-GB" alt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8812" y="1141413"/>
            <a:ext cx="8555038" cy="5435600"/>
          </a:xfrm>
        </p:spPr>
        <p:txBody>
          <a:bodyPr/>
          <a:lstStyle/>
          <a:p>
            <a:pPr marL="609600" indent="-609600"/>
            <a:r>
              <a:rPr lang="en-IE" altLang="en-US"/>
              <a:t>Entropy: </a:t>
            </a:r>
            <a:r>
              <a:rPr lang="en-IE" altLang="en-US">
                <a:latin typeface="Arial" panose="020B0604020202020204" pitchFamily="34" charset="0"/>
              </a:rPr>
              <a:t>“</a:t>
            </a:r>
            <a:r>
              <a:rPr lang="en-IE" altLang="en-US"/>
              <a:t>a measure of the degradation or disorganization of the universe</a:t>
            </a:r>
            <a:r>
              <a:rPr lang="en-IE" altLang="en-US">
                <a:latin typeface="Arial" panose="020B0604020202020204" pitchFamily="34" charset="0"/>
              </a:rPr>
              <a:t>”</a:t>
            </a:r>
            <a:r>
              <a:rPr lang="en-IE" altLang="en-US"/>
              <a:t>.</a:t>
            </a:r>
          </a:p>
          <a:p>
            <a:pPr marL="609600" indent="-609600"/>
            <a:endParaRPr lang="en-IE" altLang="en-US"/>
          </a:p>
          <a:p>
            <a:pPr marL="609600" indent="-609600"/>
            <a:r>
              <a:rPr lang="en-IE" altLang="en-US"/>
              <a:t>Server P picks Q at random and exchanges updates, using one of three approaches:</a:t>
            </a:r>
          </a:p>
          <a:p>
            <a:pPr marL="609600" indent="-609600">
              <a:buFontTx/>
              <a:buAutoNum type="arabicPeriod"/>
            </a:pPr>
            <a:r>
              <a:rPr lang="en-IE" altLang="en-US"/>
              <a:t>P only pushes to Q.</a:t>
            </a:r>
          </a:p>
          <a:p>
            <a:pPr marL="609600" indent="-609600">
              <a:buFontTx/>
              <a:buAutoNum type="arabicPeriod"/>
            </a:pPr>
            <a:r>
              <a:rPr lang="en-IE" altLang="en-US"/>
              <a:t>P only pulls from Q.</a:t>
            </a:r>
          </a:p>
          <a:p>
            <a:pPr marL="609600" indent="-609600">
              <a:buFontTx/>
              <a:buAutoNum type="arabicPeriod"/>
            </a:pPr>
            <a:r>
              <a:rPr lang="en-IE" altLang="en-US"/>
              <a:t>P and Q push and pull from each other.</a:t>
            </a:r>
          </a:p>
          <a:p>
            <a:pPr marL="609600" indent="-609600">
              <a:buNone/>
            </a:pPr>
            <a:r>
              <a:rPr lang="en-IE" altLang="en-US"/>
              <a:t>Sooner or later, all the servers in the system will be infected (updated). Works well.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8834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4FA6-F369-4BA3-ADDB-3C1899E8A656}" type="slidenum">
              <a:rPr lang="zh-TW" altLang="en-US"/>
              <a:pPr/>
              <a:t>66</a:t>
            </a:fld>
            <a:endParaRPr lang="en-US" altLang="zh-TW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The Gossiping Protocol</a:t>
            </a:r>
            <a:endParaRPr lang="en-GB" alt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4526" y="1104901"/>
            <a:ext cx="8575675" cy="5465763"/>
          </a:xfrm>
        </p:spPr>
        <p:txBody>
          <a:bodyPr/>
          <a:lstStyle/>
          <a:p>
            <a:pPr marL="533400" indent="-533400"/>
            <a:r>
              <a:rPr lang="en-IE" altLang="en-US"/>
              <a:t>This variant is referred to as </a:t>
            </a:r>
            <a:r>
              <a:rPr lang="en-IE" altLang="en-US">
                <a:latin typeface="Arial" panose="020B0604020202020204" pitchFamily="34" charset="0"/>
              </a:rPr>
              <a:t>“</a:t>
            </a:r>
            <a:r>
              <a:rPr lang="en-IE" altLang="en-US"/>
              <a:t>gossiping</a:t>
            </a:r>
            <a:r>
              <a:rPr lang="en-IE" altLang="en-US">
                <a:latin typeface="Arial" panose="020B0604020202020204" pitchFamily="34" charset="0"/>
              </a:rPr>
              <a:t>”</a:t>
            </a:r>
            <a:r>
              <a:rPr lang="en-IE" altLang="en-US"/>
              <a:t> or </a:t>
            </a:r>
            <a:r>
              <a:rPr lang="en-IE" altLang="en-US">
                <a:latin typeface="Arial" panose="020B0604020202020204" pitchFamily="34" charset="0"/>
              </a:rPr>
              <a:t>“</a:t>
            </a:r>
            <a:r>
              <a:rPr lang="en-IE" altLang="en-US"/>
              <a:t>rumor spreading</a:t>
            </a:r>
            <a:r>
              <a:rPr lang="en-IE" altLang="en-US">
                <a:latin typeface="Arial" panose="020B0604020202020204" pitchFamily="34" charset="0"/>
              </a:rPr>
              <a:t>”</a:t>
            </a:r>
            <a:r>
              <a:rPr lang="en-IE" altLang="en-US"/>
              <a:t>, as works as follows:</a:t>
            </a:r>
          </a:p>
          <a:p>
            <a:pPr marL="533400" indent="-533400"/>
            <a:endParaRPr lang="en-IE" altLang="en-US"/>
          </a:p>
          <a:p>
            <a:pPr marL="533400" indent="-533400">
              <a:buFontTx/>
              <a:buAutoNum type="arabicPeriod"/>
            </a:pPr>
            <a:r>
              <a:rPr lang="en-IE" altLang="en-US"/>
              <a:t>P has just been updated for item </a:t>
            </a:r>
            <a:r>
              <a:rPr lang="en-IE" altLang="en-US">
                <a:latin typeface="Arial" panose="020B0604020202020204" pitchFamily="34" charset="0"/>
              </a:rPr>
              <a:t>‘</a:t>
            </a:r>
            <a:r>
              <a:rPr lang="en-IE" altLang="en-US"/>
              <a:t>x</a:t>
            </a:r>
            <a:r>
              <a:rPr lang="en-IE" altLang="en-US">
                <a:latin typeface="Arial" panose="020B0604020202020204" pitchFamily="34" charset="0"/>
              </a:rPr>
              <a:t>’</a:t>
            </a:r>
            <a:r>
              <a:rPr lang="en-IE" altLang="en-US"/>
              <a:t>.  </a:t>
            </a:r>
          </a:p>
          <a:p>
            <a:pPr marL="533400" indent="-533400">
              <a:buFontTx/>
              <a:buAutoNum type="arabicPeriod"/>
            </a:pPr>
            <a:r>
              <a:rPr lang="en-IE" altLang="en-US"/>
              <a:t>It immediately pushes the update of </a:t>
            </a:r>
            <a:r>
              <a:rPr lang="en-IE" altLang="en-US">
                <a:latin typeface="Arial" panose="020B0604020202020204" pitchFamily="34" charset="0"/>
              </a:rPr>
              <a:t>‘</a:t>
            </a:r>
            <a:r>
              <a:rPr lang="en-IE" altLang="en-US"/>
              <a:t>x</a:t>
            </a:r>
            <a:r>
              <a:rPr lang="en-IE" altLang="en-US">
                <a:latin typeface="Arial" panose="020B0604020202020204" pitchFamily="34" charset="0"/>
              </a:rPr>
              <a:t>’</a:t>
            </a:r>
            <a:r>
              <a:rPr lang="en-IE" altLang="en-US"/>
              <a:t> to Q.</a:t>
            </a:r>
          </a:p>
          <a:p>
            <a:pPr marL="533400" indent="-533400">
              <a:buFontTx/>
              <a:buAutoNum type="arabicPeriod"/>
            </a:pPr>
            <a:r>
              <a:rPr lang="en-IE" altLang="en-US"/>
              <a:t>If Q already knows about </a:t>
            </a:r>
            <a:r>
              <a:rPr lang="en-IE" altLang="en-US">
                <a:latin typeface="Arial" panose="020B0604020202020204" pitchFamily="34" charset="0"/>
              </a:rPr>
              <a:t>‘</a:t>
            </a:r>
            <a:r>
              <a:rPr lang="en-IE" altLang="en-US"/>
              <a:t>x</a:t>
            </a:r>
            <a:r>
              <a:rPr lang="en-IE" altLang="en-US">
                <a:latin typeface="Arial" panose="020B0604020202020204" pitchFamily="34" charset="0"/>
              </a:rPr>
              <a:t>’</a:t>
            </a:r>
            <a:r>
              <a:rPr lang="en-IE" altLang="en-US"/>
              <a:t>, P becomes disinterested in spreading any more updates (rumors) and is removed.</a:t>
            </a:r>
          </a:p>
          <a:p>
            <a:pPr marL="533400" indent="-533400">
              <a:buFontTx/>
              <a:buAutoNum type="arabicPeriod"/>
            </a:pPr>
            <a:r>
              <a:rPr lang="en-IE" altLang="en-US"/>
              <a:t>Otherwise P gossips to another server, as does Q.</a:t>
            </a:r>
          </a:p>
          <a:p>
            <a:pPr marL="533400" indent="-533400"/>
            <a:endParaRPr lang="en-IE" altLang="en-US"/>
          </a:p>
          <a:p>
            <a:pPr marL="533400" indent="-533400"/>
            <a:r>
              <a:rPr lang="en-IE" altLang="en-US">
                <a:solidFill>
                  <a:srgbClr val="0000FF"/>
                </a:solidFill>
              </a:rPr>
              <a:t>This approach is good, but can be shown not to guarantee the propagation of all updates to all servers.</a:t>
            </a:r>
            <a:endParaRPr lang="en-GB" alt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98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EE26-51C2-4E78-B756-9142182251C0}" type="slidenum">
              <a:rPr lang="zh-TW" altLang="en-US"/>
              <a:pPr/>
              <a:t>67</a:t>
            </a:fld>
            <a:endParaRPr lang="en-US" altLang="zh-TW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The Best of Both Worlds</a:t>
            </a:r>
            <a:endParaRPr lang="en-GB" alt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2787" y="1047751"/>
            <a:ext cx="8453438" cy="55149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IE" altLang="en-US">
                <a:solidFill>
                  <a:srgbClr val="0000FF"/>
                </a:solidFill>
              </a:rPr>
              <a:t>A mix of anti-entropy and gossiping is regarded as the best approach to rapidly infecting systems with updates.</a:t>
            </a:r>
          </a:p>
          <a:p>
            <a:pPr>
              <a:lnSpc>
                <a:spcPct val="80000"/>
              </a:lnSpc>
            </a:pPr>
            <a:endParaRPr lang="en-IE" altLang="en-US"/>
          </a:p>
          <a:p>
            <a:pPr>
              <a:lnSpc>
                <a:spcPct val="80000"/>
              </a:lnSpc>
            </a:pPr>
            <a:r>
              <a:rPr lang="en-IE" altLang="en-US"/>
              <a:t>However, what about </a:t>
            </a:r>
            <a:r>
              <a:rPr lang="en-IE" altLang="en-US" b="1" i="1"/>
              <a:t>removing</a:t>
            </a:r>
            <a:r>
              <a:rPr lang="en-IE" altLang="en-US"/>
              <a:t> data?</a:t>
            </a:r>
          </a:p>
          <a:p>
            <a:pPr>
              <a:lnSpc>
                <a:spcPct val="80000"/>
              </a:lnSpc>
            </a:pPr>
            <a:endParaRPr lang="en-IE" altLang="en-US"/>
          </a:p>
          <a:p>
            <a:pPr>
              <a:lnSpc>
                <a:spcPct val="80000"/>
              </a:lnSpc>
            </a:pPr>
            <a:r>
              <a:rPr lang="en-IE" altLang="en-US">
                <a:solidFill>
                  <a:srgbClr val="CC3300"/>
                </a:solidFill>
              </a:rPr>
              <a:t>Updates are easy, deletion is much, much harder!</a:t>
            </a:r>
          </a:p>
          <a:p>
            <a:pPr>
              <a:lnSpc>
                <a:spcPct val="80000"/>
              </a:lnSpc>
            </a:pPr>
            <a:r>
              <a:rPr lang="en-IE" altLang="en-US"/>
              <a:t>Under certain circumstances, after a deletion, an </a:t>
            </a:r>
            <a:r>
              <a:rPr lang="en-IE" altLang="en-US">
                <a:latin typeface="Arial" panose="020B0604020202020204" pitchFamily="34" charset="0"/>
              </a:rPr>
              <a:t>“</a:t>
            </a:r>
            <a:r>
              <a:rPr lang="en-IE" altLang="en-US"/>
              <a:t>old</a:t>
            </a:r>
            <a:r>
              <a:rPr lang="en-IE" altLang="en-US">
                <a:latin typeface="Arial" panose="020B0604020202020204" pitchFamily="34" charset="0"/>
              </a:rPr>
              <a:t>”</a:t>
            </a:r>
            <a:r>
              <a:rPr lang="en-IE" altLang="en-US"/>
              <a:t> reference to the deleted item may appear at some replica and cause the deleted item to be </a:t>
            </a:r>
            <a:r>
              <a:rPr lang="en-IE" altLang="en-US" i="1">
                <a:solidFill>
                  <a:srgbClr val="CC3300"/>
                </a:solidFill>
              </a:rPr>
              <a:t>reactivated</a:t>
            </a:r>
            <a:r>
              <a:rPr lang="en-IE" altLang="en-US"/>
              <a:t>!</a:t>
            </a:r>
          </a:p>
          <a:p>
            <a:pPr>
              <a:lnSpc>
                <a:spcPct val="80000"/>
              </a:lnSpc>
            </a:pPr>
            <a:r>
              <a:rPr lang="en-IE" altLang="en-US"/>
              <a:t>One solution is to issue </a:t>
            </a:r>
            <a:r>
              <a:rPr lang="en-IE" altLang="en-US">
                <a:latin typeface="Arial" panose="020B0604020202020204" pitchFamily="34" charset="0"/>
              </a:rPr>
              <a:t>“</a:t>
            </a:r>
            <a:r>
              <a:rPr lang="en-IE" altLang="en-US">
                <a:solidFill>
                  <a:srgbClr val="0000FF"/>
                </a:solidFill>
              </a:rPr>
              <a:t>Death Certificates</a:t>
            </a:r>
            <a:r>
              <a:rPr lang="en-IE" altLang="en-US">
                <a:latin typeface="Arial" panose="020B0604020202020204" pitchFamily="34" charset="0"/>
              </a:rPr>
              <a:t>”</a:t>
            </a:r>
            <a:r>
              <a:rPr lang="en-IE" altLang="en-US"/>
              <a:t> for data items </a:t>
            </a:r>
            <a:r>
              <a:rPr lang="en-IE" altLang="en-US">
                <a:latin typeface="Arial" panose="020B0604020202020204" pitchFamily="34" charset="0"/>
              </a:rPr>
              <a:t>–</a:t>
            </a:r>
            <a:r>
              <a:rPr lang="en-IE" altLang="en-US"/>
              <a:t> these are a special type of update.</a:t>
            </a:r>
          </a:p>
          <a:p>
            <a:pPr>
              <a:lnSpc>
                <a:spcPct val="80000"/>
              </a:lnSpc>
            </a:pPr>
            <a:r>
              <a:rPr lang="en-IE" altLang="en-US"/>
              <a:t>Only problem remaining is the </a:t>
            </a:r>
            <a:r>
              <a:rPr lang="en-IE" altLang="en-US">
                <a:solidFill>
                  <a:srgbClr val="0000FF"/>
                </a:solidFill>
              </a:rPr>
              <a:t>eventual removal</a:t>
            </a:r>
            <a:r>
              <a:rPr lang="en-IE" altLang="en-US"/>
              <a:t> of </a:t>
            </a:r>
            <a:r>
              <a:rPr lang="en-IE" altLang="en-US">
                <a:latin typeface="Arial" panose="020B0604020202020204" pitchFamily="34" charset="0"/>
              </a:rPr>
              <a:t>“</a:t>
            </a:r>
            <a:r>
              <a:rPr lang="en-IE" altLang="en-US"/>
              <a:t>old</a:t>
            </a:r>
            <a:r>
              <a:rPr lang="en-IE" altLang="en-US">
                <a:latin typeface="Arial" panose="020B0604020202020204" pitchFamily="34" charset="0"/>
              </a:rPr>
              <a:t>”</a:t>
            </a:r>
            <a:r>
              <a:rPr lang="en-IE" altLang="en-US"/>
              <a:t> death certificates (with which timeouts can help).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5378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44" y="188640"/>
            <a:ext cx="6264696" cy="22291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148" y="2708920"/>
            <a:ext cx="8168273" cy="38884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914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Issues - Transparency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157" y="1556792"/>
            <a:ext cx="9829771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7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Issues - Flexibility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262" y="1052736"/>
            <a:ext cx="8902751" cy="35283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812" y="4766507"/>
            <a:ext cx="11495013" cy="2280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2000" dirty="0" smtClean="0"/>
              <a:t>The Microkernel approach provides four basic services:</a:t>
            </a:r>
          </a:p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en-IN" sz="2000" dirty="0" smtClean="0"/>
              <a:t>An inter-process communication mechanism</a:t>
            </a:r>
          </a:p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en-IN" sz="2000" dirty="0" smtClean="0"/>
              <a:t>Some memory management</a:t>
            </a:r>
          </a:p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en-IN" sz="2000" dirty="0" smtClean="0"/>
              <a:t>A small amount of low-level process management and scheduling</a:t>
            </a:r>
          </a:p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en-IN" sz="2000" dirty="0" smtClean="0"/>
              <a:t>Low-level input/output</a:t>
            </a:r>
          </a:p>
          <a:p>
            <a:pPr marL="285750" indent="-285750">
              <a:lnSpc>
                <a:spcPct val="90000"/>
              </a:lnSpc>
              <a:buFontTx/>
              <a:buChar char="-"/>
            </a:pPr>
            <a:endParaRPr lang="en-IN" sz="2000" dirty="0"/>
          </a:p>
          <a:p>
            <a:pPr>
              <a:lnSpc>
                <a:spcPct val="90000"/>
              </a:lnSpc>
            </a:pPr>
            <a:r>
              <a:rPr lang="en-IN" sz="2000" dirty="0" smtClean="0"/>
              <a:t>It does not provide file system, directory system, full process management and system call handling.</a:t>
            </a:r>
          </a:p>
          <a:p>
            <a:pPr>
              <a:lnSpc>
                <a:spcPct val="9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246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renity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1109.potx" id="{B47C65E8-9F73-4C4F-A3C2-84725F71438E}" vid="{CFC30A9F-F7E5-41F4-B6B7-D2E5B79E3BFB}"/>
    </a:ext>
  </a:extLst>
</a:theme>
</file>

<file path=ppt/theme/theme2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1360506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TP102801108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706526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683C129-7B42-490A-AD74-E9303BC76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249165-F638-412C-8E0A-DFB7045CA2E0}">
  <ds:schemaRefs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4873beb7-5857-4685-be1f-d57550cc96cc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Serenity nature presentation (widescreen)</Template>
  <TotalTime>697</TotalTime>
  <Words>4090</Words>
  <Application>Microsoft Office PowerPoint</Application>
  <PresentationFormat>Custom</PresentationFormat>
  <Paragraphs>434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新細明體</vt:lpstr>
      <vt:lpstr>Arial</vt:lpstr>
      <vt:lpstr>Euphemia</vt:lpstr>
      <vt:lpstr>Times New Roman</vt:lpstr>
      <vt:lpstr>Wingdings</vt:lpstr>
      <vt:lpstr>Serenity 16x9</vt:lpstr>
      <vt:lpstr>Distributed Systems</vt:lpstr>
      <vt:lpstr>PowerPoint Presentation</vt:lpstr>
      <vt:lpstr>Advantages of Distributed systems over Centralized systems</vt:lpstr>
      <vt:lpstr>Disadvantages of DS </vt:lpstr>
      <vt:lpstr>Hardware Concepts</vt:lpstr>
      <vt:lpstr>PowerPoint Presentation</vt:lpstr>
      <vt:lpstr>PowerPoint Presentation</vt:lpstr>
      <vt:lpstr>Design Issues - Transparency</vt:lpstr>
      <vt:lpstr>Design Issues - Flexibility</vt:lpstr>
      <vt:lpstr>Design Issues - Reliability</vt:lpstr>
      <vt:lpstr>Design Issues - Performance</vt:lpstr>
      <vt:lpstr>Synchronization in Distributed Systems</vt:lpstr>
      <vt:lpstr>Clock Synchronization </vt:lpstr>
      <vt:lpstr>Logical Clock</vt:lpstr>
      <vt:lpstr>Logical Clock</vt:lpstr>
      <vt:lpstr>Lamport’s algorithm</vt:lpstr>
      <vt:lpstr>Physical Clock</vt:lpstr>
      <vt:lpstr>Clock Synchronization</vt:lpstr>
      <vt:lpstr>Christian’s algorithm</vt:lpstr>
      <vt:lpstr>Berkeley Algorithm</vt:lpstr>
      <vt:lpstr>Mutual Exclusion</vt:lpstr>
      <vt:lpstr>Distributed Algorithm</vt:lpstr>
      <vt:lpstr>PowerPoint Presentation</vt:lpstr>
      <vt:lpstr>Deadlocks in Distributed systems</vt:lpstr>
      <vt:lpstr>Centralized Deadlock Detection</vt:lpstr>
      <vt:lpstr>Distributed Deadlock Detection</vt:lpstr>
      <vt:lpstr>Consistency and Replication</vt:lpstr>
      <vt:lpstr>Why Replicate Data?</vt:lpstr>
      <vt:lpstr>More on Replication</vt:lpstr>
      <vt:lpstr>Replication and Scalability</vt:lpstr>
      <vt:lpstr>Data-Centric Consistency Models</vt:lpstr>
      <vt:lpstr>What is a Consistency Model?</vt:lpstr>
      <vt:lpstr>Consistency Model Diagram Notation</vt:lpstr>
      <vt:lpstr>Strict Consistency Diagrams</vt:lpstr>
      <vt:lpstr>Sequential Consistency</vt:lpstr>
      <vt:lpstr>Sequential Consistency Diagrams</vt:lpstr>
      <vt:lpstr>Problem with Sequential Consistency</vt:lpstr>
      <vt:lpstr>Linearizability and Sequential Consistency (1)</vt:lpstr>
      <vt:lpstr>Linearizability and Sequential Consistency (2)</vt:lpstr>
      <vt:lpstr>Causal Consistency</vt:lpstr>
      <vt:lpstr>More on Causal Consistency</vt:lpstr>
      <vt:lpstr>FIFO Consistency</vt:lpstr>
      <vt:lpstr>Introducing Weak Consistency</vt:lpstr>
      <vt:lpstr>Weak Consistency Properties</vt:lpstr>
      <vt:lpstr>Weak Consistency: What It Means</vt:lpstr>
      <vt:lpstr>Introducing Release Consistency</vt:lpstr>
      <vt:lpstr>Release Consistency</vt:lpstr>
      <vt:lpstr>Release Consistency Example</vt:lpstr>
      <vt:lpstr>Release Consistency Rules</vt:lpstr>
      <vt:lpstr>Introducing Entry Consistency</vt:lpstr>
      <vt:lpstr>Entry Consistency: What It Means</vt:lpstr>
      <vt:lpstr>Summary of Consistency Models</vt:lpstr>
      <vt:lpstr>Client-Centric Consistency Models</vt:lpstr>
      <vt:lpstr>More Client-Centric Consistency</vt:lpstr>
      <vt:lpstr>Toward Eventual Consistency</vt:lpstr>
      <vt:lpstr>Eventual Consistency: Mobile Problems</vt:lpstr>
      <vt:lpstr>An Example: The Bayou System</vt:lpstr>
      <vt:lpstr>Distribution Protocols</vt:lpstr>
      <vt:lpstr>Replica Placement Types</vt:lpstr>
      <vt:lpstr>Update Propagation</vt:lpstr>
      <vt:lpstr>Push vs. Pull Protocols</vt:lpstr>
      <vt:lpstr>Push vs. Pull Protocols: Trade Offs</vt:lpstr>
      <vt:lpstr>Epidemic Protocols</vt:lpstr>
      <vt:lpstr>Epidemic Protocols: Terminology</vt:lpstr>
      <vt:lpstr>The Anti-Entropy Protocol</vt:lpstr>
      <vt:lpstr>The Gossiping Protocol</vt:lpstr>
      <vt:lpstr>The Best of Both Worlds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</dc:title>
  <dc:creator>Dolly Sharma</dc:creator>
  <cp:lastModifiedBy>Dolly Sharma</cp:lastModifiedBy>
  <cp:revision>25</cp:revision>
  <dcterms:created xsi:type="dcterms:W3CDTF">2017-09-03T16:53:19Z</dcterms:created>
  <dcterms:modified xsi:type="dcterms:W3CDTF">2019-08-02T05:47:48Z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