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9" r:id="rId4"/>
    <p:sldId id="261" r:id="rId5"/>
    <p:sldId id="262" r:id="rId6"/>
    <p:sldId id="264" r:id="rId7"/>
    <p:sldId id="269" r:id="rId8"/>
    <p:sldId id="266" r:id="rId9"/>
    <p:sldId id="27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7A98-406F-4515-A118-419768612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74179-3044-420B-9A6C-46882F713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E90C4-0410-40B3-A40A-B55C62A7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2584-4BE2-47F6-9A90-E32589A1E52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89B97-31F0-4EEE-994F-8CACD0BD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0A1C0-3F36-40CA-BADC-FF954E36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A12C-DD5A-4C59-B16E-C3820AD9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18ED1-1C89-4F42-B3D7-5EAF7B18F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A2D7-7CD9-4AB1-9F9C-9F8047AD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2584-4BE2-47F6-9A90-E32589A1E52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AF748-6BE0-4EBB-AA71-1FABCFFE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324ED-D92C-4EFC-803F-0BEB29E8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0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BDAB5-85E9-4183-95A1-30662D28E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DD232-4C6F-4622-B5AD-D584FCFD2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5046D-03EF-4231-B825-CAE58526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2584-4BE2-47F6-9A90-E32589A1E52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20087-0191-41D9-8F16-9FD39D4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4AB5-B5B2-4CCF-810C-87BD09BD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4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141-CF53-426F-8AED-99E7AFD5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E096-620A-476B-A1D1-41A08AF5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6EAA2-4FB0-4211-890E-91D2575D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2584-4BE2-47F6-9A90-E32589A1E52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B5BB-C5B3-4058-B9D6-E43B3487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D17A6-DCEB-4649-97C1-61096631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8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6E75-870D-4D8E-B932-04C08731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6E40F-62A7-4F6F-9867-DFC45F180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DB36-FF79-4952-88F2-6B8B601F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2584-4BE2-47F6-9A90-E32589A1E52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A1738-D7AF-435F-8931-2EFBACD6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9A29-FCC6-47B3-84C4-59B47CD1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8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A1BD-FF47-4FA6-A927-84A8D505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ACA88-6DFC-482E-BC11-B79B4A061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DA6A4-DB8A-4A09-A0FD-3B885880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777F6-CAED-4E1F-A765-1A2F6833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2584-4BE2-47F6-9A90-E32589A1E52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14CD9-B8B5-4FED-A931-BDF56786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9FECD-E337-44BB-9287-20813017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0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96CF-D515-49A2-A69C-05D58F9D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757BA-8831-454F-922B-C82EC936B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9EE42-8E97-472A-8C50-832CD9D5D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9A49F-708A-4C09-8DAD-5B8E61AA3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64C09-735B-4672-BA51-77DBA6B03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4AEB4-24A6-4A32-A0DA-24C194C7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2584-4BE2-47F6-9A90-E32589A1E52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9EBD3-A3E1-4DE7-96E5-402778A0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D761D-C128-4A09-8D1E-F7795BCD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4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CCA8-13E2-4F47-9D57-F9C276F4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93B1E-CF71-4976-B839-F3A5C86D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2584-4BE2-47F6-9A90-E32589A1E52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CB30-45D5-4BFE-A10D-6148F231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9C0B9-1975-4ACD-8032-3385BF08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0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476DB-7253-4FB7-BC86-8EF85182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2584-4BE2-47F6-9A90-E32589A1E52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8D0D4-50C8-484A-972A-A4710C80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E1658-F6F0-488E-B6E7-2BD5E808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C601-603B-46D6-BCF3-0A30DA61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77962-33A9-4531-9D22-03204A28F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98E2B-4DBA-4CB7-A702-43976EC56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24007-6812-4FFD-86FA-51CD5DC6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2584-4BE2-47F6-9A90-E32589A1E52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EDE64-9708-488C-81F2-8A9CAB4A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2DEE5-60E6-4DA8-8F4C-1BF6FA14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5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4381-8742-47A8-8223-6B2C0390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DAB52-7062-4F72-ADFF-63667F9D0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9D8F-4A9F-49EC-B8C0-EA2F2128C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A0BAF-6704-418F-8A50-29BFDB51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2584-4BE2-47F6-9A90-E32589A1E52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66E9F-ABF0-4E9F-97FA-A5520642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482AF-183E-4B9A-934E-2467D82A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1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44F46-E20E-4A76-83D1-B6B54DA0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00184-C8EB-4413-80D1-C4A84E85E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76B0-3013-4B13-93DC-0D82E8A09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52584-4BE2-47F6-9A90-E32589A1E52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A8635-CAFF-4972-9705-DA90C247F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BA88E-EECE-4499-9C7B-BE159B30A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6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myyellowroad.com/using-categorical-data-in-machine-learning-with-python-from-dummy-variables-to-deep-category-66041f73451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how-and-where-to-apply-feature-scal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8608-4449-4EF7-BBED-50F28368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medium-content-serif-font"/>
              </a:rPr>
              <a:t>OHE has some significant shortcomings:</a:t>
            </a:r>
            <a:br>
              <a:rPr lang="en-US" b="0" i="0" dirty="0">
                <a:effectLst/>
                <a:latin typeface="medium-content-serif-fon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0293E-702F-4B9E-914B-BB80F5494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medium-content-serif-font"/>
              </a:rPr>
              <a:t>OHE representation produces very high dimensionality, this causes an increase in the model’s training and serving time and memory consumption.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medium-content-serif-font"/>
              </a:rPr>
              <a:t>OHE can easily cause a model to overfit the data.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medium-content-serif-font"/>
              </a:rPr>
              <a:t>OHE can’t handle categories that weren’t in the training data (like new URLs, new device types </a:t>
            </a:r>
            <a:r>
              <a:rPr lang="en-US" b="0" i="0" dirty="0" err="1">
                <a:effectLst/>
                <a:latin typeface="medium-content-serif-font"/>
              </a:rPr>
              <a:t>etc</a:t>
            </a:r>
            <a:r>
              <a:rPr lang="en-US" b="0" i="0" dirty="0">
                <a:effectLst/>
                <a:latin typeface="medium-content-serif-font"/>
              </a:rPr>
              <a:t>), this can be problematic in domains that change all the time.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7CB08E-F458-41B1-8B8C-F722179A24A9}"/>
              </a:ext>
            </a:extLst>
          </p:cNvPr>
          <p:cNvSpPr/>
          <p:nvPr/>
        </p:nvSpPr>
        <p:spPr>
          <a:xfrm>
            <a:off x="511020" y="6105409"/>
            <a:ext cx="9698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https://blog.myyellowroad.com/using-categorical-data-in-machine-learning-with-python-from-dummy-variables-to-deep-category-66041f734512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9782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EB77-28A7-42BF-B9FF-8B24F66C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and Where to Apply Feature Scaling?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D389-3EB5-4FBD-A16A-0A64EE7C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dirty="0"/>
              <a:t>Real world dataset contains features that highly vary in magnitudes, units, and range. </a:t>
            </a:r>
            <a:r>
              <a:rPr lang="en-US" dirty="0" err="1"/>
              <a:t>Normalisation</a:t>
            </a:r>
            <a:r>
              <a:rPr lang="en-US" dirty="0"/>
              <a:t> should be performed when the scale of a feature is irrelevant or misleading and not should </a:t>
            </a:r>
            <a:r>
              <a:rPr lang="en-US" dirty="0" err="1"/>
              <a:t>Normalise</a:t>
            </a:r>
            <a:r>
              <a:rPr lang="en-US" dirty="0"/>
              <a:t> when the scale is meaningful.</a:t>
            </a:r>
          </a:p>
          <a:p>
            <a:pPr fontAlgn="base"/>
            <a:r>
              <a:rPr lang="en-US" dirty="0"/>
              <a:t>The algorithms which use Euclidean Distance measure are sensitive to Magnitudes. Here feature scaling helps to weigh all the features equally.</a:t>
            </a:r>
          </a:p>
          <a:p>
            <a:pPr fontAlgn="base"/>
            <a:r>
              <a:rPr lang="en-US" dirty="0"/>
              <a:t>Formally, If a feature in the dataset is big in scale compared to others then in algorithms where Euclidean distance is measured this big scaled feature becomes dominating and needs to be normalized.</a:t>
            </a:r>
          </a:p>
          <a:p>
            <a:pPr fontAlgn="base"/>
            <a:r>
              <a:rPr lang="en-US" b="1" dirty="0"/>
              <a:t>Examples of Algorithms where Feature Scaling matters</a:t>
            </a:r>
            <a:br>
              <a:rPr lang="en-US" dirty="0"/>
            </a:br>
            <a:r>
              <a:rPr lang="en-US" dirty="0"/>
              <a:t>1. </a:t>
            </a:r>
            <a:r>
              <a:rPr lang="en-US" b="1" dirty="0"/>
              <a:t>K-Means</a:t>
            </a:r>
            <a:r>
              <a:rPr lang="en-US" dirty="0"/>
              <a:t> uses the Euclidean distance measure here feature scaling matters.</a:t>
            </a:r>
            <a:br>
              <a:rPr lang="en-US" dirty="0"/>
            </a:br>
            <a:r>
              <a:rPr lang="en-US" dirty="0"/>
              <a:t>2. </a:t>
            </a:r>
            <a:r>
              <a:rPr lang="en-US" b="1" dirty="0"/>
              <a:t>K-Nearest-</a:t>
            </a:r>
            <a:r>
              <a:rPr lang="en-US" b="1" dirty="0" err="1"/>
              <a:t>Neighbours</a:t>
            </a:r>
            <a:r>
              <a:rPr lang="en-US" dirty="0"/>
              <a:t> also require feature scaling.</a:t>
            </a:r>
            <a:br>
              <a:rPr lang="en-US" dirty="0"/>
            </a:br>
            <a:r>
              <a:rPr lang="en-US" dirty="0"/>
              <a:t>3. </a:t>
            </a:r>
            <a:r>
              <a:rPr lang="en-US" b="1" dirty="0"/>
              <a:t>Principal Component Analysis (PCA)</a:t>
            </a:r>
            <a:r>
              <a:rPr lang="en-US" dirty="0"/>
              <a:t>: Tries to get the feature with maximum variance, here too feature scaling is required.</a:t>
            </a:r>
            <a:br>
              <a:rPr lang="en-US" dirty="0"/>
            </a:br>
            <a:r>
              <a:rPr lang="en-US" dirty="0"/>
              <a:t>4. </a:t>
            </a:r>
            <a:r>
              <a:rPr lang="en-US" b="1" dirty="0"/>
              <a:t>Gradient Descent</a:t>
            </a:r>
            <a:r>
              <a:rPr lang="en-US" dirty="0"/>
              <a:t>: Calculation speed increase as Theta calculation becomes faster after feature scaling.</a:t>
            </a:r>
          </a:p>
          <a:p>
            <a:pPr fontAlgn="base"/>
            <a:r>
              <a:rPr lang="en-US" b="1" dirty="0"/>
              <a:t>Note:</a:t>
            </a:r>
            <a:r>
              <a:rPr lang="en-US" dirty="0"/>
              <a:t> Naive Bayes, Linear Discriminant Analysis, and </a:t>
            </a:r>
            <a:r>
              <a:rPr lang="en-US" b="1" dirty="0">
                <a:solidFill>
                  <a:srgbClr val="FF0000"/>
                </a:solidFill>
              </a:rPr>
              <a:t>Tree-Based models </a:t>
            </a:r>
            <a:r>
              <a:rPr lang="en-US" dirty="0"/>
              <a:t>are not affected by feature scaling.</a:t>
            </a:r>
            <a:br>
              <a:rPr lang="en-US" dirty="0"/>
            </a:br>
            <a:r>
              <a:rPr lang="en-US" dirty="0"/>
              <a:t>In Short, any Algorithm which is </a:t>
            </a:r>
            <a:r>
              <a:rPr lang="en-US" b="1" dirty="0"/>
              <a:t>Not</a:t>
            </a:r>
            <a:r>
              <a:rPr lang="en-US" dirty="0"/>
              <a:t> Distance based is </a:t>
            </a:r>
            <a:r>
              <a:rPr lang="en-US" b="1" dirty="0"/>
              <a:t>Not</a:t>
            </a:r>
            <a:r>
              <a:rPr lang="en-US" dirty="0"/>
              <a:t> affected by Feature Scaling.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A77940-867A-4B81-BD32-DE60D6B23588}"/>
              </a:ext>
            </a:extLst>
          </p:cNvPr>
          <p:cNvSpPr/>
          <p:nvPr/>
        </p:nvSpPr>
        <p:spPr>
          <a:xfrm>
            <a:off x="0" y="6492875"/>
            <a:ext cx="9274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https://www.geeksforgeeks.org/python-how-and-where-to-apply-feature-scaling/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9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A4A189-0639-48A0-ACD6-EC4B280C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28" y="763240"/>
            <a:ext cx="4965144" cy="22916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00BE3A-CE0F-48C1-A6A5-D8260065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692" y="742738"/>
            <a:ext cx="2851442" cy="16116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E9980-5C38-404B-97BD-248DEFAC6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544" y="742738"/>
            <a:ext cx="2421027" cy="977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7DA2DD-6EEB-4EDF-8F3A-02B0A7E49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103" y="2537470"/>
            <a:ext cx="5056171" cy="416507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8421398-913F-4765-BAC9-4ED93E35801E}"/>
              </a:ext>
            </a:extLst>
          </p:cNvPr>
          <p:cNvSpPr/>
          <p:nvPr/>
        </p:nvSpPr>
        <p:spPr>
          <a:xfrm>
            <a:off x="689962" y="224912"/>
            <a:ext cx="9333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#1 Linear regression WITH OHE and WITH Scaling</a:t>
            </a:r>
          </a:p>
        </p:txBody>
      </p:sp>
    </p:spTree>
    <p:extLst>
      <p:ext uri="{BB962C8B-B14F-4D97-AF65-F5344CB8AC3E}">
        <p14:creationId xmlns:p14="http://schemas.microsoft.com/office/powerpoint/2010/main" val="108687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3AC2EB-0990-4EEB-8B0F-2D76EA8DF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41" y="769524"/>
            <a:ext cx="5135851" cy="2403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3FE80-C814-44E5-9B68-824289CFE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412" y="804855"/>
            <a:ext cx="2509255" cy="1394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9DF5C8-F672-4FF1-BA13-1C7785021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734" y="804855"/>
            <a:ext cx="2342633" cy="9339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4D5E2C-465D-4124-AFCB-633FB6723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488" y="2541390"/>
            <a:ext cx="5078493" cy="42354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275CAF-C91B-47A4-9B04-A76B1B19A96A}"/>
              </a:ext>
            </a:extLst>
          </p:cNvPr>
          <p:cNvSpPr/>
          <p:nvPr/>
        </p:nvSpPr>
        <p:spPr>
          <a:xfrm>
            <a:off x="231620" y="190426"/>
            <a:ext cx="6935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#2 Linear regression WITH OHE but WITHOUT Scaling</a:t>
            </a:r>
          </a:p>
        </p:txBody>
      </p:sp>
    </p:spTree>
    <p:extLst>
      <p:ext uri="{BB962C8B-B14F-4D97-AF65-F5344CB8AC3E}">
        <p14:creationId xmlns:p14="http://schemas.microsoft.com/office/powerpoint/2010/main" val="196158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690F766-A826-4C30-B031-7FB523E3E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4" y="751948"/>
            <a:ext cx="5383558" cy="2505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FC863B-3D69-42CE-AC23-41DEBBEE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05" y="773582"/>
            <a:ext cx="2489728" cy="1419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07C8A2-4E6D-4164-B8AC-42EB26C8A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328" y="773582"/>
            <a:ext cx="2268539" cy="8388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AA6377-B2B6-4DA2-BB75-62E071BF5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405" y="2330068"/>
            <a:ext cx="4884780" cy="41231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7F2FAC1-523C-4A8B-89EB-3729E1386559}"/>
              </a:ext>
            </a:extLst>
          </p:cNvPr>
          <p:cNvSpPr/>
          <p:nvPr/>
        </p:nvSpPr>
        <p:spPr>
          <a:xfrm>
            <a:off x="270933" y="174513"/>
            <a:ext cx="11294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#3 Linear regression WITHOUT OHE (retain only continuous features) but WITH Scaling</a:t>
            </a:r>
          </a:p>
        </p:txBody>
      </p:sp>
    </p:spTree>
    <p:extLst>
      <p:ext uri="{BB962C8B-B14F-4D97-AF65-F5344CB8AC3E}">
        <p14:creationId xmlns:p14="http://schemas.microsoft.com/office/powerpoint/2010/main" val="25686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F71789-A0C0-43F3-84A0-ED5E66DC7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92" y="856310"/>
            <a:ext cx="4980436" cy="23696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2EBE59-C500-424D-A7CF-A2E8D578C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54" y="761397"/>
            <a:ext cx="2754313" cy="1495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4BA639-A1F4-49BB-ABA4-5A811442B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839" y="784151"/>
            <a:ext cx="2401094" cy="9572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0AA44B-7CBF-4E0D-8C89-C8EC03722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554" y="2369905"/>
            <a:ext cx="5267426" cy="44614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E6E9D7D-A4C2-4AF6-BE3A-F0AACD6CAA87}"/>
              </a:ext>
            </a:extLst>
          </p:cNvPr>
          <p:cNvSpPr/>
          <p:nvPr/>
        </p:nvSpPr>
        <p:spPr>
          <a:xfrm>
            <a:off x="161925" y="134850"/>
            <a:ext cx="12030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#4 Linear regression - WITHOUT OHE (retain only continuous features) and WITHOUT Scaling</a:t>
            </a:r>
          </a:p>
        </p:txBody>
      </p:sp>
    </p:spTree>
    <p:extLst>
      <p:ext uri="{BB962C8B-B14F-4D97-AF65-F5344CB8AC3E}">
        <p14:creationId xmlns:p14="http://schemas.microsoft.com/office/powerpoint/2010/main" val="267038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58DEC4-F7FF-42DD-A151-CD4A322BC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342" y="682347"/>
            <a:ext cx="2658393" cy="965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1E559-DC62-4FA1-ADD2-E3E8344B9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63" y="726797"/>
            <a:ext cx="5355964" cy="25294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5588E0-64CC-44BD-A674-E61655DCF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546" y="682347"/>
            <a:ext cx="2920177" cy="1625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5779D3-D1F7-4AB8-89B4-5A1E17FDB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956" y="2499533"/>
            <a:ext cx="5580755" cy="36761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CC11F4-66CA-4F6A-8024-E62A5D0E46BF}"/>
              </a:ext>
            </a:extLst>
          </p:cNvPr>
          <p:cNvSpPr/>
          <p:nvPr/>
        </p:nvSpPr>
        <p:spPr>
          <a:xfrm>
            <a:off x="207963" y="135978"/>
            <a:ext cx="11390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#5 Linear regression - After log transformation (Price); WITH OHE but WITHOUT Scaling</a:t>
            </a:r>
          </a:p>
        </p:txBody>
      </p:sp>
    </p:spTree>
    <p:extLst>
      <p:ext uri="{BB962C8B-B14F-4D97-AF65-F5344CB8AC3E}">
        <p14:creationId xmlns:p14="http://schemas.microsoft.com/office/powerpoint/2010/main" val="250570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0CC11F4-66CA-4F6A-8024-E62A5D0E46BF}"/>
              </a:ext>
            </a:extLst>
          </p:cNvPr>
          <p:cNvSpPr/>
          <p:nvPr/>
        </p:nvSpPr>
        <p:spPr>
          <a:xfrm>
            <a:off x="207963" y="135978"/>
            <a:ext cx="11984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#6 Linear regression - After log transformation (Price); WITHOUT OHE and WITHOUT Scaling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E0EE1A-9384-47AE-B036-91CB0315D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4" y="597643"/>
            <a:ext cx="5360416" cy="2491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E0E500-126B-4422-B904-A9733F46F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490" y="652186"/>
            <a:ext cx="3014016" cy="1679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76F1CF-5D15-46D0-8E1F-972E21E09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506" y="652186"/>
            <a:ext cx="2547890" cy="969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538B1F-5BC2-4690-ABF8-603E78B66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490" y="2490513"/>
            <a:ext cx="6285020" cy="407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71EA23-80B8-4BA3-A214-9CD75801A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88593"/>
              </p:ext>
            </p:extLst>
          </p:nvPr>
        </p:nvGraphicFramePr>
        <p:xfrm>
          <a:off x="939800" y="777856"/>
          <a:ext cx="4724400" cy="493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4533">
                  <a:extLst>
                    <a:ext uri="{9D8B030D-6E8A-4147-A177-3AD203B41FA5}">
                      <a16:colId xmlns:a16="http://schemas.microsoft.com/office/drawing/2014/main" val="2496937069"/>
                    </a:ext>
                  </a:extLst>
                </a:gridCol>
                <a:gridCol w="1811867">
                  <a:extLst>
                    <a:ext uri="{9D8B030D-6E8A-4147-A177-3AD203B41FA5}">
                      <a16:colId xmlns:a16="http://schemas.microsoft.com/office/drawing/2014/main" val="165998559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019508100"/>
                    </a:ext>
                  </a:extLst>
                </a:gridCol>
              </a:tblGrid>
              <a:tr h="3173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OHE –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OHE –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06687"/>
                  </a:ext>
                </a:extLst>
              </a:tr>
              <a:tr h="1772472">
                <a:tc>
                  <a:txBody>
                    <a:bodyPr/>
                    <a:lstStyle/>
                    <a:p>
                      <a:r>
                        <a:rPr lang="en-US" dirty="0"/>
                        <a:t>Scaling of variable –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0.698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33.4%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0.640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37.5%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91446"/>
                  </a:ext>
                </a:extLst>
              </a:tr>
              <a:tr h="2191341">
                <a:tc>
                  <a:txBody>
                    <a:bodyPr/>
                    <a:lstStyle/>
                    <a:p>
                      <a:r>
                        <a:rPr lang="en-US" dirty="0"/>
                        <a:t>Scaling of variables -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0.723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29.6%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20.0%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0.640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37.5%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264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B645BD-8957-49C5-9987-807971390020}"/>
              </a:ext>
            </a:extLst>
          </p:cNvPr>
          <p:cNvSpPr txBox="1"/>
          <p:nvPr/>
        </p:nvSpPr>
        <p:spPr>
          <a:xfrm>
            <a:off x="939800" y="5829069"/>
            <a:ext cx="3039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RFR parameters used:</a:t>
            </a:r>
          </a:p>
          <a:p>
            <a:r>
              <a:rPr lang="en-US" dirty="0" err="1"/>
              <a:t>n_estimators</a:t>
            </a:r>
            <a:r>
              <a:rPr lang="en-US" dirty="0"/>
              <a:t> = 100, </a:t>
            </a:r>
            <a:r>
              <a:rPr lang="en-US" dirty="0" err="1"/>
              <a:t>random_state</a:t>
            </a:r>
            <a:r>
              <a:rPr lang="en-US" dirty="0"/>
              <a:t> = 42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88D6559-AAE6-4E7E-9E28-706CA2E30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937121"/>
              </p:ext>
            </p:extLst>
          </p:nvPr>
        </p:nvGraphicFramePr>
        <p:xfrm>
          <a:off x="6460067" y="777856"/>
          <a:ext cx="4724400" cy="493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4533">
                  <a:extLst>
                    <a:ext uri="{9D8B030D-6E8A-4147-A177-3AD203B41FA5}">
                      <a16:colId xmlns:a16="http://schemas.microsoft.com/office/drawing/2014/main" val="2496937069"/>
                    </a:ext>
                  </a:extLst>
                </a:gridCol>
                <a:gridCol w="1811867">
                  <a:extLst>
                    <a:ext uri="{9D8B030D-6E8A-4147-A177-3AD203B41FA5}">
                      <a16:colId xmlns:a16="http://schemas.microsoft.com/office/drawing/2014/main" val="165998559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019508100"/>
                    </a:ext>
                  </a:extLst>
                </a:gridCol>
              </a:tblGrid>
              <a:tr h="3173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OHE –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OHE –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06687"/>
                  </a:ext>
                </a:extLst>
              </a:tr>
              <a:tr h="211051">
                <a:tc>
                  <a:txBody>
                    <a:bodyPr/>
                    <a:lstStyle/>
                    <a:p>
                      <a:r>
                        <a:rPr lang="en-US" dirty="0"/>
                        <a:t>Scaling of variable –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91446"/>
                  </a:ext>
                </a:extLst>
              </a:tr>
              <a:tr h="2191341">
                <a:tc>
                  <a:txBody>
                    <a:bodyPr/>
                    <a:lstStyle/>
                    <a:p>
                      <a:r>
                        <a:rPr lang="en-US" dirty="0"/>
                        <a:t>Scaling of variables -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0.761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25.2%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18.7%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0.608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34.6%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264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EC886-2130-4A60-A314-D18262C1BA12}"/>
              </a:ext>
            </a:extLst>
          </p:cNvPr>
          <p:cNvSpPr txBox="1"/>
          <p:nvPr/>
        </p:nvSpPr>
        <p:spPr>
          <a:xfrm>
            <a:off x="1888067" y="296333"/>
            <a:ext cx="351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Non-log-transformed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F594E-6706-4249-8097-248E870B3BDE}"/>
              </a:ext>
            </a:extLst>
          </p:cNvPr>
          <p:cNvSpPr txBox="1"/>
          <p:nvPr/>
        </p:nvSpPr>
        <p:spPr>
          <a:xfrm>
            <a:off x="7670801" y="296333"/>
            <a:ext cx="351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Log-transformed 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1613B1-46DB-422D-83EB-AE8ADB99F0A7}"/>
              </a:ext>
            </a:extLst>
          </p:cNvPr>
          <p:cNvSpPr/>
          <p:nvPr/>
        </p:nvSpPr>
        <p:spPr>
          <a:xfrm>
            <a:off x="2077376" y="2547891"/>
            <a:ext cx="1562470" cy="881109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FB4434-76E3-4B76-88AA-C146FEEAC6AC}"/>
              </a:ext>
            </a:extLst>
          </p:cNvPr>
          <p:cNvSpPr/>
          <p:nvPr/>
        </p:nvSpPr>
        <p:spPr>
          <a:xfrm>
            <a:off x="2077375" y="4834507"/>
            <a:ext cx="1562471" cy="881109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3C8740-CE1E-4836-911E-8A03155BDAA4}"/>
              </a:ext>
            </a:extLst>
          </p:cNvPr>
          <p:cNvSpPr/>
          <p:nvPr/>
        </p:nvSpPr>
        <p:spPr>
          <a:xfrm>
            <a:off x="3870787" y="4834507"/>
            <a:ext cx="1562471" cy="881109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678C7-01B2-4A88-AAA0-EF78C5357E29}"/>
              </a:ext>
            </a:extLst>
          </p:cNvPr>
          <p:cNvSpPr/>
          <p:nvPr/>
        </p:nvSpPr>
        <p:spPr>
          <a:xfrm>
            <a:off x="3870787" y="2547891"/>
            <a:ext cx="1562471" cy="881109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9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71EA23-80B8-4BA3-A214-9CD75801A07C}"/>
              </a:ext>
            </a:extLst>
          </p:cNvPr>
          <p:cNvGraphicFramePr>
            <a:graphicFrameLocks noGrp="1"/>
          </p:cNvGraphicFramePr>
          <p:nvPr/>
        </p:nvGraphicFramePr>
        <p:xfrm>
          <a:off x="939800" y="777856"/>
          <a:ext cx="4724400" cy="493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4533">
                  <a:extLst>
                    <a:ext uri="{9D8B030D-6E8A-4147-A177-3AD203B41FA5}">
                      <a16:colId xmlns:a16="http://schemas.microsoft.com/office/drawing/2014/main" val="2496937069"/>
                    </a:ext>
                  </a:extLst>
                </a:gridCol>
                <a:gridCol w="1811867">
                  <a:extLst>
                    <a:ext uri="{9D8B030D-6E8A-4147-A177-3AD203B41FA5}">
                      <a16:colId xmlns:a16="http://schemas.microsoft.com/office/drawing/2014/main" val="165998559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019508100"/>
                    </a:ext>
                  </a:extLst>
                </a:gridCol>
              </a:tblGrid>
              <a:tr h="3173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OHE –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OHE –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06687"/>
                  </a:ext>
                </a:extLst>
              </a:tr>
              <a:tr h="1772472">
                <a:tc>
                  <a:txBody>
                    <a:bodyPr/>
                    <a:lstStyle/>
                    <a:p>
                      <a:r>
                        <a:rPr lang="en-US" dirty="0"/>
                        <a:t>Scaling of variable –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0.698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33.4%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0.640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37.5%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91446"/>
                  </a:ext>
                </a:extLst>
              </a:tr>
              <a:tr h="2191341">
                <a:tc>
                  <a:txBody>
                    <a:bodyPr/>
                    <a:lstStyle/>
                    <a:p>
                      <a:r>
                        <a:rPr lang="en-US" dirty="0"/>
                        <a:t>Scaling of variables -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0.723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29.6%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20.0%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0.640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37.5%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264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B645BD-8957-49C5-9987-807971390020}"/>
              </a:ext>
            </a:extLst>
          </p:cNvPr>
          <p:cNvSpPr txBox="1"/>
          <p:nvPr/>
        </p:nvSpPr>
        <p:spPr>
          <a:xfrm>
            <a:off x="368300" y="5819159"/>
            <a:ext cx="3039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RFR parameters used:</a:t>
            </a:r>
          </a:p>
          <a:p>
            <a:r>
              <a:rPr lang="en-US" dirty="0" err="1"/>
              <a:t>n_estimators</a:t>
            </a:r>
            <a:r>
              <a:rPr lang="en-US" dirty="0"/>
              <a:t> = 100, </a:t>
            </a:r>
            <a:r>
              <a:rPr lang="en-US" dirty="0" err="1"/>
              <a:t>random_state</a:t>
            </a:r>
            <a:r>
              <a:rPr lang="en-US" dirty="0"/>
              <a:t> = 42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88D6559-AAE6-4E7E-9E28-706CA2E30915}"/>
              </a:ext>
            </a:extLst>
          </p:cNvPr>
          <p:cNvGraphicFramePr>
            <a:graphicFrameLocks noGrp="1"/>
          </p:cNvGraphicFramePr>
          <p:nvPr/>
        </p:nvGraphicFramePr>
        <p:xfrm>
          <a:off x="6460067" y="777856"/>
          <a:ext cx="4724400" cy="493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4533">
                  <a:extLst>
                    <a:ext uri="{9D8B030D-6E8A-4147-A177-3AD203B41FA5}">
                      <a16:colId xmlns:a16="http://schemas.microsoft.com/office/drawing/2014/main" val="2496937069"/>
                    </a:ext>
                  </a:extLst>
                </a:gridCol>
                <a:gridCol w="1811867">
                  <a:extLst>
                    <a:ext uri="{9D8B030D-6E8A-4147-A177-3AD203B41FA5}">
                      <a16:colId xmlns:a16="http://schemas.microsoft.com/office/drawing/2014/main" val="165998559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019508100"/>
                    </a:ext>
                  </a:extLst>
                </a:gridCol>
              </a:tblGrid>
              <a:tr h="3173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OHE –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OHE –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06687"/>
                  </a:ext>
                </a:extLst>
              </a:tr>
              <a:tr h="211051">
                <a:tc>
                  <a:txBody>
                    <a:bodyPr/>
                    <a:lstStyle/>
                    <a:p>
                      <a:r>
                        <a:rPr lang="en-US" dirty="0"/>
                        <a:t>Scaling of variable –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91446"/>
                  </a:ext>
                </a:extLst>
              </a:tr>
              <a:tr h="2191341">
                <a:tc>
                  <a:txBody>
                    <a:bodyPr/>
                    <a:lstStyle/>
                    <a:p>
                      <a:r>
                        <a:rPr lang="en-US" dirty="0"/>
                        <a:t>Scaling of variables -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0.761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25.2%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18.7%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0.608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34.6%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264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EC886-2130-4A60-A314-D18262C1BA12}"/>
              </a:ext>
            </a:extLst>
          </p:cNvPr>
          <p:cNvSpPr txBox="1"/>
          <p:nvPr/>
        </p:nvSpPr>
        <p:spPr>
          <a:xfrm>
            <a:off x="1888067" y="296333"/>
            <a:ext cx="351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Non-log-transformed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F594E-6706-4249-8097-248E870B3BDE}"/>
              </a:ext>
            </a:extLst>
          </p:cNvPr>
          <p:cNvSpPr txBox="1"/>
          <p:nvPr/>
        </p:nvSpPr>
        <p:spPr>
          <a:xfrm>
            <a:off x="7670801" y="296333"/>
            <a:ext cx="351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Log-transformed 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1613B1-46DB-422D-83EB-AE8ADB99F0A7}"/>
              </a:ext>
            </a:extLst>
          </p:cNvPr>
          <p:cNvSpPr/>
          <p:nvPr/>
        </p:nvSpPr>
        <p:spPr>
          <a:xfrm>
            <a:off x="2106759" y="3444394"/>
            <a:ext cx="1701761" cy="227122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43FCE3-E738-4095-9B8B-1840FCBAF1F5}"/>
              </a:ext>
            </a:extLst>
          </p:cNvPr>
          <p:cNvSpPr/>
          <p:nvPr/>
        </p:nvSpPr>
        <p:spPr>
          <a:xfrm>
            <a:off x="7575405" y="3444394"/>
            <a:ext cx="1763904" cy="227122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6707AE-6F6D-4A91-830F-B979A911F8B2}"/>
              </a:ext>
            </a:extLst>
          </p:cNvPr>
          <p:cNvSpPr/>
          <p:nvPr/>
        </p:nvSpPr>
        <p:spPr>
          <a:xfrm>
            <a:off x="3880218" y="3444394"/>
            <a:ext cx="1701761" cy="227122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90B9FC-EEC5-47F3-9102-ED8E876A95FF}"/>
              </a:ext>
            </a:extLst>
          </p:cNvPr>
          <p:cNvSpPr/>
          <p:nvPr/>
        </p:nvSpPr>
        <p:spPr>
          <a:xfrm>
            <a:off x="9451305" y="3444394"/>
            <a:ext cx="1701761" cy="227122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B5EFBB-1839-4B56-9D73-D816245F2E58}"/>
              </a:ext>
            </a:extLst>
          </p:cNvPr>
          <p:cNvCxnSpPr>
            <a:cxnSpLocks/>
            <a:stCxn id="11" idx="2"/>
            <a:endCxn id="17" idx="2"/>
          </p:cNvCxnSpPr>
          <p:nvPr/>
        </p:nvCxnSpPr>
        <p:spPr>
          <a:xfrm rot="16200000" flipH="1">
            <a:off x="5707498" y="2965756"/>
            <a:ext cx="12700" cy="5499717"/>
          </a:xfrm>
          <a:prstGeom prst="bentConnector3">
            <a:avLst>
              <a:gd name="adj1" fmla="val 3966992"/>
            </a:avLst>
          </a:prstGeom>
          <a:ln w="635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446DEA-A859-40E3-A3C7-88D8AE4876BB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16200000" flipH="1">
            <a:off x="7516642" y="2930071"/>
            <a:ext cx="12700" cy="5571087"/>
          </a:xfrm>
          <a:prstGeom prst="bentConnector3">
            <a:avLst>
              <a:gd name="adj1" fmla="val 6623299"/>
            </a:avLst>
          </a:prstGeom>
          <a:ln w="6350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2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742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medium-content-serif-font</vt:lpstr>
      <vt:lpstr>Office Theme</vt:lpstr>
      <vt:lpstr>OHE has some significant shortcomings: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and Where to Apply Feature Scaling?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Lin</dc:creator>
  <cp:lastModifiedBy>David Lin</cp:lastModifiedBy>
  <cp:revision>17</cp:revision>
  <dcterms:created xsi:type="dcterms:W3CDTF">2020-02-04T05:03:39Z</dcterms:created>
  <dcterms:modified xsi:type="dcterms:W3CDTF">2020-02-05T00:59:43Z</dcterms:modified>
</cp:coreProperties>
</file>