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2" r:id="rId2"/>
    <p:sldId id="268" r:id="rId3"/>
    <p:sldId id="267" r:id="rId4"/>
    <p:sldId id="256" r:id="rId5"/>
    <p:sldId id="259" r:id="rId6"/>
    <p:sldId id="261" r:id="rId7"/>
    <p:sldId id="262" r:id="rId8"/>
    <p:sldId id="266" r:id="rId9"/>
    <p:sldId id="274" r:id="rId10"/>
    <p:sldId id="264" r:id="rId11"/>
    <p:sldId id="269" r:id="rId12"/>
    <p:sldId id="270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4084" autoAdjust="0"/>
  </p:normalViewPr>
  <p:slideViewPr>
    <p:cSldViewPr snapToGrid="0">
      <p:cViewPr>
        <p:scale>
          <a:sx n="66" d="100"/>
          <a:sy n="66" d="100"/>
        </p:scale>
        <p:origin x="12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A8069-86DF-4649-B8E8-8574DEA9A32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B73A-F068-4064-ACE5-392DAC7C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Having more features helped (i.e., with OHE)</a:t>
            </a:r>
          </a:p>
          <a:p>
            <a:pPr marL="228600" indent="-228600">
              <a:buAutoNum type="arabicPeriod"/>
            </a:pPr>
            <a:r>
              <a:rPr lang="en-US" dirty="0"/>
              <a:t>RFR seems to be immune to the scaling</a:t>
            </a:r>
          </a:p>
          <a:p>
            <a:pPr marL="228600" indent="-228600">
              <a:buAutoNum type="arabicPeriod"/>
            </a:pPr>
            <a:r>
              <a:rPr lang="en-US" dirty="0"/>
              <a:t>Turns out that linear regression model should also NOT be affected by scaling (refer to Kevin’s quotes)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9B73A-F068-4064-ACE5-392DAC7C76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3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2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9252584-4BE2-47F6-9A90-E32589A1E52B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E1824D4-A371-4044-8C6D-58F0B5B2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9252584-4BE2-47F6-9A90-E32589A1E52B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E1824D4-A371-4044-8C6D-58F0B5B24B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yyellowroad.com/using-categorical-data-in-machine-learning-with-python-from-dummy-variables-to-deep-category-66041f7345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how-and-where-to-apply-feature-scal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python-how-and-where-to-apply-feature-scalin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edium.com/@ODSC/transforming-skewed-data-for-machine-learning-90e6cc364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3CE3-8839-4C4C-9969-95D087839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3352801"/>
            <a:ext cx="8679915" cy="124406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Project 3:</a:t>
            </a:r>
            <a:br>
              <a:rPr lang="en-US" sz="6600" b="1" dirty="0">
                <a:solidFill>
                  <a:schemeClr val="accent1"/>
                </a:solidFill>
              </a:rPr>
            </a:br>
            <a:r>
              <a:rPr lang="en-US" sz="6600" b="1" dirty="0">
                <a:solidFill>
                  <a:schemeClr val="accent1"/>
                </a:solidFill>
              </a:rPr>
              <a:t>Machine Learning for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05DF9-6D8B-4872-B9B9-6EBDA4148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5364062"/>
            <a:ext cx="8673427" cy="13225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Robin Hawkins, David Lin, Neil </a:t>
            </a:r>
            <a:r>
              <a:rPr lang="en-US" sz="2800" dirty="0" err="1">
                <a:solidFill>
                  <a:schemeClr val="tx1"/>
                </a:solidFill>
              </a:rPr>
              <a:t>Mudjer</a:t>
            </a:r>
            <a:r>
              <a:rPr lang="en-US" sz="2800" dirty="0">
                <a:solidFill>
                  <a:schemeClr val="tx1"/>
                </a:solidFill>
              </a:rPr>
              <a:t>, Adam Roberts</a:t>
            </a:r>
          </a:p>
        </p:txBody>
      </p:sp>
    </p:spTree>
    <p:extLst>
      <p:ext uri="{BB962C8B-B14F-4D97-AF65-F5344CB8AC3E}">
        <p14:creationId xmlns:p14="http://schemas.microsoft.com/office/powerpoint/2010/main" val="212293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58DEC4-F7FF-42DD-A151-CD4A322B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342" y="682347"/>
            <a:ext cx="2658393" cy="965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1E559-DC62-4FA1-ADD2-E3E8344B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3" y="726797"/>
            <a:ext cx="5355964" cy="2529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588E0-64CC-44BD-A674-E61655DC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546" y="735715"/>
            <a:ext cx="2920177" cy="1625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5779D3-D1F7-4AB8-89B4-5A1E17FDB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956" y="2499533"/>
            <a:ext cx="5580755" cy="36761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C11F4-66CA-4F6A-8024-E62A5D0E46BF}"/>
              </a:ext>
            </a:extLst>
          </p:cNvPr>
          <p:cNvSpPr/>
          <p:nvPr/>
        </p:nvSpPr>
        <p:spPr>
          <a:xfrm>
            <a:off x="207963" y="135978"/>
            <a:ext cx="11390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#5 Linear regression - After log transformation (Price); WITH OHE but WITHOUT Scaling</a:t>
            </a:r>
          </a:p>
        </p:txBody>
      </p:sp>
    </p:spTree>
    <p:extLst>
      <p:ext uri="{BB962C8B-B14F-4D97-AF65-F5344CB8AC3E}">
        <p14:creationId xmlns:p14="http://schemas.microsoft.com/office/powerpoint/2010/main" val="250570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C11F4-66CA-4F6A-8024-E62A5D0E46BF}"/>
              </a:ext>
            </a:extLst>
          </p:cNvPr>
          <p:cNvSpPr/>
          <p:nvPr/>
        </p:nvSpPr>
        <p:spPr>
          <a:xfrm>
            <a:off x="207963" y="135978"/>
            <a:ext cx="11984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#6 Linear regression - After log transformation (Price); WITHOUT OHE and WITHOUT Scaling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E0EE1A-9384-47AE-B036-91CB0315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4" y="597643"/>
            <a:ext cx="5360416" cy="2491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E0E500-126B-4422-B904-A9733F46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90" y="652186"/>
            <a:ext cx="3014016" cy="1679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76F1CF-5D15-46D0-8E1F-972E21E0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06" y="652186"/>
            <a:ext cx="2547890" cy="969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38B1F-5BC2-4690-ABF8-603E78B66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490" y="2490513"/>
            <a:ext cx="6285020" cy="40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1EA23-80B8-4BA3-A214-9CD75801A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49621"/>
              </p:ext>
            </p:extLst>
          </p:nvPr>
        </p:nvGraphicFramePr>
        <p:xfrm>
          <a:off x="939800" y="777856"/>
          <a:ext cx="4724400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2496937069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165998559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019508100"/>
                    </a:ext>
                  </a:extLst>
                </a:gridCol>
              </a:tblGrid>
              <a:tr h="317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6687"/>
                  </a:ext>
                </a:extLst>
              </a:tr>
              <a:tr h="1772472">
                <a:tc>
                  <a:txBody>
                    <a:bodyPr/>
                    <a:lstStyle/>
                    <a:p>
                      <a:r>
                        <a:rPr lang="en-US" dirty="0"/>
                        <a:t>Scaling of variable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0.698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33.4%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1446"/>
                  </a:ext>
                </a:extLst>
              </a:tr>
              <a:tr h="219134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variables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0.723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29.6%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20.0%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64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B645BD-8957-49C5-9987-807971390020}"/>
              </a:ext>
            </a:extLst>
          </p:cNvPr>
          <p:cNvSpPr txBox="1"/>
          <p:nvPr/>
        </p:nvSpPr>
        <p:spPr>
          <a:xfrm>
            <a:off x="368300" y="5819159"/>
            <a:ext cx="303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RFR parameters used:</a:t>
            </a:r>
          </a:p>
          <a:p>
            <a:r>
              <a:rPr lang="en-US" dirty="0" err="1"/>
              <a:t>n_estimators</a:t>
            </a:r>
            <a:r>
              <a:rPr lang="en-US" dirty="0"/>
              <a:t> = 100, </a:t>
            </a:r>
            <a:r>
              <a:rPr lang="en-US" dirty="0" err="1"/>
              <a:t>random_state</a:t>
            </a:r>
            <a:r>
              <a:rPr lang="en-US" dirty="0"/>
              <a:t> = 42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88D6559-AAE6-4E7E-9E28-706CA2E3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31967"/>
              </p:ext>
            </p:extLst>
          </p:nvPr>
        </p:nvGraphicFramePr>
        <p:xfrm>
          <a:off x="6460067" y="777856"/>
          <a:ext cx="4724400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2496937069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165998559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019508100"/>
                    </a:ext>
                  </a:extLst>
                </a:gridCol>
              </a:tblGrid>
              <a:tr h="317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6687"/>
                  </a:ext>
                </a:extLst>
              </a:tr>
              <a:tr h="21105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1446"/>
                  </a:ext>
                </a:extLst>
              </a:tr>
              <a:tr h="219134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variables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0.761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25.2%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18.7%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0.608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34.6%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64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EC886-2130-4A60-A314-D18262C1BA12}"/>
              </a:ext>
            </a:extLst>
          </p:cNvPr>
          <p:cNvSpPr txBox="1"/>
          <p:nvPr/>
        </p:nvSpPr>
        <p:spPr>
          <a:xfrm>
            <a:off x="1010162" y="202865"/>
            <a:ext cx="458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Non-log-transformed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F594E-6706-4249-8097-248E870B3BDE}"/>
              </a:ext>
            </a:extLst>
          </p:cNvPr>
          <p:cNvSpPr txBox="1"/>
          <p:nvPr/>
        </p:nvSpPr>
        <p:spPr>
          <a:xfrm>
            <a:off x="6485378" y="202865"/>
            <a:ext cx="458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Log-transformed </a:t>
            </a:r>
            <a:r>
              <a:rPr lang="en-US" sz="2800" b="1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613B1-46DB-422D-83EB-AE8ADB99F0A7}"/>
              </a:ext>
            </a:extLst>
          </p:cNvPr>
          <p:cNvSpPr/>
          <p:nvPr/>
        </p:nvSpPr>
        <p:spPr>
          <a:xfrm>
            <a:off x="2106759" y="3444394"/>
            <a:ext cx="1701761" cy="227122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3FCE3-E738-4095-9B8B-1840FCBAF1F5}"/>
              </a:ext>
            </a:extLst>
          </p:cNvPr>
          <p:cNvSpPr/>
          <p:nvPr/>
        </p:nvSpPr>
        <p:spPr>
          <a:xfrm>
            <a:off x="7575405" y="3444394"/>
            <a:ext cx="1763904" cy="227122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6707AE-6F6D-4A91-830F-B979A911F8B2}"/>
              </a:ext>
            </a:extLst>
          </p:cNvPr>
          <p:cNvSpPr/>
          <p:nvPr/>
        </p:nvSpPr>
        <p:spPr>
          <a:xfrm>
            <a:off x="3880218" y="3444394"/>
            <a:ext cx="1701761" cy="227122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90B9FC-EEC5-47F3-9102-ED8E876A95FF}"/>
              </a:ext>
            </a:extLst>
          </p:cNvPr>
          <p:cNvSpPr/>
          <p:nvPr/>
        </p:nvSpPr>
        <p:spPr>
          <a:xfrm>
            <a:off x="9451305" y="3444394"/>
            <a:ext cx="1701761" cy="227122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B5EFBB-1839-4B56-9D73-D816245F2E58}"/>
              </a:ext>
            </a:extLst>
          </p:cNvPr>
          <p:cNvCxnSpPr>
            <a:cxnSpLocks/>
            <a:stCxn id="11" idx="0"/>
            <a:endCxn id="17" idx="0"/>
          </p:cNvCxnSpPr>
          <p:nvPr/>
        </p:nvCxnSpPr>
        <p:spPr>
          <a:xfrm rot="5400000" flipH="1" flipV="1">
            <a:off x="5707498" y="694536"/>
            <a:ext cx="12700" cy="5499717"/>
          </a:xfrm>
          <a:prstGeom prst="bentConnector3">
            <a:avLst>
              <a:gd name="adj1" fmla="val 7635795"/>
            </a:avLst>
          </a:prstGeom>
          <a:ln w="635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46DEA-A859-40E3-A3C7-88D8AE4876BB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7516642" y="658851"/>
            <a:ext cx="12700" cy="5571087"/>
          </a:xfrm>
          <a:prstGeom prst="bentConnector3">
            <a:avLst>
              <a:gd name="adj1" fmla="val 4376843"/>
            </a:avLst>
          </a:prstGeom>
          <a:ln w="635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9B5D16-6EBB-4D6E-988E-9C387BBC3F5F}"/>
              </a:ext>
            </a:extLst>
          </p:cNvPr>
          <p:cNvSpPr txBox="1"/>
          <p:nvPr/>
        </p:nvSpPr>
        <p:spPr>
          <a:xfrm>
            <a:off x="6485378" y="5940046"/>
            <a:ext cx="4724400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Log-transformation </a:t>
            </a:r>
            <a:r>
              <a:rPr lang="en-US" dirty="0">
                <a:solidFill>
                  <a:schemeClr val="accent1"/>
                </a:solidFill>
              </a:rPr>
              <a:t>appears to improve the performance of our models</a:t>
            </a:r>
          </a:p>
        </p:txBody>
      </p:sp>
    </p:spTree>
    <p:extLst>
      <p:ext uri="{BB962C8B-B14F-4D97-AF65-F5344CB8AC3E}">
        <p14:creationId xmlns:p14="http://schemas.microsoft.com/office/powerpoint/2010/main" val="327322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104A-6710-403D-B567-52EB8255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8719-DE25-4109-9498-445660EB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6" y="642410"/>
            <a:ext cx="4557546" cy="524862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Data Prep</a:t>
            </a:r>
          </a:p>
          <a:p>
            <a:pPr lvl="1"/>
            <a:r>
              <a:rPr lang="en-US" sz="2000" dirty="0"/>
              <a:t>Log transformation of price</a:t>
            </a:r>
          </a:p>
          <a:p>
            <a:pPr lvl="1"/>
            <a:r>
              <a:rPr lang="en-US" sz="2000" dirty="0"/>
              <a:t>OHE &amp; no scaling</a:t>
            </a:r>
          </a:p>
          <a:p>
            <a:r>
              <a:rPr lang="en-US" sz="2400" b="1" dirty="0"/>
              <a:t>ML algorithms:</a:t>
            </a:r>
          </a:p>
          <a:p>
            <a:pPr lvl="1"/>
            <a:r>
              <a:rPr lang="en-US" sz="2000" dirty="0"/>
              <a:t>Linear Regression</a:t>
            </a:r>
          </a:p>
          <a:p>
            <a:pPr lvl="1"/>
            <a:r>
              <a:rPr lang="en-US" sz="2000" dirty="0"/>
              <a:t>Random Forest Regressor</a:t>
            </a:r>
          </a:p>
          <a:p>
            <a:pPr lvl="1"/>
            <a:r>
              <a:rPr lang="en-US" sz="2000" dirty="0"/>
              <a:t>Neural Network</a:t>
            </a:r>
          </a:p>
          <a:p>
            <a:r>
              <a:rPr lang="en-US" sz="2400" b="1" dirty="0"/>
              <a:t>Performance metric (“accuracy”)</a:t>
            </a:r>
          </a:p>
          <a:p>
            <a:pPr lvl="1"/>
            <a:r>
              <a:rPr lang="en-US" sz="2000" dirty="0"/>
              <a:t>Mean of the absolute percentage differences between the predicted and the actual price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46BA0-43D0-4934-9A53-7C8B1A69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510" y="3837737"/>
            <a:ext cx="3069733" cy="91108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040A07-30E0-412C-9DAE-25EA04C6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61975"/>
              </p:ext>
            </p:extLst>
          </p:nvPr>
        </p:nvGraphicFramePr>
        <p:xfrm>
          <a:off x="4911252" y="5121018"/>
          <a:ext cx="5558808" cy="134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57855">
                  <a:extLst>
                    <a:ext uri="{9D8B030D-6E8A-4147-A177-3AD203B41FA5}">
                      <a16:colId xmlns:a16="http://schemas.microsoft.com/office/drawing/2014/main" val="774290454"/>
                    </a:ext>
                  </a:extLst>
                </a:gridCol>
                <a:gridCol w="2800953">
                  <a:extLst>
                    <a:ext uri="{9D8B030D-6E8A-4147-A177-3AD203B41FA5}">
                      <a16:colId xmlns:a16="http://schemas.microsoft.com/office/drawing/2014/main" val="3949084759"/>
                    </a:ext>
                  </a:extLst>
                </a:gridCol>
              </a:tblGrid>
              <a:tr h="323187">
                <a:tc>
                  <a:txBody>
                    <a:bodyPr/>
                    <a:lstStyle/>
                    <a:p>
                      <a:r>
                        <a:rPr lang="en-US" sz="1600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Overall “Accuracy”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0293"/>
                  </a:ext>
                </a:extLst>
              </a:tr>
              <a:tr h="323187">
                <a:tc>
                  <a:txBody>
                    <a:bodyPr/>
                    <a:lstStyle/>
                    <a:p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23249"/>
                  </a:ext>
                </a:extLst>
              </a:tr>
              <a:tr h="323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56415"/>
                  </a:ext>
                </a:extLst>
              </a:tr>
              <a:tr h="323187">
                <a:tc>
                  <a:txBody>
                    <a:bodyPr/>
                    <a:lstStyle/>
                    <a:p>
                      <a:r>
                        <a:rPr lang="en-US" sz="1600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786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366A2C-8E13-4228-AFC4-D297BBD0A108}"/>
              </a:ext>
            </a:extLst>
          </p:cNvPr>
          <p:cNvSpPr txBox="1"/>
          <p:nvPr/>
        </p:nvSpPr>
        <p:spPr>
          <a:xfrm>
            <a:off x="9001510" y="2298719"/>
            <a:ext cx="2937103" cy="677585"/>
          </a:xfrm>
          <a:prstGeom prst="roundRect">
            <a:avLst>
              <a:gd name="adj" fmla="val 8176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Training</a:t>
            </a:r>
            <a:r>
              <a:rPr lang="en-US" dirty="0"/>
              <a:t> data: 80% (n=976)</a:t>
            </a:r>
          </a:p>
          <a:p>
            <a:r>
              <a:rPr lang="en-US" b="1" dirty="0"/>
              <a:t>Testing</a:t>
            </a:r>
            <a:r>
              <a:rPr lang="en-US" dirty="0"/>
              <a:t> data: 20% (n=326)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5A526-347D-4FBE-84BF-18DE2870F16E}"/>
              </a:ext>
            </a:extLst>
          </p:cNvPr>
          <p:cNvSpPr txBox="1"/>
          <p:nvPr/>
        </p:nvSpPr>
        <p:spPr>
          <a:xfrm>
            <a:off x="9001509" y="988537"/>
            <a:ext cx="2937103" cy="677585"/>
          </a:xfrm>
          <a:prstGeom prst="roundRect">
            <a:avLst>
              <a:gd name="adj" fmla="val 8176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Continuous </a:t>
            </a:r>
            <a:r>
              <a:rPr lang="en-US" dirty="0"/>
              <a:t>var</a:t>
            </a:r>
            <a:r>
              <a:rPr lang="en-US" b="1" dirty="0"/>
              <a:t>: 6 </a:t>
            </a:r>
          </a:p>
          <a:p>
            <a:r>
              <a:rPr lang="en-US" b="1" dirty="0"/>
              <a:t>Categorical</a:t>
            </a:r>
            <a:r>
              <a:rPr lang="en-US" dirty="0"/>
              <a:t> var from OHE: </a:t>
            </a:r>
            <a:r>
              <a:rPr lang="en-US" b="1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418280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5BCBB-4B32-4674-B11F-EA93EAA20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656925"/>
            <a:ext cx="8679915" cy="174872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now, for the demo…</a:t>
            </a:r>
          </a:p>
        </p:txBody>
      </p:sp>
      <p:pic>
        <p:nvPicPr>
          <p:cNvPr id="1026" name="Picture 2" descr="Image result for grab popcorn gif">
            <a:extLst>
              <a:ext uri="{FF2B5EF4-FFF2-40B4-BE49-F238E27FC236}">
                <a16:creationId xmlns:a16="http://schemas.microsoft.com/office/drawing/2014/main" id="{95671FBE-9F27-4B7D-A691-CBA00F6AEA2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52" y="2627154"/>
            <a:ext cx="5066096" cy="37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DA84D-59B1-4B89-B17B-C9D232E488B9}"/>
              </a:ext>
            </a:extLst>
          </p:cNvPr>
          <p:cNvSpPr txBox="1"/>
          <p:nvPr/>
        </p:nvSpPr>
        <p:spPr>
          <a:xfrm>
            <a:off x="9048300" y="3667517"/>
            <a:ext cx="2781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TEST set data only!</a:t>
            </a:r>
          </a:p>
        </p:txBody>
      </p:sp>
    </p:spTree>
    <p:extLst>
      <p:ext uri="{BB962C8B-B14F-4D97-AF65-F5344CB8AC3E}">
        <p14:creationId xmlns:p14="http://schemas.microsoft.com/office/powerpoint/2010/main" val="32072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8608-4449-4EF7-BBED-50F28368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medium-content-serif-font"/>
              </a:rPr>
              <a:t>OHE has some significant shortcomings</a:t>
            </a:r>
            <a:br>
              <a:rPr lang="en-US" b="0" i="0" dirty="0">
                <a:effectLst/>
                <a:latin typeface="medium-content-serif-fon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293E-702F-4B9E-914B-BB80F549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0" i="0" dirty="0">
                <a:effectLst/>
                <a:latin typeface="medium-content-serif-font"/>
              </a:rPr>
              <a:t>OHE representation produces very high dimensionality, this causes an increase in the model’s training and serving time and memory consumption.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effectLst/>
                <a:latin typeface="medium-content-serif-font"/>
              </a:rPr>
              <a:t>OHE can easily cause a model to overfit the data.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effectLst/>
                <a:latin typeface="medium-content-serif-font"/>
              </a:rPr>
              <a:t>OHE can’t handle categories that weren’t in the training data (like new URLs, new device types </a:t>
            </a:r>
            <a:r>
              <a:rPr lang="en-US" sz="2000" b="0" i="0" dirty="0" err="1">
                <a:effectLst/>
                <a:latin typeface="medium-content-serif-font"/>
              </a:rPr>
              <a:t>etc</a:t>
            </a:r>
            <a:r>
              <a:rPr lang="en-US" sz="2000" b="0" i="0" dirty="0">
                <a:effectLst/>
                <a:latin typeface="medium-content-serif-font"/>
              </a:rPr>
              <a:t>), this can be problematic in domains that change all the time.</a:t>
            </a: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CB08E-F458-41B1-8B8C-F722179A24A9}"/>
              </a:ext>
            </a:extLst>
          </p:cNvPr>
          <p:cNvSpPr/>
          <p:nvPr/>
        </p:nvSpPr>
        <p:spPr>
          <a:xfrm>
            <a:off x="511020" y="6268441"/>
            <a:ext cx="10889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https://blog.myyellowroad.com/using-categorical-data-in-machine-learning-with-python-from-dummy-variables-to-deep-category-66041f734512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B767B-70A7-491B-8E2A-F9326A5F212B}"/>
              </a:ext>
            </a:extLst>
          </p:cNvPr>
          <p:cNvSpPr txBox="1"/>
          <p:nvPr/>
        </p:nvSpPr>
        <p:spPr>
          <a:xfrm>
            <a:off x="4976036" y="987852"/>
            <a:ext cx="1226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6E4A5-CFC6-4606-B99C-00D5BA0BF578}"/>
              </a:ext>
            </a:extLst>
          </p:cNvPr>
          <p:cNvSpPr txBox="1"/>
          <p:nvPr/>
        </p:nvSpPr>
        <p:spPr>
          <a:xfrm>
            <a:off x="10787175" y="4498131"/>
            <a:ext cx="1226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8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EB77-28A7-42BF-B9FF-8B24F66C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21572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and Where to Apply Feature Scaling?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D389-3EB5-4FBD-A16A-0A64EE7C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040" y="874921"/>
            <a:ext cx="6563190" cy="5248622"/>
          </a:xfrm>
        </p:spPr>
        <p:txBody>
          <a:bodyPr>
            <a:noAutofit/>
          </a:bodyPr>
          <a:lstStyle/>
          <a:p>
            <a:pPr fontAlgn="base"/>
            <a:r>
              <a:rPr lang="en-US" sz="1700" dirty="0"/>
              <a:t>The algorithms which use Euclidean Distance measure are sensitive to Magnitudes. Feature scaling helps to weigh all the features equally.</a:t>
            </a:r>
          </a:p>
          <a:p>
            <a:pPr fontAlgn="base"/>
            <a:r>
              <a:rPr lang="en-US" sz="1700" dirty="0"/>
              <a:t>If a feature in the dataset is big in scale compared to others, then in algorithms it needs to be normalized.</a:t>
            </a:r>
            <a:br>
              <a:rPr lang="en-US" sz="1700" dirty="0"/>
            </a:br>
            <a:endParaRPr lang="en-US" sz="1700" dirty="0"/>
          </a:p>
          <a:p>
            <a:pPr fontAlgn="base"/>
            <a:r>
              <a:rPr lang="en-US" sz="1700" b="1" dirty="0"/>
              <a:t>Examples of Algorithms where Feature Scaling matters</a:t>
            </a:r>
          </a:p>
          <a:p>
            <a:pPr lvl="1" fontAlgn="base"/>
            <a:r>
              <a:rPr lang="en-US" sz="1700" dirty="0"/>
              <a:t>K-Means </a:t>
            </a:r>
          </a:p>
          <a:p>
            <a:pPr lvl="1" fontAlgn="base"/>
            <a:r>
              <a:rPr lang="en-US" sz="1700" dirty="0"/>
              <a:t>K-Nearest-</a:t>
            </a:r>
            <a:r>
              <a:rPr lang="en-US" sz="1700" dirty="0" err="1"/>
              <a:t>Neighbours</a:t>
            </a:r>
            <a:r>
              <a:rPr lang="en-US" sz="1700" dirty="0"/>
              <a:t> </a:t>
            </a:r>
          </a:p>
          <a:p>
            <a:pPr lvl="1" fontAlgn="base"/>
            <a:r>
              <a:rPr lang="en-US" sz="1700" dirty="0"/>
              <a:t>Principal Component Analysis (PCA)</a:t>
            </a:r>
          </a:p>
          <a:p>
            <a:pPr lvl="1" fontAlgn="base"/>
            <a:r>
              <a:rPr lang="en-US" sz="1700" dirty="0"/>
              <a:t>Gradient Descent</a:t>
            </a:r>
            <a:br>
              <a:rPr lang="en-US" sz="1700" b="1" dirty="0"/>
            </a:br>
            <a:endParaRPr lang="en-US" sz="1700" b="1" dirty="0"/>
          </a:p>
          <a:p>
            <a:pPr fontAlgn="base"/>
            <a:r>
              <a:rPr lang="en-US" sz="1700" b="1" dirty="0"/>
              <a:t>Examples of algorithms not/less affected by scaling:</a:t>
            </a:r>
          </a:p>
          <a:p>
            <a:pPr lvl="1" fontAlgn="base"/>
            <a:r>
              <a:rPr lang="en-US" sz="1700" dirty="0"/>
              <a:t>Naive Bayes</a:t>
            </a:r>
          </a:p>
          <a:p>
            <a:pPr lvl="1" fontAlgn="base"/>
            <a:r>
              <a:rPr lang="en-US" sz="1700" dirty="0"/>
              <a:t>Linear Discriminant Analysis</a:t>
            </a:r>
          </a:p>
          <a:p>
            <a:pPr lvl="1" fontAlgn="base"/>
            <a:r>
              <a:rPr lang="en-US" sz="1700" dirty="0"/>
              <a:t>Tree-Based models.</a:t>
            </a:r>
          </a:p>
          <a:p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77940-867A-4B81-BD32-DE60D6B23588}"/>
              </a:ext>
            </a:extLst>
          </p:cNvPr>
          <p:cNvSpPr/>
          <p:nvPr/>
        </p:nvSpPr>
        <p:spPr>
          <a:xfrm>
            <a:off x="0" y="6492875"/>
            <a:ext cx="9274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https://www.geeksforgeeks.org/python-how-and-where-to-apply-feature-scaling/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E406C-17EE-49C6-AC7B-52A44E36B14F}"/>
              </a:ext>
            </a:extLst>
          </p:cNvPr>
          <p:cNvSpPr txBox="1"/>
          <p:nvPr/>
        </p:nvSpPr>
        <p:spPr>
          <a:xfrm>
            <a:off x="4587895" y="94961"/>
            <a:ext cx="1226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A69BA-5E19-4047-A442-D1474436009F}"/>
              </a:ext>
            </a:extLst>
          </p:cNvPr>
          <p:cNvSpPr txBox="1"/>
          <p:nvPr/>
        </p:nvSpPr>
        <p:spPr>
          <a:xfrm>
            <a:off x="11212497" y="6045693"/>
            <a:ext cx="1005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40486-E332-4445-8BCD-12CF011EF005}"/>
              </a:ext>
            </a:extLst>
          </p:cNvPr>
          <p:cNvSpPr/>
          <p:nvPr/>
        </p:nvSpPr>
        <p:spPr>
          <a:xfrm>
            <a:off x="8987726" y="5200213"/>
            <a:ext cx="234018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+mj-lt"/>
              </a:rPr>
              <a:t>Essentially, non-distance based algorithms are less affected by 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81689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A4A189-0639-48A0-ACD6-EC4B280C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28" y="763240"/>
            <a:ext cx="4965144" cy="22916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00BE3A-CE0F-48C1-A6A5-D8260065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43" y="742738"/>
            <a:ext cx="2851442" cy="16116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E9980-5C38-404B-97BD-248DEFAC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195" y="742738"/>
            <a:ext cx="2307377" cy="9319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7DA2DD-6EEB-4EDF-8F3A-02B0A7E4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54" y="2468018"/>
            <a:ext cx="5056171" cy="41650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8421398-913F-4765-BAC9-4ED93E35801E}"/>
              </a:ext>
            </a:extLst>
          </p:cNvPr>
          <p:cNvSpPr/>
          <p:nvPr/>
        </p:nvSpPr>
        <p:spPr>
          <a:xfrm>
            <a:off x="689962" y="224912"/>
            <a:ext cx="9333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#1 Linear regression WITH OHE and WITH Scaling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2AE650-C6C3-4BA0-8F8C-481655BAEB93}"/>
              </a:ext>
            </a:extLst>
          </p:cNvPr>
          <p:cNvGrpSpPr/>
          <p:nvPr/>
        </p:nvGrpSpPr>
        <p:grpSpPr>
          <a:xfrm>
            <a:off x="358827" y="3429000"/>
            <a:ext cx="5601836" cy="1561148"/>
            <a:chOff x="358827" y="3429000"/>
            <a:chExt cx="5601836" cy="156114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FC0D874-0263-41FA-9517-0FFEA6CDFFFE}"/>
                </a:ext>
              </a:extLst>
            </p:cNvPr>
            <p:cNvSpPr/>
            <p:nvPr/>
          </p:nvSpPr>
          <p:spPr>
            <a:xfrm>
              <a:off x="358827" y="3429000"/>
              <a:ext cx="5601836" cy="156114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D4B767-D760-438B-A533-487CEA5FBBBE}"/>
                </a:ext>
              </a:extLst>
            </p:cNvPr>
            <p:cNvSpPr txBox="1"/>
            <p:nvPr/>
          </p:nvSpPr>
          <p:spPr>
            <a:xfrm>
              <a:off x="483440" y="3854233"/>
              <a:ext cx="1320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pctDiff =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D8A4C-36D0-4A03-B1F0-1C63DFA19516}"/>
                </a:ext>
              </a:extLst>
            </p:cNvPr>
            <p:cNvSpPr txBox="1"/>
            <p:nvPr/>
          </p:nvSpPr>
          <p:spPr>
            <a:xfrm>
              <a:off x="1584719" y="3794076"/>
              <a:ext cx="41988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>
                  <a:solidFill>
                    <a:schemeClr val="bg1"/>
                  </a:solidFill>
                </a:rPr>
                <a:t>(Predicted Price – Actual Price)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Actual Price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CDD565-8968-4443-B1A1-CF261BF177E0}"/>
              </a:ext>
            </a:extLst>
          </p:cNvPr>
          <p:cNvSpPr/>
          <p:nvPr/>
        </p:nvSpPr>
        <p:spPr>
          <a:xfrm>
            <a:off x="6337004" y="1580709"/>
            <a:ext cx="1616148" cy="262270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A369EAB-9843-4161-874D-51FEA02F5243}"/>
              </a:ext>
            </a:extLst>
          </p:cNvPr>
          <p:cNvSpPr/>
          <p:nvPr/>
        </p:nvSpPr>
        <p:spPr>
          <a:xfrm>
            <a:off x="10171550" y="109279"/>
            <a:ext cx="612559" cy="65396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D46F0-69CE-4416-8EBB-580F03A5B274}"/>
              </a:ext>
            </a:extLst>
          </p:cNvPr>
          <p:cNvSpPr txBox="1"/>
          <p:nvPr/>
        </p:nvSpPr>
        <p:spPr>
          <a:xfrm>
            <a:off x="583086" y="5179637"/>
            <a:ext cx="521816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Then we evaluate the mean of the abs(pctDiff) values</a:t>
            </a:r>
          </a:p>
        </p:txBody>
      </p:sp>
    </p:spTree>
    <p:extLst>
      <p:ext uri="{BB962C8B-B14F-4D97-AF65-F5344CB8AC3E}">
        <p14:creationId xmlns:p14="http://schemas.microsoft.com/office/powerpoint/2010/main" val="10868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3AC2EB-0990-4EEB-8B0F-2D76EA8D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" y="769524"/>
            <a:ext cx="5135851" cy="2403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3FE80-C814-44E5-9B68-824289CF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70" y="804855"/>
            <a:ext cx="2509255" cy="1394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9DF5C8-F672-4FF1-BA13-1C778502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93" y="804855"/>
            <a:ext cx="2017104" cy="804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4D5E2C-465D-4124-AFCB-633FB672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246" y="2541390"/>
            <a:ext cx="5078493" cy="42354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275CAF-C91B-47A4-9B04-A76B1B19A96A}"/>
              </a:ext>
            </a:extLst>
          </p:cNvPr>
          <p:cNvSpPr/>
          <p:nvPr/>
        </p:nvSpPr>
        <p:spPr>
          <a:xfrm>
            <a:off x="713629" y="196187"/>
            <a:ext cx="8070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#2 Linear regression WITH OHE but WITHOUT Scaling</a:t>
            </a:r>
          </a:p>
        </p:txBody>
      </p:sp>
    </p:spTree>
    <p:extLst>
      <p:ext uri="{BB962C8B-B14F-4D97-AF65-F5344CB8AC3E}">
        <p14:creationId xmlns:p14="http://schemas.microsoft.com/office/powerpoint/2010/main" val="196158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90F766-A826-4C30-B031-7FB523E3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4" y="751948"/>
            <a:ext cx="5383558" cy="2505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C863B-3D69-42CE-AC23-41DEBBEE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05" y="773582"/>
            <a:ext cx="2489728" cy="1419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7C8A2-4E6D-4164-B8AC-42EB26C8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151" y="773582"/>
            <a:ext cx="2042695" cy="755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AA6377-B2B6-4DA2-BB75-62E071BF5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405" y="2330068"/>
            <a:ext cx="4884780" cy="41231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F2FAC1-523C-4A8B-89EB-3729E1386559}"/>
              </a:ext>
            </a:extLst>
          </p:cNvPr>
          <p:cNvSpPr/>
          <p:nvPr/>
        </p:nvSpPr>
        <p:spPr>
          <a:xfrm>
            <a:off x="270933" y="174513"/>
            <a:ext cx="11294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#3 Linear regression WITHOUT OHE (retain only continuous features) but WITH 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C0DD0-CEC5-41AE-8088-1EA39017A6E8}"/>
              </a:ext>
            </a:extLst>
          </p:cNvPr>
          <p:cNvSpPr txBox="1"/>
          <p:nvPr/>
        </p:nvSpPr>
        <p:spPr>
          <a:xfrm>
            <a:off x="793002" y="3373322"/>
            <a:ext cx="4400435" cy="3291126"/>
          </a:xfrm>
          <a:prstGeom prst="roundRect">
            <a:avLst>
              <a:gd name="adj" fmla="val 81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Examples of continuous variables: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Examples of </a:t>
            </a:r>
            <a:r>
              <a:rPr lang="en-US" b="1" u="sng" dirty="0" err="1"/>
              <a:t>categoricals</a:t>
            </a:r>
            <a:r>
              <a:rPr lang="en-US" b="1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Structure, e.g., SSD, HDD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 company</a:t>
            </a:r>
          </a:p>
        </p:txBody>
      </p:sp>
    </p:spTree>
    <p:extLst>
      <p:ext uri="{BB962C8B-B14F-4D97-AF65-F5344CB8AC3E}">
        <p14:creationId xmlns:p14="http://schemas.microsoft.com/office/powerpoint/2010/main" val="25686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F71789-A0C0-43F3-84A0-ED5E66DC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2" y="856310"/>
            <a:ext cx="4980436" cy="2369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EBE59-C500-424D-A7CF-A2E8D578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54" y="761397"/>
            <a:ext cx="2754313" cy="1495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4BA639-A1F4-49BB-ABA4-5A811442B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839" y="784151"/>
            <a:ext cx="2401094" cy="957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0AA44B-7CBF-4E0D-8C89-C8EC03722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554" y="2369905"/>
            <a:ext cx="5267426" cy="4461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6E9D7D-A4C2-4AF6-BE3A-F0AACD6CAA87}"/>
              </a:ext>
            </a:extLst>
          </p:cNvPr>
          <p:cNvSpPr/>
          <p:nvPr/>
        </p:nvSpPr>
        <p:spPr>
          <a:xfrm>
            <a:off x="161925" y="134850"/>
            <a:ext cx="12030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#4 Linear regression - WITHOUT OHE (retain only continuous features) and WITHOUT Scaling</a:t>
            </a:r>
          </a:p>
        </p:txBody>
      </p:sp>
    </p:spTree>
    <p:extLst>
      <p:ext uri="{BB962C8B-B14F-4D97-AF65-F5344CB8AC3E}">
        <p14:creationId xmlns:p14="http://schemas.microsoft.com/office/powerpoint/2010/main" val="267038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1EA23-80B8-4BA3-A214-9CD75801A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8593"/>
              </p:ext>
            </p:extLst>
          </p:nvPr>
        </p:nvGraphicFramePr>
        <p:xfrm>
          <a:off x="939800" y="777856"/>
          <a:ext cx="4724400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2496937069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165998559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019508100"/>
                    </a:ext>
                  </a:extLst>
                </a:gridCol>
              </a:tblGrid>
              <a:tr h="317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OHE –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6687"/>
                  </a:ext>
                </a:extLst>
              </a:tr>
              <a:tr h="1772472">
                <a:tc>
                  <a:txBody>
                    <a:bodyPr/>
                    <a:lstStyle/>
                    <a:p>
                      <a:r>
                        <a:rPr lang="en-US" dirty="0"/>
                        <a:t>Scaling of variable –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0.698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33.4%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1446"/>
                  </a:ext>
                </a:extLst>
              </a:tr>
              <a:tr h="2191341">
                <a:tc>
                  <a:txBody>
                    <a:bodyPr/>
                    <a:lstStyle/>
                    <a:p>
                      <a:r>
                        <a:rPr lang="en-US" dirty="0"/>
                        <a:t>Scaling of variables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0.723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29.6%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42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20.0%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LR</a:t>
                      </a:r>
                      <a:br>
                        <a:rPr lang="en-US" dirty="0"/>
                      </a:br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= </a:t>
                      </a:r>
                      <a:r>
                        <a:rPr lang="en-US" dirty="0"/>
                        <a:t>0.640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37.5%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RFR</a:t>
                      </a:r>
                    </a:p>
                    <a:p>
                      <a:r>
                        <a:rPr lang="en-US" dirty="0"/>
                        <a:t>Features = 5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pctDiff = 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264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B645BD-8957-49C5-9987-807971390020}"/>
              </a:ext>
            </a:extLst>
          </p:cNvPr>
          <p:cNvSpPr txBox="1"/>
          <p:nvPr/>
        </p:nvSpPr>
        <p:spPr>
          <a:xfrm>
            <a:off x="939800" y="5829069"/>
            <a:ext cx="303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RFR parameters used:</a:t>
            </a:r>
          </a:p>
          <a:p>
            <a:r>
              <a:rPr lang="en-US" dirty="0" err="1"/>
              <a:t>n_estimators</a:t>
            </a:r>
            <a:r>
              <a:rPr lang="en-US" dirty="0"/>
              <a:t> = 100 </a:t>
            </a:r>
            <a:r>
              <a:rPr lang="en-US" dirty="0" err="1"/>
              <a:t>random_state</a:t>
            </a:r>
            <a:r>
              <a:rPr lang="en-US" dirty="0"/>
              <a:t> = 42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8CF04-B4F2-4FA5-AEE9-9B9BA655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141" y="4328070"/>
            <a:ext cx="5982032" cy="150099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D76A799-F606-4C59-8A12-20133C955DBD}"/>
              </a:ext>
            </a:extLst>
          </p:cNvPr>
          <p:cNvGrpSpPr/>
          <p:nvPr/>
        </p:nvGrpSpPr>
        <p:grpSpPr>
          <a:xfrm>
            <a:off x="2077375" y="2547891"/>
            <a:ext cx="1562471" cy="3167725"/>
            <a:chOff x="2077375" y="2547891"/>
            <a:chExt cx="1562471" cy="31677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E1613B1-46DB-422D-83EB-AE8ADB99F0A7}"/>
                </a:ext>
              </a:extLst>
            </p:cNvPr>
            <p:cNvSpPr/>
            <p:nvPr/>
          </p:nvSpPr>
          <p:spPr>
            <a:xfrm>
              <a:off x="2077376" y="2547891"/>
              <a:ext cx="1562470" cy="88110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5FB4434-76E3-4B76-88AA-C146FEEAC6AC}"/>
                </a:ext>
              </a:extLst>
            </p:cNvPr>
            <p:cNvSpPr/>
            <p:nvPr/>
          </p:nvSpPr>
          <p:spPr>
            <a:xfrm>
              <a:off x="2077375" y="4834507"/>
              <a:ext cx="1562471" cy="88110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E67BA1B-AA84-443D-A1A6-EF677871346D}"/>
                </a:ext>
              </a:extLst>
            </p:cNvPr>
            <p:cNvCxnSpPr>
              <a:cxnSpLocks/>
              <a:stCxn id="11" idx="1"/>
              <a:endCxn id="12" idx="1"/>
            </p:cNvCxnSpPr>
            <p:nvPr/>
          </p:nvCxnSpPr>
          <p:spPr>
            <a:xfrm rot="10800000" flipV="1">
              <a:off x="2077376" y="2988446"/>
              <a:ext cx="1" cy="2286616"/>
            </a:xfrm>
            <a:prstGeom prst="bentConnector3">
              <a:avLst>
                <a:gd name="adj1" fmla="val 22860100000"/>
              </a:avLst>
            </a:prstGeom>
            <a:ln w="57150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C30A99B-B26B-47FF-AD4F-4F05A8EC2F89}"/>
              </a:ext>
            </a:extLst>
          </p:cNvPr>
          <p:cNvGrpSpPr/>
          <p:nvPr/>
        </p:nvGrpSpPr>
        <p:grpSpPr>
          <a:xfrm>
            <a:off x="3870787" y="2547891"/>
            <a:ext cx="1575171" cy="3167725"/>
            <a:chOff x="3870787" y="2547891"/>
            <a:chExt cx="1575171" cy="316772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3C8740-CE1E-4836-911E-8A03155BDAA4}"/>
                </a:ext>
              </a:extLst>
            </p:cNvPr>
            <p:cNvSpPr/>
            <p:nvPr/>
          </p:nvSpPr>
          <p:spPr>
            <a:xfrm>
              <a:off x="3870787" y="4834507"/>
              <a:ext cx="1562471" cy="881109"/>
            </a:xfrm>
            <a:prstGeom prst="round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28678C7-01B2-4A88-AAA0-EF78C5357E29}"/>
                </a:ext>
              </a:extLst>
            </p:cNvPr>
            <p:cNvSpPr/>
            <p:nvPr/>
          </p:nvSpPr>
          <p:spPr>
            <a:xfrm>
              <a:off x="3870787" y="2547891"/>
              <a:ext cx="1562471" cy="881109"/>
            </a:xfrm>
            <a:prstGeom prst="round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BDC2930-EBC7-4C58-92BE-29B88F36B4CE}"/>
                </a:ext>
              </a:extLst>
            </p:cNvPr>
            <p:cNvCxnSpPr>
              <a:cxnSpLocks/>
              <a:stCxn id="14" idx="3"/>
              <a:endCxn id="13" idx="3"/>
            </p:cNvCxnSpPr>
            <p:nvPr/>
          </p:nvCxnSpPr>
          <p:spPr>
            <a:xfrm>
              <a:off x="5433258" y="2988446"/>
              <a:ext cx="12700" cy="2286616"/>
            </a:xfrm>
            <a:prstGeom prst="bentConnector3">
              <a:avLst>
                <a:gd name="adj1" fmla="val 1800000"/>
              </a:avLst>
            </a:prstGeom>
            <a:ln w="57150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6FC70CC-263C-455D-9689-F57F0397D902}"/>
              </a:ext>
            </a:extLst>
          </p:cNvPr>
          <p:cNvSpPr txBox="1"/>
          <p:nvPr/>
        </p:nvSpPr>
        <p:spPr>
          <a:xfrm>
            <a:off x="6169981" y="834501"/>
            <a:ext cx="332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LR</a:t>
            </a:r>
            <a:r>
              <a:rPr lang="en-US" dirty="0"/>
              <a:t> = Linear Regression</a:t>
            </a:r>
          </a:p>
          <a:p>
            <a:r>
              <a:rPr lang="en-US" b="1" dirty="0"/>
              <a:t>RFR</a:t>
            </a:r>
            <a:r>
              <a:rPr lang="en-US" dirty="0"/>
              <a:t> = Random Forest Regressor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872B9DD-6EDA-4600-9966-78862AEDAD32}"/>
              </a:ext>
            </a:extLst>
          </p:cNvPr>
          <p:cNvGrpSpPr/>
          <p:nvPr/>
        </p:nvGrpSpPr>
        <p:grpSpPr>
          <a:xfrm>
            <a:off x="6119430" y="2453740"/>
            <a:ext cx="6072570" cy="1900992"/>
            <a:chOff x="6119430" y="2453740"/>
            <a:chExt cx="6072570" cy="19009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B70AA7-4F90-4BD2-B721-46B5ED79F700}"/>
                </a:ext>
              </a:extLst>
            </p:cNvPr>
            <p:cNvSpPr txBox="1"/>
            <p:nvPr/>
          </p:nvSpPr>
          <p:spPr>
            <a:xfrm>
              <a:off x="6670027" y="2967395"/>
              <a:ext cx="4873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Scaling doesn’t affect algorithms that weigh each feature independently (</a:t>
              </a:r>
              <a:r>
                <a:rPr lang="en-US" dirty="0" err="1"/>
                <a:t>Perlas</a:t>
              </a:r>
              <a:r>
                <a:rPr lang="en-US" dirty="0"/>
                <a:t>, 2020)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509744-6CAF-4914-8D60-36C4D7292296}"/>
                </a:ext>
              </a:extLst>
            </p:cNvPr>
            <p:cNvSpPr txBox="1"/>
            <p:nvPr/>
          </p:nvSpPr>
          <p:spPr>
            <a:xfrm>
              <a:off x="6119430" y="2453740"/>
              <a:ext cx="12262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202540-97D9-4B6D-9FD3-5C01A551D05E}"/>
                </a:ext>
              </a:extLst>
            </p:cNvPr>
            <p:cNvSpPr txBox="1"/>
            <p:nvPr/>
          </p:nvSpPr>
          <p:spPr>
            <a:xfrm>
              <a:off x="10965711" y="3246736"/>
              <a:ext cx="12262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”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A2D42A-F2B9-48E6-A00E-072504C32491}"/>
              </a:ext>
            </a:extLst>
          </p:cNvPr>
          <p:cNvGrpSpPr/>
          <p:nvPr/>
        </p:nvGrpSpPr>
        <p:grpSpPr>
          <a:xfrm>
            <a:off x="2077376" y="1993884"/>
            <a:ext cx="3431990" cy="305434"/>
            <a:chOff x="2077376" y="1993884"/>
            <a:chExt cx="3431990" cy="30543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CF4F46-30D9-4BC4-B7F2-91AE89007B73}"/>
                </a:ext>
              </a:extLst>
            </p:cNvPr>
            <p:cNvSpPr/>
            <p:nvPr/>
          </p:nvSpPr>
          <p:spPr>
            <a:xfrm>
              <a:off x="2077376" y="1993884"/>
              <a:ext cx="1562470" cy="305434"/>
            </a:xfrm>
            <a:prstGeom prst="round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A0BCB40-8B40-43E1-9CBD-0A82D8595369}"/>
                </a:ext>
              </a:extLst>
            </p:cNvPr>
            <p:cNvSpPr/>
            <p:nvPr/>
          </p:nvSpPr>
          <p:spPr>
            <a:xfrm>
              <a:off x="3946896" y="1993884"/>
              <a:ext cx="1562470" cy="305434"/>
            </a:xfrm>
            <a:prstGeom prst="round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65FD74FB-4EFD-4CF9-987C-F534BB98BD14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rot="10800000">
              <a:off x="3639847" y="2146602"/>
              <a:ext cx="339487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/>
              </a:solidFill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FC7F4D-92B2-44D0-92F8-E51177D1B582}"/>
              </a:ext>
            </a:extLst>
          </p:cNvPr>
          <p:cNvGrpSpPr/>
          <p:nvPr/>
        </p:nvGrpSpPr>
        <p:grpSpPr>
          <a:xfrm>
            <a:off x="2077376" y="4260217"/>
            <a:ext cx="3431990" cy="305434"/>
            <a:chOff x="2077376" y="4260217"/>
            <a:chExt cx="3431990" cy="30543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AD394B0-D164-4FBA-BABC-51A84EEFCEBE}"/>
                </a:ext>
              </a:extLst>
            </p:cNvPr>
            <p:cNvSpPr/>
            <p:nvPr/>
          </p:nvSpPr>
          <p:spPr>
            <a:xfrm>
              <a:off x="2077376" y="4260217"/>
              <a:ext cx="1562470" cy="305434"/>
            </a:xfrm>
            <a:prstGeom prst="round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A842DFB-6BE4-4264-8886-E7EF91C19134}"/>
                </a:ext>
              </a:extLst>
            </p:cNvPr>
            <p:cNvSpPr/>
            <p:nvPr/>
          </p:nvSpPr>
          <p:spPr>
            <a:xfrm>
              <a:off x="3946896" y="4260217"/>
              <a:ext cx="1562470" cy="305434"/>
            </a:xfrm>
            <a:prstGeom prst="round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3ED3973D-CFC7-4774-A569-565E9A37CBDA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rot="10800000">
              <a:off x="3639846" y="4412934"/>
              <a:ext cx="307050" cy="12700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/>
              </a:solidFill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DFBC0F6-80BC-4D3F-9C46-C8CDB48C8072}"/>
              </a:ext>
            </a:extLst>
          </p:cNvPr>
          <p:cNvSpPr/>
          <p:nvPr/>
        </p:nvSpPr>
        <p:spPr>
          <a:xfrm>
            <a:off x="6956752" y="6543697"/>
            <a:ext cx="54502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https://www.geeksforgeeks.org/python-how-and-where-to-apply-feature-scaling/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259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AF8-64DE-437A-8DE7-BF7E82BD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Transforming Skewed Data for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FA02D-0045-44DC-A907-EDEF3129600C}"/>
              </a:ext>
            </a:extLst>
          </p:cNvPr>
          <p:cNvSpPr/>
          <p:nvPr/>
        </p:nvSpPr>
        <p:spPr>
          <a:xfrm>
            <a:off x="271791" y="5911177"/>
            <a:ext cx="4832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https://medium.com/@ODSC/transforming-skewed-data-for-machine-learning-90e6cc364b0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1E79A-935F-4FB2-9310-487CB736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19" y="300492"/>
            <a:ext cx="4406283" cy="301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A0C0A-5915-4EAF-8217-D1260415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546" y="3546149"/>
            <a:ext cx="4330737" cy="301135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BB4E420-5602-4F17-B39F-D2B6B285C53F}"/>
              </a:ext>
            </a:extLst>
          </p:cNvPr>
          <p:cNvGrpSpPr/>
          <p:nvPr/>
        </p:nvGrpSpPr>
        <p:grpSpPr>
          <a:xfrm>
            <a:off x="4831018" y="1806171"/>
            <a:ext cx="1343402" cy="3245657"/>
            <a:chOff x="4831018" y="1806171"/>
            <a:chExt cx="1343402" cy="3245657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1A36D856-CDE2-4831-B6AF-1B65E962305C}"/>
                </a:ext>
              </a:extLst>
            </p:cNvPr>
            <p:cNvCxnSpPr>
              <a:stCxn id="5" idx="1"/>
              <a:endCxn id="6" idx="1"/>
            </p:cNvCxnSpPr>
            <p:nvPr/>
          </p:nvCxnSpPr>
          <p:spPr>
            <a:xfrm rot="10800000" flipV="1">
              <a:off x="6171547" y="1806171"/>
              <a:ext cx="2873" cy="3245657"/>
            </a:xfrm>
            <a:prstGeom prst="bentConnector3">
              <a:avLst>
                <a:gd name="adj1" fmla="val 24743056"/>
              </a:avLst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C2AE03-2613-4835-A9DB-C229D12CF75C}"/>
                </a:ext>
              </a:extLst>
            </p:cNvPr>
            <p:cNvSpPr txBox="1"/>
            <p:nvPr/>
          </p:nvSpPr>
          <p:spPr>
            <a:xfrm>
              <a:off x="4831018" y="2632316"/>
              <a:ext cx="1340527" cy="160591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Log (Price) </a:t>
              </a:r>
              <a:r>
                <a:rPr lang="en-US" i="1" u="sng" dirty="0"/>
                <a:t>prior to </a:t>
              </a:r>
              <a:r>
                <a:rPr lang="en-US" dirty="0"/>
                <a:t>training and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88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1349</TotalTime>
  <Words>848</Words>
  <Application>Microsoft Office PowerPoint</Application>
  <PresentationFormat>Widescreen</PresentationFormat>
  <Paragraphs>175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medium-content-serif-font</vt:lpstr>
      <vt:lpstr>Wingdings</vt:lpstr>
      <vt:lpstr>Atlas</vt:lpstr>
      <vt:lpstr>Project 3: Machine Learning for Price Prediction</vt:lpstr>
      <vt:lpstr>OHE has some significant shortcomings </vt:lpstr>
      <vt:lpstr>Why and Where to Apply Feature Scaling?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Transforming Skewed Data for Machine Learning</vt:lpstr>
      <vt:lpstr>PowerPoint Presentation</vt:lpstr>
      <vt:lpstr>PowerPoint Presentation</vt:lpstr>
      <vt:lpstr>PowerPoint Presentation</vt:lpstr>
      <vt:lpstr>Final Setup</vt:lpstr>
      <vt:lpstr>And now, for the 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Lin</dc:creator>
  <cp:lastModifiedBy>David Lin</cp:lastModifiedBy>
  <cp:revision>33</cp:revision>
  <dcterms:created xsi:type="dcterms:W3CDTF">2020-02-04T05:03:39Z</dcterms:created>
  <dcterms:modified xsi:type="dcterms:W3CDTF">2020-02-08T19:16:35Z</dcterms:modified>
</cp:coreProperties>
</file>