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73" r:id="rId5"/>
    <p:sldId id="258" r:id="rId6"/>
    <p:sldId id="260" r:id="rId7"/>
    <p:sldId id="259" r:id="rId8"/>
    <p:sldId id="274" r:id="rId9"/>
    <p:sldId id="27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82780" autoAdjust="0"/>
  </p:normalViewPr>
  <p:slideViewPr>
    <p:cSldViewPr snapToGrid="0">
      <p:cViewPr>
        <p:scale>
          <a:sx n="100" d="100"/>
          <a:sy n="100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BFCC86-9964-47BB-82D3-B6028577F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2889C-7F97-4259-8093-F46CE8790E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C6FD-16BD-4C91-8A1D-CE30DFD9FB4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4EF-6D5C-446D-B4D6-6DEFAF346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B6AC-5EEB-42F8-95AD-98DE37E0C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198-D730-44A9-BD48-3535A879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DE63-6844-4883-B85D-78ADD8B6137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0885-5C62-438F-9FED-5E8CAE3A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minor periods where DPI moves in the same direction as total box office revenue growth, it is not always the case (Ex: 2009 where DPI was low but YOY box office revenue was very high).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sake of simplicity, the figure is based on movies that made at least 100 million dollars in the box office (n=421)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of the majority of the IMDB scores is smaller compare to the spread of the RT and MC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5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458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9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4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FA2-218A-4AF3-B2A8-D3B5C269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Movie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3945-70C5-48E8-8FB8-50F82AE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Adam, David, </a:t>
            </a:r>
            <a:r>
              <a:rPr lang="en-US" dirty="0" err="1">
                <a:solidFill>
                  <a:schemeClr val="tx1"/>
                </a:solidFill>
              </a:rPr>
              <a:t>neil</a:t>
            </a:r>
            <a:r>
              <a:rPr lang="en-US" dirty="0">
                <a:solidFill>
                  <a:schemeClr val="tx1"/>
                </a:solidFill>
              </a:rPr>
              <a:t>, robin</a:t>
            </a:r>
          </a:p>
        </p:txBody>
      </p:sp>
    </p:spTree>
    <p:extLst>
      <p:ext uri="{BB962C8B-B14F-4D97-AF65-F5344CB8AC3E}">
        <p14:creationId xmlns:p14="http://schemas.microsoft.com/office/powerpoint/2010/main" val="12944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A1378BA-286C-4ECA-A81C-A6A1388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26781" y="2717968"/>
            <a:ext cx="3958262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886494"/>
            <a:ext cx="1464343" cy="979142"/>
          </a:xfrm>
          <a:prstGeom prst="curvedConnector3">
            <a:avLst>
              <a:gd name="adj1" fmla="val 10065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896564" y="1037930"/>
            <a:ext cx="17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Lower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Genres like romance and comedy have a much lower correlation of critic score to box office success.  Perhaps other factors matter more for these films (Ex: actors, budget,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746A972-E6A7-4C3D-9F86-4EA6CDF8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41" y="968355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C445373F-391E-44CD-B4B4-23202728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28819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content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80FF34-3622-408A-9019-F3D3352F5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61" y="3429000"/>
            <a:ext cx="3683839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E804DD-2346-4B10-A345-3EACCBD9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23" y="402016"/>
            <a:ext cx="3518704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 PG/PG-13 movies will account for the largest portion of box office earnings.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Content Rating has no impact on box office earnings.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4556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Content Rating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8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sz="4800" dirty="0"/>
              <a:t>Earnings by content rating:</a:t>
            </a:r>
            <a:br>
              <a:rPr lang="en-US" sz="4800" dirty="0"/>
            </a:br>
            <a:r>
              <a:rPr lang="en-US" sz="4800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13620"/>
              </p:ext>
            </p:extLst>
          </p:nvPr>
        </p:nvGraphicFramePr>
        <p:xfrm>
          <a:off x="1813661" y="5548515"/>
          <a:ext cx="3546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1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83209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E25E1B-5AC1-416B-8698-14659B80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9824"/>
              </p:ext>
            </p:extLst>
          </p:nvPr>
        </p:nvGraphicFramePr>
        <p:xfrm>
          <a:off x="7074102" y="5548515"/>
          <a:ext cx="36936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3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99626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1.47E-44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4DA49A-0966-4F26-9D28-88617114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95" y="1789200"/>
            <a:ext cx="5107811" cy="3405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0304A-6787-407C-B8F1-BD43B7F7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32" y="1790930"/>
            <a:ext cx="5107811" cy="3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SEASON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Summer movies have a higher average box office per movie than other seasons.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There are no seasonal trends for box office success.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844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0A2DA"/>
                          </a:solidFill>
                        </a:rPr>
                        <a:t>Fall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C5031"/>
                          </a:solidFill>
                        </a:rPr>
                        <a:t>Winter</a:t>
                      </a:r>
                      <a:endParaRPr lang="en-US" b="1" dirty="0">
                        <a:solidFill>
                          <a:srgbClr val="FC50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6A4276-2C57-4845-96D0-1392B1B1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60" y="3537556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3DE6-353E-4E7C-A538-3B4CFB94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122" y="502917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2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dirty="0"/>
              <a:t>Earnings by SEASON:</a:t>
            </a:r>
            <a:br>
              <a:rPr lang="en-US" dirty="0"/>
            </a:br>
            <a:r>
              <a:rPr lang="en-US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0404"/>
              </p:ext>
            </p:extLst>
          </p:nvPr>
        </p:nvGraphicFramePr>
        <p:xfrm>
          <a:off x="8165681" y="2906914"/>
          <a:ext cx="3569119" cy="92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44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231417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</a:tblGrid>
              <a:tr h="37642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Earnings By 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5532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1.38E-26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35897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C72DFC-2297-498B-9857-0B748DB2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2" y="1899138"/>
            <a:ext cx="6838305" cy="4558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00652-9536-4295-8AC8-00DD553C96C3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3836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1441653" y="5508023"/>
            <a:ext cx="9754668" cy="115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Average run-time has decreased as people have lower attention spans.</a:t>
            </a:r>
          </a:p>
          <a:p>
            <a:r>
              <a:rPr lang="en-US" sz="2000" dirty="0"/>
              <a:t>Based on our sample, the average run-time has increased within the past decade.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3D142-6F02-43A2-AD15-871E9A3A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14" y="958122"/>
            <a:ext cx="6574145" cy="438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8019B-ACE3-45F2-B532-E864D0495825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207133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84D482-FDF5-4CCE-96AF-0A9E43FE8A00}"/>
              </a:ext>
            </a:extLst>
          </p:cNvPr>
          <p:cNvSpPr txBox="1">
            <a:spLocks/>
          </p:cNvSpPr>
          <p:nvPr/>
        </p:nvSpPr>
        <p:spPr>
          <a:xfrm>
            <a:off x="1372238" y="5222115"/>
            <a:ext cx="9562142" cy="69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While run-time has been increasing recently, there is only a moderate correlation between run-time and both box office and critical success.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D9EB-FC09-4E22-96E9-F473085F1D2F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2271A-D665-4AC1-9610-62AE645E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8" y="1515803"/>
            <a:ext cx="4653453" cy="3102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C2E3E-AF09-4CB0-AC44-9746D45B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54" y="1515803"/>
            <a:ext cx="4653453" cy="31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F52-06B6-44E1-9B65-03D3C77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 the critics and audience agree?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2F358C-6F51-45FB-934F-7425739FDCF5}"/>
              </a:ext>
            </a:extLst>
          </p:cNvPr>
          <p:cNvSpPr txBox="1">
            <a:spLocks/>
          </p:cNvSpPr>
          <p:nvPr/>
        </p:nvSpPr>
        <p:spPr>
          <a:xfrm>
            <a:off x="6871464" y="1559246"/>
            <a:ext cx="493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Most of the movie are scored similarly (within SD of 1) between IMDB, Rotten Tomatoes, and Metacritic</a:t>
            </a:r>
            <a:endParaRPr lang="en-US" sz="2000" dirty="0"/>
          </a:p>
          <a:p>
            <a:r>
              <a:rPr lang="en-US" sz="2000" dirty="0"/>
              <a:t>By examining the standard deviation (SD) between the three scores (IMDB, RT, and MC), we can get an idea of the % of movies tend to have similar scores (SD ≤1)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9370DE-8936-436A-8FDE-ABAE34CACC88}"/>
              </a:ext>
            </a:extLst>
          </p:cNvPr>
          <p:cNvGraphicFramePr>
            <a:graphicFrameLocks noGrp="1"/>
          </p:cNvGraphicFramePr>
          <p:nvPr/>
        </p:nvGraphicFramePr>
        <p:xfrm>
          <a:off x="7175289" y="4056384"/>
          <a:ext cx="34651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09">
                  <a:extLst>
                    <a:ext uri="{9D8B030D-6E8A-4147-A177-3AD203B41FA5}">
                      <a16:colId xmlns:a16="http://schemas.microsoft.com/office/drawing/2014/main" val="4167876379"/>
                    </a:ext>
                  </a:extLst>
                </a:gridCol>
                <a:gridCol w="2051648">
                  <a:extLst>
                    <a:ext uri="{9D8B030D-6E8A-4147-A177-3AD203B41FA5}">
                      <a16:colId xmlns:a16="http://schemas.microsoft.com/office/drawing/2014/main" val="5730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Agreement Level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3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1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agree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to 2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to 3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disagree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77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139C68-20C7-48B2-BB8C-ACB408949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6128" r="22419" b="4848"/>
          <a:stretch/>
        </p:blipFill>
        <p:spPr>
          <a:xfrm>
            <a:off x="1355205" y="1699350"/>
            <a:ext cx="5412733" cy="40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FECB-783A-41BD-A794-FBBE5A41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936" y="3451367"/>
            <a:ext cx="5345064" cy="571499"/>
          </a:xfrm>
        </p:spPr>
        <p:txBody>
          <a:bodyPr>
            <a:normAutofit/>
          </a:bodyPr>
          <a:lstStyle/>
          <a:p>
            <a:r>
              <a:rPr lang="en-US" sz="28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“Wait, you like that movie!?”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95C4-44D0-4D4D-AAE5-5E82386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3839"/>
            <a:ext cx="5187222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3"/>
                </a:solidFill>
              </a:rPr>
              <a:t>score ≥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B2A3C-C8EA-4750-A133-BC956D9EE661}"/>
              </a:ext>
            </a:extLst>
          </p:cNvPr>
          <p:cNvSpPr txBox="1">
            <a:spLocks/>
          </p:cNvSpPr>
          <p:nvPr/>
        </p:nvSpPr>
        <p:spPr>
          <a:xfrm>
            <a:off x="6846936" y="1413838"/>
            <a:ext cx="530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/>
                </a:solidFill>
              </a:rPr>
              <a:t>Biggest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5"/>
                </a:solidFill>
              </a:rPr>
              <a:t>score ≤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BB36F0-7E48-4A38-BF18-E8ED7439A627}"/>
              </a:ext>
            </a:extLst>
          </p:cNvPr>
          <p:cNvSpPr txBox="1">
            <a:spLocks/>
          </p:cNvSpPr>
          <p:nvPr/>
        </p:nvSpPr>
        <p:spPr>
          <a:xfrm>
            <a:off x="1251678" y="3451367"/>
            <a:ext cx="5345064" cy="571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“I like that movie too!”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D8548-9F96-4C15-8D1E-3418F12C086B}"/>
              </a:ext>
            </a:extLst>
          </p:cNvPr>
          <p:cNvSpPr txBox="1">
            <a:spLocks/>
          </p:cNvSpPr>
          <p:nvPr/>
        </p:nvSpPr>
        <p:spPr>
          <a:xfrm>
            <a:off x="1251678" y="432601"/>
            <a:ext cx="10178322" cy="14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“Top 3” movies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E8367-F7B9-4B54-BFB6-556B77F1991B}"/>
              </a:ext>
            </a:extLst>
          </p:cNvPr>
          <p:cNvSpPr txBox="1">
            <a:spLocks/>
          </p:cNvSpPr>
          <p:nvPr/>
        </p:nvSpPr>
        <p:spPr>
          <a:xfrm>
            <a:off x="1251678" y="4321459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Black Panther </a:t>
            </a:r>
            <a:r>
              <a:rPr lang="en-US" dirty="0"/>
              <a:t>(SD=1.2; mean=8.6)</a:t>
            </a:r>
          </a:p>
          <a:p>
            <a:r>
              <a:rPr lang="en-US" b="1" dirty="0"/>
              <a:t>Get Out </a:t>
            </a:r>
            <a:r>
              <a:rPr lang="en-US" dirty="0"/>
              <a:t>(SD=1.1; mean=8.6)</a:t>
            </a:r>
          </a:p>
          <a:p>
            <a:r>
              <a:rPr lang="en-US" b="1" dirty="0"/>
              <a:t>Wonder Woman </a:t>
            </a:r>
            <a:r>
              <a:rPr lang="en-US" dirty="0"/>
              <a:t>(SD=1.0; mean=8.1)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CC58F2-5AF4-4CF2-99FE-0D4E9EB9721E}"/>
              </a:ext>
            </a:extLst>
          </p:cNvPr>
          <p:cNvSpPr txBox="1">
            <a:spLocks/>
          </p:cNvSpPr>
          <p:nvPr/>
        </p:nvSpPr>
        <p:spPr>
          <a:xfrm>
            <a:off x="6846936" y="4314173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Daddy’s Home 2</a:t>
            </a:r>
            <a:r>
              <a:rPr lang="en-US" dirty="0"/>
              <a:t>(SD=2.0; mean=3.7)</a:t>
            </a:r>
          </a:p>
          <a:p>
            <a:r>
              <a:rPr lang="en-US" b="1" dirty="0"/>
              <a:t>Transformers: The Last Knight </a:t>
            </a:r>
            <a:br>
              <a:rPr lang="en-US" b="1" dirty="0"/>
            </a:br>
            <a:r>
              <a:rPr lang="en-US" dirty="0"/>
              <a:t>(SD=1.90; mean=3.1)</a:t>
            </a:r>
          </a:p>
          <a:p>
            <a:r>
              <a:rPr lang="en-US" b="1" dirty="0"/>
              <a:t>Fifty Shades Darker </a:t>
            </a:r>
            <a:r>
              <a:rPr lang="en-US" dirty="0"/>
              <a:t>(SD=1.8; mean=3.0)</a:t>
            </a:r>
          </a:p>
        </p:txBody>
      </p:sp>
    </p:spTree>
    <p:extLst>
      <p:ext uri="{BB962C8B-B14F-4D97-AF65-F5344CB8AC3E}">
        <p14:creationId xmlns:p14="http://schemas.microsoft.com/office/powerpoint/2010/main" val="2795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420069"/>
          </a:xfrm>
        </p:spPr>
        <p:txBody>
          <a:bodyPr numCol="1"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Wikipedia</a:t>
            </a:r>
            <a:r>
              <a:rPr lang="en-US" sz="1800" dirty="0"/>
              <a:t> sourced for top movies from 1998/1999 to 2019.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3"/>
                </a:solidFill>
              </a:rPr>
              <a:t>OMDB API </a:t>
            </a:r>
            <a:r>
              <a:rPr lang="en-US" sz="1800" dirty="0"/>
              <a:t>used to pull datapoints for each movie.</a:t>
            </a:r>
          </a:p>
          <a:p>
            <a:pPr lvl="1"/>
            <a:r>
              <a:rPr lang="en-US" sz="1600" dirty="0"/>
              <a:t>Rating (R, PG-13, PG, G)</a:t>
            </a:r>
          </a:p>
          <a:p>
            <a:pPr lvl="1"/>
            <a:r>
              <a:rPr lang="en-US" sz="1600" dirty="0"/>
              <a:t>Run-time</a:t>
            </a:r>
          </a:p>
          <a:p>
            <a:pPr lvl="1"/>
            <a:r>
              <a:rPr lang="en-US" sz="1600" dirty="0"/>
              <a:t>Critic Rating</a:t>
            </a:r>
          </a:p>
          <a:p>
            <a:pPr lvl="1"/>
            <a:r>
              <a:rPr lang="en-US" sz="1600" dirty="0"/>
              <a:t>Release Date</a:t>
            </a:r>
          </a:p>
          <a:p>
            <a:pPr lvl="1"/>
            <a:r>
              <a:rPr lang="en-US" sz="1600" dirty="0"/>
              <a:t>Box Office</a:t>
            </a:r>
          </a:p>
          <a:p>
            <a:pPr lvl="1"/>
            <a:r>
              <a:rPr lang="en-US" sz="1600" dirty="0"/>
              <a:t>Movie Genre</a:t>
            </a:r>
          </a:p>
          <a:p>
            <a:r>
              <a:rPr lang="en-US" sz="1800" dirty="0"/>
              <a:t>Records were found for </a:t>
            </a:r>
            <a:r>
              <a:rPr lang="en-US" sz="1800" b="1" dirty="0">
                <a:solidFill>
                  <a:schemeClr val="accent3"/>
                </a:solidFill>
              </a:rPr>
              <a:t>2,792 total movies </a:t>
            </a:r>
            <a:r>
              <a:rPr lang="en-US" sz="1800" dirty="0"/>
              <a:t>that included desired datapoints.</a:t>
            </a:r>
          </a:p>
          <a:p>
            <a:r>
              <a:rPr lang="en-US" sz="1800" dirty="0"/>
              <a:t>Other economic measures were brought in from public sources to compare to overall box office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4" descr="Image result for action clicker movies">
            <a:extLst>
              <a:ext uri="{FF2B5EF4-FFF2-40B4-BE49-F238E27FC236}">
                <a16:creationId xmlns:a16="http://schemas.microsoft.com/office/drawing/2014/main" id="{849FF307-5C41-499E-A4CE-19AACBA0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341668" y="2666026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7031710" cy="4824319"/>
          </a:xfrm>
        </p:spPr>
        <p:txBody>
          <a:bodyPr numCol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Economic Factors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Critic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Genre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Content Rating (R, PG-13, PG, 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Seasons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Run-time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Image result for action clicker movies">
            <a:extLst>
              <a:ext uri="{FF2B5EF4-FFF2-40B4-BE49-F238E27FC236}">
                <a16:creationId xmlns:a16="http://schemas.microsoft.com/office/drawing/2014/main" id="{F002C2FC-362B-4BCF-B830-BE0030C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503033" y="3388325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423212" y="1354015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/>
              <a:t> Total boxoffice success is tied to economic indicators, like disposable income, unemployment, and median HH income.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 </a:t>
            </a:r>
            <a:r>
              <a:rPr lang="en-US" sz="2000" dirty="0"/>
              <a:t>Movie boxoffice success is not dependent on disposable income, unemployment, or median HH income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BD62E-999A-416F-842A-E72ADAFDB901}"/>
              </a:ext>
            </a:extLst>
          </p:cNvPr>
          <p:cNvSpPr/>
          <p:nvPr/>
        </p:nvSpPr>
        <p:spPr>
          <a:xfrm>
            <a:off x="1318846" y="5851996"/>
            <a:ext cx="10304585" cy="712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 hypothesis</a:t>
            </a:r>
            <a:r>
              <a:rPr lang="en-US" dirty="0">
                <a:solidFill>
                  <a:schemeClr val="tx1"/>
                </a:solidFill>
              </a:rPr>
              <a:t>:  While there are some years that DPI has a minor correlation,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likely other factors are driving box office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F98F-972E-4F02-8248-B108DBCA2448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Sources:  Box Office Mojo, an IMDB company, </a:t>
            </a:r>
            <a:r>
              <a:rPr lang="en-US" sz="1100" i="1" dirty="0" err="1"/>
              <a:t>Organisation</a:t>
            </a:r>
            <a:r>
              <a:rPr lang="en-US" sz="1100" i="1" dirty="0"/>
              <a:t> for Economic Co-operation and Development, Bureau of Labor 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6084A-BD09-44C0-A162-972F55D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128451"/>
            <a:ext cx="3539583" cy="23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6CDF37-19B6-4CD7-9AFA-0BDBAF9C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7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FECDE-7926-4879-9C95-9CD906CF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751099" y="1187198"/>
            <a:ext cx="4678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 Box office correlates strongly with movie scores</a:t>
            </a:r>
          </a:p>
          <a:p>
            <a:r>
              <a:rPr lang="en-US" sz="1800" dirty="0"/>
              <a:t>There is generally a </a:t>
            </a:r>
            <a:r>
              <a:rPr lang="en-US" sz="1800" b="1" dirty="0"/>
              <a:t>weak correlation</a:t>
            </a:r>
            <a:r>
              <a:rPr lang="en-US" sz="1800" dirty="0"/>
              <a:t> between the box office ($ millions) and the movie score based on different rating guides</a:t>
            </a:r>
          </a:p>
          <a:p>
            <a:r>
              <a:rPr lang="en-US" sz="1800" b="1" dirty="0"/>
              <a:t>IMDB scores</a:t>
            </a:r>
            <a:r>
              <a:rPr lang="en-US" sz="1800" dirty="0"/>
              <a:t> (based on audience votes) </a:t>
            </a:r>
            <a:r>
              <a:rPr lang="en-US" sz="1800" b="1" dirty="0"/>
              <a:t>correlate slightly better</a:t>
            </a:r>
            <a:r>
              <a:rPr lang="en-US" sz="1800" dirty="0"/>
              <a:t> </a:t>
            </a:r>
            <a:r>
              <a:rPr lang="en-US" sz="1800" b="1" dirty="0"/>
              <a:t>to the box office</a:t>
            </a:r>
            <a:r>
              <a:rPr lang="en-US" sz="1800" dirty="0"/>
              <a:t> than Rotten Tomatoes or Metacritic scores, both of which are based more on critics’ reviews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CCCCA7-55E4-4C64-8F3B-99468645D770}"/>
              </a:ext>
            </a:extLst>
          </p:cNvPr>
          <p:cNvGraphicFramePr>
            <a:graphicFrameLocks noGrp="1"/>
          </p:cNvGraphicFramePr>
          <p:nvPr/>
        </p:nvGraphicFramePr>
        <p:xfrm>
          <a:off x="1482666" y="4313153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EB55167F-EEEC-49EE-BF8F-F55D5B16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6" y="1128629"/>
            <a:ext cx="4949904" cy="32999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91D470-91E4-43AF-8E1C-C6281A7D0398}"/>
              </a:ext>
            </a:extLst>
          </p:cNvPr>
          <p:cNvSpPr txBox="1"/>
          <p:nvPr/>
        </p:nvSpPr>
        <p:spPr>
          <a:xfrm>
            <a:off x="1418196" y="4393835"/>
            <a:ext cx="553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Representative figure based on movies that made ≥ 100 millions in box office (n = 421) </a:t>
            </a:r>
          </a:p>
        </p:txBody>
      </p:sp>
    </p:spTree>
    <p:extLst>
      <p:ext uri="{BB962C8B-B14F-4D97-AF65-F5344CB8AC3E}">
        <p14:creationId xmlns:p14="http://schemas.microsoft.com/office/powerpoint/2010/main" val="6011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EAA3FF-21D0-4C20-9CC9-7697468C7C55}"/>
              </a:ext>
            </a:extLst>
          </p:cNvPr>
          <p:cNvGrpSpPr/>
          <p:nvPr/>
        </p:nvGrpSpPr>
        <p:grpSpPr>
          <a:xfrm>
            <a:off x="1122848" y="1349971"/>
            <a:ext cx="10597063" cy="2354903"/>
            <a:chOff x="-1626050" y="4156716"/>
            <a:chExt cx="16462950" cy="365843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3C24D48-2542-4165-9DAB-47562E86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6050" y="4156716"/>
              <a:ext cx="5487651" cy="36584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521826-ADF0-49C6-9A24-95A3E2C3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250" y="4156716"/>
              <a:ext cx="5487650" cy="36584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847BD5C-AF61-40AF-BFBA-3D2A6FDE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600" y="4156717"/>
              <a:ext cx="5487650" cy="3658433"/>
            </a:xfrm>
            <a:prstGeom prst="rect">
              <a:avLst/>
            </a:prstGeom>
          </p:spPr>
        </p:pic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51A1D2D-BFE2-4D3D-BC54-59805A892618}"/>
              </a:ext>
            </a:extLst>
          </p:cNvPr>
          <p:cNvGraphicFramePr>
            <a:graphicFrameLocks noGrp="1"/>
          </p:cNvGraphicFramePr>
          <p:nvPr/>
        </p:nvGraphicFramePr>
        <p:xfrm>
          <a:off x="1616317" y="4256299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F11-9930-4D71-9EAB-21ACA405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62252"/>
            <a:ext cx="10178322" cy="1492132"/>
          </a:xfrm>
        </p:spPr>
        <p:txBody>
          <a:bodyPr/>
          <a:lstStyle/>
          <a:p>
            <a:r>
              <a:rPr lang="en-US" dirty="0"/>
              <a:t>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402A-EF49-4A8E-A35C-446C2A91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76" y="4883253"/>
            <a:ext cx="4078324" cy="164454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T-test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FC5031"/>
                </a:solidFill>
              </a:rPr>
              <a:t>RT</a:t>
            </a:r>
            <a:r>
              <a:rPr lang="en-US" dirty="0"/>
              <a:t>:  p-value = 8.6e-101</a:t>
            </a:r>
          </a:p>
          <a:p>
            <a:pPr lvl="1"/>
            <a:r>
              <a:rPr lang="en-US" dirty="0">
                <a:solidFill>
                  <a:srgbClr val="FC5031"/>
                </a:solidFill>
              </a:rPr>
              <a:t>RT </a:t>
            </a:r>
            <a:r>
              <a:rPr lang="en-US" dirty="0"/>
              <a:t>vs. </a:t>
            </a:r>
            <a:r>
              <a:rPr lang="en-US" dirty="0">
                <a:solidFill>
                  <a:srgbClr val="8B8B8B"/>
                </a:solidFill>
              </a:rPr>
              <a:t>MC</a:t>
            </a:r>
            <a:r>
              <a:rPr lang="en-US" dirty="0"/>
              <a:t>:     p-value = 0.015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8B8B8B"/>
                </a:solidFill>
              </a:rPr>
              <a:t>MC:</a:t>
            </a:r>
            <a:r>
              <a:rPr lang="en-US" dirty="0"/>
              <a:t> p-value = 4.2e-157</a:t>
            </a:r>
            <a:endParaRPr lang="en-US" dirty="0">
              <a:solidFill>
                <a:srgbClr val="8B8B8B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783A4-B5A5-4DBB-A52B-A4AD30FE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5" y="1128451"/>
            <a:ext cx="5118725" cy="34124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D744B1-9CB3-4800-A060-9E572FC536B5}"/>
              </a:ext>
            </a:extLst>
          </p:cNvPr>
          <p:cNvSpPr txBox="1">
            <a:spLocks/>
          </p:cNvSpPr>
          <p:nvPr/>
        </p:nvSpPr>
        <p:spPr>
          <a:xfrm>
            <a:off x="6871464" y="1253331"/>
            <a:ext cx="482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On average audience members give better movie scores than critics, i.e., rotten tomatoes and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metacritic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b="1" dirty="0"/>
              <a:t>average score</a:t>
            </a:r>
            <a:r>
              <a:rPr lang="en-US" sz="2000" dirty="0"/>
              <a:t> for movies is significantly higher for IMDB, compare to Rotten Tomatoes and Metacritic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spread</a:t>
            </a:r>
            <a:r>
              <a:rPr lang="en-US" sz="2000" dirty="0"/>
              <a:t> of the score appears to be tighter for IMDB compare to Rotten Tomatoes and Metacritic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B40E2E-3B22-42BC-AA12-E792CABE1D42}"/>
              </a:ext>
            </a:extLst>
          </p:cNvPr>
          <p:cNvGraphicFramePr>
            <a:graphicFrameLocks noGrp="1"/>
          </p:cNvGraphicFramePr>
          <p:nvPr/>
        </p:nvGraphicFramePr>
        <p:xfrm>
          <a:off x="1251678" y="4890333"/>
          <a:ext cx="6876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55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75757942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66405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5031"/>
                          </a:solidFill>
                        </a:rPr>
                        <a:t>Rotten Tomatoes (RT)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B8B8B"/>
                          </a:solidFill>
                        </a:rPr>
                        <a:t>Metacritic (MC)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E7FB07-B12E-4368-99B9-1F03AC161EB4}"/>
              </a:ext>
            </a:extLst>
          </p:cNvPr>
          <p:cNvSpPr txBox="1">
            <a:spLocks/>
          </p:cNvSpPr>
          <p:nvPr/>
        </p:nvSpPr>
        <p:spPr>
          <a:xfrm>
            <a:off x="8398116" y="4420985"/>
            <a:ext cx="3648769" cy="68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ANOVA</a:t>
            </a:r>
            <a:r>
              <a:rPr lang="en-US" dirty="0"/>
              <a:t>:  p-value=1.70x10</a:t>
            </a:r>
            <a:r>
              <a:rPr lang="en-US" baseline="30000" dirty="0"/>
              <a:t>-133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F940BA-A462-4146-8E01-1DED7B5F2CBB}"/>
              </a:ext>
            </a:extLst>
          </p:cNvPr>
          <p:cNvSpPr txBox="1">
            <a:spLocks/>
          </p:cNvSpPr>
          <p:nvPr/>
        </p:nvSpPr>
        <p:spPr>
          <a:xfrm>
            <a:off x="6871464" y="1122369"/>
            <a:ext cx="4486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E4E071-A48E-42F1-ADC5-A2D36E7BF538}"/>
              </a:ext>
            </a:extLst>
          </p:cNvPr>
          <p:cNvSpPr/>
          <p:nvPr/>
        </p:nvSpPr>
        <p:spPr>
          <a:xfrm>
            <a:off x="8398116" y="5300133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6BD589-2C13-41B0-BE30-116E9F0325E1}"/>
              </a:ext>
            </a:extLst>
          </p:cNvPr>
          <p:cNvSpPr/>
          <p:nvPr/>
        </p:nvSpPr>
        <p:spPr>
          <a:xfrm>
            <a:off x="8398116" y="6061290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90BE-D165-4614-952F-A4510F812885}"/>
              </a:ext>
            </a:extLst>
          </p:cNvPr>
          <p:cNvSpPr/>
          <p:nvPr/>
        </p:nvSpPr>
        <p:spPr>
          <a:xfrm>
            <a:off x="1251678" y="4433777"/>
            <a:ext cx="5287345" cy="1690576"/>
          </a:xfrm>
          <a:prstGeom prst="roundRect">
            <a:avLst>
              <a:gd name="adj" fmla="val 752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59C00-50C7-4DFB-8DCA-7C1994BF7CEB}"/>
              </a:ext>
            </a:extLst>
          </p:cNvPr>
          <p:cNvSpPr txBox="1">
            <a:spLocks/>
          </p:cNvSpPr>
          <p:nvPr/>
        </p:nvSpPr>
        <p:spPr>
          <a:xfrm>
            <a:off x="1251678" y="1412156"/>
            <a:ext cx="5365376" cy="349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Correlation of critic score to box office success matters more for certain genres.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There is no difference in correlation to critic ratings and box office success for various genres.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1600" b="1" dirty="0"/>
          </a:p>
          <a:p>
            <a:pPr marL="0" indent="0" fontAlgn="base">
              <a:buNone/>
            </a:pPr>
            <a:r>
              <a:rPr lang="en-US" sz="1600" b="1" dirty="0"/>
              <a:t>Methodology Note: </a:t>
            </a:r>
            <a:r>
              <a:rPr lang="en-US" sz="1600" dirty="0"/>
              <a:t> </a:t>
            </a:r>
          </a:p>
          <a:p>
            <a:pPr marL="0" indent="0" fontAlgn="base">
              <a:buNone/>
            </a:pPr>
            <a:r>
              <a:rPr lang="en-US" sz="1600" dirty="0"/>
              <a:t>Genres are not mutually exclusive for individual films, as they may have more than one genre (Ex: Romantic Comedy).  As such, each genre was evaluated individually and includes all films that have that genre listed within its list of genres.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408EAB-A618-4B65-924E-D3DA6CE715ED}"/>
              </a:ext>
            </a:extLst>
          </p:cNvPr>
          <p:cNvSpPr/>
          <p:nvPr/>
        </p:nvSpPr>
        <p:spPr>
          <a:xfrm>
            <a:off x="6826102" y="4433777"/>
            <a:ext cx="4730161" cy="1690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Hypothesis</a:t>
            </a:r>
            <a:r>
              <a:rPr lang="en-US" dirty="0">
                <a:solidFill>
                  <a:schemeClr val="tx1"/>
                </a:solidFill>
              </a:rPr>
              <a:t>:  Some genres have a much better correlation of critic score to box office success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57688-F997-4D3A-BF6E-75B0C062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2" y="996465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D2E3E19-BCE5-47A9-A437-85298529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06692" y="1442056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872121" y="1666432"/>
            <a:ext cx="1382233" cy="314446"/>
          </a:xfrm>
          <a:prstGeom prst="curvedConnector3">
            <a:avLst>
              <a:gd name="adj1" fmla="val 3077"/>
            </a:avLst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6096000" y="805285"/>
            <a:ext cx="147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Higher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with a family, sci-fi, action, or adventure genre have a higher relationship of box office success when receiving higher critic scores.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6605F2-147A-4BB2-A9F0-665EF9F1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1043758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55701E-22C3-4F88-BB78-D6899036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3912421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1356</TotalTime>
  <Words>1078</Words>
  <Application>Microsoft Office PowerPoint</Application>
  <PresentationFormat>Widescreen</PresentationFormat>
  <Paragraphs>233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Movie Trends</vt:lpstr>
      <vt:lpstr>Methodology</vt:lpstr>
      <vt:lpstr>Summary</vt:lpstr>
      <vt:lpstr>Economic factors</vt:lpstr>
      <vt:lpstr>Box office vs. movie score</vt:lpstr>
      <vt:lpstr>Box office vs. movie score</vt:lpstr>
      <vt:lpstr>Distribution of scores</vt:lpstr>
      <vt:lpstr>Movie Genres</vt:lpstr>
      <vt:lpstr>Movie Genres</vt:lpstr>
      <vt:lpstr>Movie Genres</vt:lpstr>
      <vt:lpstr>Movie Earnings By content Rating</vt:lpstr>
      <vt:lpstr>Earnings by content rating: time series</vt:lpstr>
      <vt:lpstr>Movie Earnings By SEASON</vt:lpstr>
      <vt:lpstr>Earnings by SEASON: time series</vt:lpstr>
      <vt:lpstr>Box office vs. RUN-TIME</vt:lpstr>
      <vt:lpstr>Box office vs. RUN-TIME</vt:lpstr>
      <vt:lpstr>Do the critics and audience agree?</vt:lpstr>
      <vt:lpstr>“Wait, you like that movie!?”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Trends</dc:title>
  <dc:creator>David Lin</dc:creator>
  <cp:lastModifiedBy>David Lin</cp:lastModifiedBy>
  <cp:revision>44</cp:revision>
  <dcterms:created xsi:type="dcterms:W3CDTF">2019-09-28T18:37:15Z</dcterms:created>
  <dcterms:modified xsi:type="dcterms:W3CDTF">2019-10-03T17:08:30Z</dcterms:modified>
</cp:coreProperties>
</file>