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 autoAdjust="0"/>
    <p:restoredTop sz="82780" autoAdjust="0"/>
  </p:normalViewPr>
  <p:slideViewPr>
    <p:cSldViewPr snapToGrid="0">
      <p:cViewPr varScale="1">
        <p:scale>
          <a:sx n="72" d="100"/>
          <a:sy n="72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BFCC86-9964-47BB-82D3-B6028577F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2889C-7F97-4259-8093-F46CE8790E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C6FD-16BD-4C91-8A1D-CE30DFD9FB4C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4EF-6D5C-446D-B4D6-6DEFAF346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B6AC-5EEB-42F8-95AD-98DE37E0C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198-D730-44A9-BD48-3535A879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DE63-6844-4883-B85D-78ADD8B6137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0885-5C62-438F-9FED-5E8CAE3A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minor periods where DPI moves in the same direction as total box office revenue growth, it is not always the case (Ex: 2009 where DPI was low but YOY box office revenue was very high).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5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458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9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4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FA2-218A-4AF3-B2A8-D3B5C269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Movie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3945-70C5-48E8-8FB8-50F82AE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Adam, David, </a:t>
            </a:r>
            <a:r>
              <a:rPr lang="en-US" dirty="0" err="1">
                <a:solidFill>
                  <a:schemeClr val="tx1"/>
                </a:solidFill>
              </a:rPr>
              <a:t>neil</a:t>
            </a:r>
            <a:r>
              <a:rPr lang="en-US" dirty="0">
                <a:solidFill>
                  <a:schemeClr val="tx1"/>
                </a:solidFill>
              </a:rPr>
              <a:t>, robin</a:t>
            </a:r>
          </a:p>
        </p:txBody>
      </p:sp>
    </p:spTree>
    <p:extLst>
      <p:ext uri="{BB962C8B-B14F-4D97-AF65-F5344CB8AC3E}">
        <p14:creationId xmlns:p14="http://schemas.microsoft.com/office/powerpoint/2010/main" val="1294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420069"/>
          </a:xfrm>
        </p:spPr>
        <p:txBody>
          <a:bodyPr numCol="1"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Wikipedia</a:t>
            </a:r>
            <a:r>
              <a:rPr lang="en-US" sz="1800" dirty="0"/>
              <a:t> sourced for top movies from 1998 to 2018.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1"/>
                </a:solidFill>
              </a:rPr>
              <a:t>OMDB API </a:t>
            </a:r>
            <a:r>
              <a:rPr lang="en-US" sz="1800" dirty="0"/>
              <a:t>used to pull datapoints for each movie.</a:t>
            </a:r>
          </a:p>
          <a:p>
            <a:pPr lvl="1"/>
            <a:r>
              <a:rPr lang="en-US" sz="1600" dirty="0"/>
              <a:t>Rating (R, PG-13, PG, G)</a:t>
            </a:r>
          </a:p>
          <a:p>
            <a:pPr lvl="1"/>
            <a:r>
              <a:rPr lang="en-US" sz="1600" dirty="0"/>
              <a:t>Run Time</a:t>
            </a:r>
          </a:p>
          <a:p>
            <a:pPr lvl="1"/>
            <a:r>
              <a:rPr lang="en-US" sz="1600" dirty="0"/>
              <a:t>Critic Rating</a:t>
            </a:r>
          </a:p>
          <a:p>
            <a:pPr lvl="1"/>
            <a:r>
              <a:rPr lang="en-US" sz="1600" dirty="0"/>
              <a:t>Release Date</a:t>
            </a:r>
          </a:p>
          <a:p>
            <a:pPr lvl="1"/>
            <a:r>
              <a:rPr lang="en-US" sz="1600" dirty="0"/>
              <a:t>Box Office</a:t>
            </a:r>
          </a:p>
          <a:p>
            <a:pPr lvl="1"/>
            <a:r>
              <a:rPr lang="en-US" sz="1600" dirty="0"/>
              <a:t>Move Genre</a:t>
            </a:r>
          </a:p>
          <a:p>
            <a:r>
              <a:rPr lang="en-US" sz="1800" dirty="0"/>
              <a:t>Records were found for </a:t>
            </a:r>
            <a:r>
              <a:rPr lang="en-US" sz="1800" b="1" dirty="0">
                <a:solidFill>
                  <a:schemeClr val="accent1"/>
                </a:solidFill>
              </a:rPr>
              <a:t>2,792 total movies </a:t>
            </a:r>
            <a:r>
              <a:rPr lang="en-US" sz="1800" dirty="0"/>
              <a:t>that included desired datapoints.</a:t>
            </a:r>
          </a:p>
          <a:p>
            <a:r>
              <a:rPr lang="en-US" sz="1800" dirty="0"/>
              <a:t>Other economic measures were brought in from public sources to compare to overall box office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9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824319"/>
          </a:xfrm>
        </p:spPr>
        <p:txBody>
          <a:bodyPr numCol="1"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Economic Factors on Box Office Performance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Critic Score vs Box Office Success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Genre Impact on Critic Score vs Box Office Success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Rating (R, PG-13, PG, G) Trends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Seasonal Trends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Run Time Analysis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Image result for action clicker movies">
            <a:extLst>
              <a:ext uri="{FF2B5EF4-FFF2-40B4-BE49-F238E27FC236}">
                <a16:creationId xmlns:a16="http://schemas.microsoft.com/office/drawing/2014/main" id="{F002C2FC-362B-4BCF-B830-BE0030C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503033" y="3388325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423212" y="1354015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1"/>
                </a:solidFill>
              </a:rPr>
              <a:t>Hypothesis</a:t>
            </a:r>
            <a:r>
              <a:rPr lang="en-US" sz="2000" dirty="0">
                <a:solidFill>
                  <a:schemeClr val="accent1"/>
                </a:solidFill>
              </a:rPr>
              <a:t>: </a:t>
            </a:r>
            <a:r>
              <a:rPr lang="en-US" sz="2000" dirty="0"/>
              <a:t> Total boxoffice success is tied to economic indicators, like disposable income, unemployment, and median HH income.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Null Hypothesis</a:t>
            </a:r>
            <a:r>
              <a:rPr lang="en-US" sz="2000" dirty="0">
                <a:solidFill>
                  <a:schemeClr val="accent1"/>
                </a:solidFill>
              </a:rPr>
              <a:t>:  </a:t>
            </a:r>
            <a:r>
              <a:rPr lang="en-US" sz="2000" dirty="0"/>
              <a:t>Movie boxoffice success is not dependent on disposable income, unemployment, or median HH income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5556DB-A988-4F6D-8650-E9CCECAB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146036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85AB98F-5B81-41F1-9235-498B392B2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4" y="3949079"/>
            <a:ext cx="2662892" cy="1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9AF90-E3B2-4840-BF81-719CC751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99" y="3937172"/>
            <a:ext cx="2662892" cy="1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6BD62E-999A-416F-842A-E72ADAFDB901}"/>
              </a:ext>
            </a:extLst>
          </p:cNvPr>
          <p:cNvSpPr/>
          <p:nvPr/>
        </p:nvSpPr>
        <p:spPr>
          <a:xfrm>
            <a:off x="1318846" y="5851996"/>
            <a:ext cx="10304585" cy="712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Null hypothesis</a:t>
            </a:r>
            <a:r>
              <a:rPr lang="en-US" dirty="0"/>
              <a:t>:  While there are some years that DPI has a minor correlation, </a:t>
            </a:r>
          </a:p>
          <a:p>
            <a:pPr algn="ctr"/>
            <a:r>
              <a:rPr lang="en-US" dirty="0"/>
              <a:t>it is likely other factors are driving box office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F98F-972E-4F02-8248-B108DBCA2448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Sources:  Box Office Mojo, an IMDB company, </a:t>
            </a:r>
            <a:r>
              <a:rPr lang="en-US" sz="1100" i="1" dirty="0" err="1"/>
              <a:t>Organisation</a:t>
            </a:r>
            <a:r>
              <a:rPr lang="en-US" sz="1100" i="1" dirty="0"/>
              <a:t> for Economic Co-operation and Development, Bureau of Labor Statistics</a:t>
            </a:r>
          </a:p>
        </p:txBody>
      </p:sp>
    </p:spTree>
    <p:extLst>
      <p:ext uri="{BB962C8B-B14F-4D97-AF65-F5344CB8AC3E}">
        <p14:creationId xmlns:p14="http://schemas.microsoft.com/office/powerpoint/2010/main" val="11902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90BE-D165-4614-952F-A4510F812885}"/>
              </a:ext>
            </a:extLst>
          </p:cNvPr>
          <p:cNvSpPr/>
          <p:nvPr/>
        </p:nvSpPr>
        <p:spPr>
          <a:xfrm>
            <a:off x="1251678" y="4433777"/>
            <a:ext cx="5287345" cy="1690576"/>
          </a:xfrm>
          <a:prstGeom prst="roundRect">
            <a:avLst>
              <a:gd name="adj" fmla="val 752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59C00-50C7-4DFB-8DCA-7C1994BF7CEB}"/>
              </a:ext>
            </a:extLst>
          </p:cNvPr>
          <p:cNvSpPr txBox="1">
            <a:spLocks/>
          </p:cNvSpPr>
          <p:nvPr/>
        </p:nvSpPr>
        <p:spPr>
          <a:xfrm>
            <a:off x="1251678" y="1412156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1"/>
                </a:solidFill>
              </a:rPr>
              <a:t>Hypothesis</a:t>
            </a:r>
            <a:r>
              <a:rPr lang="en-US" sz="2000" dirty="0">
                <a:solidFill>
                  <a:schemeClr val="accent1"/>
                </a:solidFill>
              </a:rPr>
              <a:t>: </a:t>
            </a:r>
            <a:r>
              <a:rPr lang="en-US" sz="2000" dirty="0"/>
              <a:t> Correlation of critic score to box office success matters more for certain genres.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1"/>
                </a:solidFill>
              </a:rPr>
              <a:t>Null Hypothesis</a:t>
            </a:r>
            <a:r>
              <a:rPr lang="en-US" sz="2000" dirty="0">
                <a:solidFill>
                  <a:schemeClr val="accent1"/>
                </a:solidFill>
              </a:rPr>
              <a:t>:  </a:t>
            </a:r>
            <a:r>
              <a:rPr lang="en-US" sz="2000" dirty="0"/>
              <a:t>There is no difference in correlation to critic ratings and box office success for various genres.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1600" b="1" dirty="0"/>
          </a:p>
          <a:p>
            <a:pPr marL="0" indent="0" fontAlgn="base">
              <a:buNone/>
            </a:pPr>
            <a:r>
              <a:rPr lang="en-US" sz="1600" b="1" dirty="0"/>
              <a:t>Methodology Note: </a:t>
            </a:r>
            <a:r>
              <a:rPr lang="en-US" sz="1600" dirty="0"/>
              <a:t> </a:t>
            </a:r>
          </a:p>
          <a:p>
            <a:pPr marL="0" indent="0" fontAlgn="base">
              <a:buNone/>
            </a:pPr>
            <a:r>
              <a:rPr lang="en-US" sz="1600" dirty="0"/>
              <a:t>Genres are not mutually exclusive for individual films, as they may have more than one genre (Ex: Romantic Comedy).  As such, each genre was evaluated individually and includes all films that have that genre listed within its list of genres.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147B12-FB67-495E-AA0D-F7D5565F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54" y="515713"/>
            <a:ext cx="5286692" cy="34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408EAB-A618-4B65-924E-D3DA6CE715ED}"/>
              </a:ext>
            </a:extLst>
          </p:cNvPr>
          <p:cNvSpPr/>
          <p:nvPr/>
        </p:nvSpPr>
        <p:spPr>
          <a:xfrm>
            <a:off x="6826102" y="4433777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Hypothesis</a:t>
            </a:r>
            <a:r>
              <a:rPr lang="en-US" dirty="0"/>
              <a:t>:  Some genres have a much better correlation of critic score to box office success</a:t>
            </a:r>
          </a:p>
        </p:txBody>
      </p:sp>
    </p:spTree>
    <p:extLst>
      <p:ext uri="{BB962C8B-B14F-4D97-AF65-F5344CB8AC3E}">
        <p14:creationId xmlns:p14="http://schemas.microsoft.com/office/powerpoint/2010/main" val="6011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5F44BE9-365F-4FD6-904C-4F56C6CA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189755"/>
            <a:ext cx="4333365" cy="28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319614" y="1442056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666432"/>
            <a:ext cx="1382233" cy="314446"/>
          </a:xfrm>
          <a:prstGeom prst="curvedConnector3">
            <a:avLst>
              <a:gd name="adj1" fmla="val 3077"/>
            </a:avLst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652979" y="1089061"/>
            <a:ext cx="20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 with a family, sci-fi, action, or adventure genre have a higher relationship of box office success when receiving higher critic scores.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5FDCA78-A303-4CCA-8585-AC74900D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20" y="369484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8B95421-6ADF-4C80-A063-074B8283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62" y="91604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5F44BE9-365F-4FD6-904C-4F56C6CA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189755"/>
            <a:ext cx="4333365" cy="28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B263B3F-6BFF-4646-AD2B-274F05C27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89" y="1189755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758995D-BC09-4278-B596-FED47DCE5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051878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319614" y="2717968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886494"/>
            <a:ext cx="1464343" cy="979142"/>
          </a:xfrm>
          <a:prstGeom prst="curvedConnector3">
            <a:avLst>
              <a:gd name="adj1" fmla="val 10065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667153" y="1322039"/>
            <a:ext cx="20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Lower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Genres like romance and comedy have a much lower correlation of critic score to box office success.  Perhaps other factors matter more for these films (Ex: actors, budget,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75</TotalTime>
  <Words>324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Movie Trends</vt:lpstr>
      <vt:lpstr>Methodology</vt:lpstr>
      <vt:lpstr>Summary</vt:lpstr>
      <vt:lpstr>Economic factors</vt:lpstr>
      <vt:lpstr>Movie Genres</vt:lpstr>
      <vt:lpstr>Movie Genres</vt:lpstr>
      <vt:lpstr>Movie Genres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Trends</dc:title>
  <dc:creator>David Lin</dc:creator>
  <cp:lastModifiedBy>Adam Roberts</cp:lastModifiedBy>
  <cp:revision>12</cp:revision>
  <dcterms:created xsi:type="dcterms:W3CDTF">2019-09-28T18:37:15Z</dcterms:created>
  <dcterms:modified xsi:type="dcterms:W3CDTF">2019-09-29T22:29:04Z</dcterms:modified>
</cp:coreProperties>
</file>