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nton"/>
      <p:regular r:id="rId19"/>
    </p:embeddedFont>
    <p:embeddedFont>
      <p:font typeface="Raleway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Lexend"/>
      <p:regular r:id="rId28"/>
      <p:bold r:id="rId29"/>
    </p:embeddedFont>
    <p:embeddedFont>
      <p:font typeface="Inter Medium"/>
      <p:regular r:id="rId30"/>
      <p:bold r:id="rId31"/>
    </p:embeddedFont>
    <p:embeddedFont>
      <p:font typeface="Anybody Black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4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gl20mEIZFq5yDTuuFScRAhFL/M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43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Lexend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exe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Medium-bold.fntdata"/><Relationship Id="rId30" Type="http://schemas.openxmlformats.org/officeDocument/2006/relationships/font" Target="fonts/InterMedium-regular.fntdata"/><Relationship Id="rId11" Type="http://schemas.openxmlformats.org/officeDocument/2006/relationships/slide" Target="slides/slide6.xml"/><Relationship Id="rId33" Type="http://schemas.openxmlformats.org/officeDocument/2006/relationships/font" Target="fonts/AnybodyBlack-boldItalic.fntdata"/><Relationship Id="rId10" Type="http://schemas.openxmlformats.org/officeDocument/2006/relationships/slide" Target="slides/slide5.xml"/><Relationship Id="rId32" Type="http://schemas.openxmlformats.org/officeDocument/2006/relationships/font" Target="fonts/AnybodyBlack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nton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a0d043120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g23a0d043120_0_6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a0d043120_0_6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3a0d043120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"Trabajamos con pasión y compromiso para ofrecer a nuestro cliente información altamente relevante y enriquecedora que sea crucial para informar y respaldar las decisiones estratégicas y operativas de su negocio. A través de análisis profundos y modelos avanzados, transformamos datos en conocimientos accionables que contribuyen directamente al crecimiento, la eficiencia y la innovación de la organización. Nuestro objetivo es brindarle una ventaja competitiva al impulsar una cultura de toma de decisiones basada en datos sólidos y confiables."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1920 x 1080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1920 x 1080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1920 x 1080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a0d043120_0_6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3a0d043120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8" y="4663217"/>
            <a:ext cx="549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" name="Google Shape;13;p15"/>
          <p:cNvSpPr txBox="1"/>
          <p:nvPr/>
        </p:nvSpPr>
        <p:spPr>
          <a:xfrm flipH="1" rot="-60343">
            <a:off x="1673474" y="1576480"/>
            <a:ext cx="5794193" cy="891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rgbClr val="222222"/>
              </a:solidFill>
              <a:latin typeface="Anybody Black"/>
              <a:ea typeface="Anybody Black"/>
              <a:cs typeface="Anybody Black"/>
              <a:sym typeface="Anybody Black"/>
            </a:endParaRPr>
          </a:p>
        </p:txBody>
      </p:sp>
      <p:sp>
        <p:nvSpPr>
          <p:cNvPr id="14" name="Google Shape;14;p15"/>
          <p:cNvSpPr/>
          <p:nvPr/>
        </p:nvSpPr>
        <p:spPr>
          <a:xfrm rot="59969">
            <a:off x="1833340" y="3213699"/>
            <a:ext cx="5486335" cy="457272"/>
          </a:xfrm>
          <a:prstGeom prst="roundRect">
            <a:avLst>
              <a:gd fmla="val 50000" name="adj"/>
            </a:avLst>
          </a:prstGeom>
          <a:noFill/>
          <a:ln>
            <a:noFill/>
          </a:ln>
          <a:effectLst>
            <a:outerShdw blurRad="71438" rotWithShape="0" algn="bl" dir="3000000" dist="571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54E7C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6" name="Google Shape;2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6.jpg"/><Relationship Id="rId5" Type="http://schemas.openxmlformats.org/officeDocument/2006/relationships/image" Target="../media/image7.jp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jpg"/><Relationship Id="rId4" Type="http://schemas.openxmlformats.org/officeDocument/2006/relationships/image" Target="../media/image27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17.png"/><Relationship Id="rId5" Type="http://schemas.openxmlformats.org/officeDocument/2006/relationships/image" Target="../media/image8.jp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5.jp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15.jp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g23a0d043120_0_6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" y="9152"/>
            <a:ext cx="9143975" cy="51251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 Science Initiation - core-origins" id="55" name="Google Shape;55;g23a0d043120_0_6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6549" y="2018294"/>
            <a:ext cx="2055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23a0d043120_0_6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86050" y="2685113"/>
            <a:ext cx="2055498" cy="137033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23a0d043120_0_629"/>
          <p:cNvSpPr txBox="1"/>
          <p:nvPr/>
        </p:nvSpPr>
        <p:spPr>
          <a:xfrm>
            <a:off x="1633200" y="3719075"/>
            <a:ext cx="2340000" cy="7851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s-ES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Demo #1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g23a0d043120_0_6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35288" y="1427113"/>
            <a:ext cx="3032003" cy="130958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23a0d043120_0_629"/>
          <p:cNvSpPr txBox="1"/>
          <p:nvPr/>
        </p:nvSpPr>
        <p:spPr>
          <a:xfrm>
            <a:off x="0" y="2795675"/>
            <a:ext cx="5606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s-ES" sz="2400" u="none" cap="none" strike="noStrike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SOLUCIONES SOPORTADAS POR CIENCIA DE DATOS</a:t>
            </a:r>
            <a:endParaRPr b="1" i="1" sz="2400" u="none" cap="none" strike="noStrike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0" name="Google Shape;60;g23a0d043120_0_629"/>
          <p:cNvPicPr preferRelativeResize="0"/>
          <p:nvPr/>
        </p:nvPicPr>
        <p:blipFill rotWithShape="1">
          <a:blip r:embed="rId7">
            <a:alphaModFix/>
          </a:blip>
          <a:srcRect b="0" l="38007" r="0" t="0"/>
          <a:stretch/>
        </p:blipFill>
        <p:spPr>
          <a:xfrm>
            <a:off x="1679902" y="334350"/>
            <a:ext cx="2055500" cy="13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g23a0d043120_0_6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59423" y="166138"/>
            <a:ext cx="4204650" cy="16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a0d043120_0_613"/>
          <p:cNvSpPr txBox="1"/>
          <p:nvPr/>
        </p:nvSpPr>
        <p:spPr>
          <a:xfrm>
            <a:off x="452074" y="966057"/>
            <a:ext cx="86799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i="0" lang="es-ES" sz="1800" u="none" cap="none" strike="noStrike">
                <a:solidFill>
                  <a:srgbClr val="083C92"/>
                </a:solidFill>
                <a:latin typeface="Arial"/>
                <a:ea typeface="Arial"/>
                <a:cs typeface="Arial"/>
                <a:sym typeface="Arial"/>
              </a:rPr>
              <a:t>“Tasa de Engagement de usuarios respecto a la competencia”:</a:t>
            </a: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métrica asociada a este KPI se obtiene a partir de la relación entre cantidad de reseñas referidas a un determinado comercio respecto a la cantidad total de reseñas realizadas por dicho usuario en un periodo de 6 meses.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83C9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i="0" lang="es-ES" sz="1800" u="none" cap="none" strike="noStrike">
                <a:solidFill>
                  <a:srgbClr val="083C92"/>
                </a:solidFill>
                <a:latin typeface="Arial"/>
                <a:ea typeface="Arial"/>
                <a:cs typeface="Arial"/>
                <a:sym typeface="Arial"/>
              </a:rPr>
              <a:t>“Índice de saturación de mercado”:</a:t>
            </a: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estimar el número total de negocios para la categoría por cada 100.000 habitantes (por localidad o estado) siguiendo su evolución (crece, se mantiene o decrece) a lo largo de 12 meses. 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i="0" lang="es-ES" sz="1800" u="none" cap="none" strike="noStrike">
                <a:solidFill>
                  <a:srgbClr val="083C92"/>
                </a:solidFill>
                <a:latin typeface="Arial"/>
                <a:ea typeface="Arial"/>
                <a:cs typeface="Arial"/>
                <a:sym typeface="Arial"/>
              </a:rPr>
              <a:t>“Promedio interanual de calificaciones por categoría respecto de la oferta”:</a:t>
            </a: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Medir el promedio de calificaciones de reseñas para los negocios de cada categoría durante los últimos 5 años, nos provee un comparación del desempeño respecto a la Industria.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g23a0d043120_0_613"/>
          <p:cNvGrpSpPr/>
          <p:nvPr/>
        </p:nvGrpSpPr>
        <p:grpSpPr>
          <a:xfrm>
            <a:off x="-140" y="-48"/>
            <a:ext cx="2061047" cy="566503"/>
            <a:chOff x="-126" y="-48"/>
            <a:chExt cx="1849800" cy="566503"/>
          </a:xfrm>
        </p:grpSpPr>
        <p:sp>
          <p:nvSpPr>
            <p:cNvPr id="197" name="Google Shape;197;g23a0d043120_0_613"/>
            <p:cNvSpPr/>
            <p:nvPr/>
          </p:nvSpPr>
          <p:spPr>
            <a:xfrm rot="10800000">
              <a:off x="-126" y="-48"/>
              <a:ext cx="1849800" cy="566400"/>
            </a:xfrm>
            <a:prstGeom prst="round2SameRect">
              <a:avLst>
                <a:gd fmla="val 12063" name="adj1"/>
                <a:gd fmla="val 0" name="adj2"/>
              </a:avLst>
            </a:prstGeom>
            <a:solidFill>
              <a:srgbClr val="2626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g23a0d043120_0_613"/>
            <p:cNvSpPr txBox="1"/>
            <p:nvPr/>
          </p:nvSpPr>
          <p:spPr>
            <a:xfrm>
              <a:off x="402726" y="12355"/>
              <a:ext cx="1044300" cy="55410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s-ES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KPI’s</a:t>
              </a:r>
              <a:endPara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g23a0d043120_0_613"/>
          <p:cNvSpPr txBox="1"/>
          <p:nvPr/>
        </p:nvSpPr>
        <p:spPr>
          <a:xfrm>
            <a:off x="2078274" y="130403"/>
            <a:ext cx="15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Investor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g23a0d043120_0_6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9002" y="76155"/>
            <a:ext cx="928800" cy="92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23a0d043120_0_6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7140" y="4562050"/>
            <a:ext cx="1290650" cy="5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/>
          <p:nvPr/>
        </p:nvSpPr>
        <p:spPr>
          <a:xfrm rot="10800000">
            <a:off x="100" y="-15575"/>
            <a:ext cx="2230200" cy="554100"/>
          </a:xfrm>
          <a:prstGeom prst="round2SameRect">
            <a:avLst>
              <a:gd fmla="val 12063" name="adj1"/>
              <a:gd fmla="val 0" name="adj2"/>
            </a:avLst>
          </a:prstGeom>
          <a:solidFill>
            <a:srgbClr val="CC3C6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 txBox="1"/>
          <p:nvPr/>
        </p:nvSpPr>
        <p:spPr>
          <a:xfrm>
            <a:off x="0" y="-16900"/>
            <a:ext cx="2230200" cy="5541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Propuesta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 txBox="1"/>
          <p:nvPr/>
        </p:nvSpPr>
        <p:spPr>
          <a:xfrm>
            <a:off x="2230300" y="60098"/>
            <a:ext cx="29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Stack Tecnológico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9"/>
          <p:cNvPicPr preferRelativeResize="0"/>
          <p:nvPr/>
        </p:nvPicPr>
        <p:blipFill rotWithShape="1">
          <a:blip r:embed="rId3">
            <a:alphaModFix/>
          </a:blip>
          <a:srcRect b="14607" l="8895" r="9271" t="15398"/>
          <a:stretch/>
        </p:blipFill>
        <p:spPr>
          <a:xfrm>
            <a:off x="76200" y="884775"/>
            <a:ext cx="9038177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7140" y="112975"/>
            <a:ext cx="1290650" cy="5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/>
          <p:nvPr/>
        </p:nvSpPr>
        <p:spPr>
          <a:xfrm rot="10800000">
            <a:off x="100" y="-15575"/>
            <a:ext cx="2230200" cy="554100"/>
          </a:xfrm>
          <a:prstGeom prst="round2SameRect">
            <a:avLst>
              <a:gd fmla="val 12063" name="adj1"/>
              <a:gd fmla="val 0" name="adj2"/>
            </a:avLst>
          </a:prstGeom>
          <a:solidFill>
            <a:srgbClr val="CC3C6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0" y="-16900"/>
            <a:ext cx="2230200" cy="5541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Propuesta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"/>
          <p:cNvSpPr txBox="1"/>
          <p:nvPr/>
        </p:nvSpPr>
        <p:spPr>
          <a:xfrm>
            <a:off x="2230300" y="60098"/>
            <a:ext cx="29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Avances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10"/>
          <p:cNvGrpSpPr/>
          <p:nvPr/>
        </p:nvGrpSpPr>
        <p:grpSpPr>
          <a:xfrm>
            <a:off x="4285129" y="798125"/>
            <a:ext cx="2327746" cy="2414654"/>
            <a:chOff x="4526679" y="1171999"/>
            <a:chExt cx="2327746" cy="2414654"/>
          </a:xfrm>
        </p:grpSpPr>
        <p:sp>
          <p:nvSpPr>
            <p:cNvPr id="219" name="Google Shape;219;p10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0" name="Google Shape;220;p10"/>
            <p:cNvGrpSpPr/>
            <p:nvPr/>
          </p:nvGrpSpPr>
          <p:grpSpPr>
            <a:xfrm>
              <a:off x="4526679" y="1171999"/>
              <a:ext cx="2327746" cy="2414654"/>
              <a:chOff x="4526679" y="1171999"/>
              <a:chExt cx="2327746" cy="2414654"/>
            </a:xfrm>
          </p:grpSpPr>
          <p:grpSp>
            <p:nvGrpSpPr>
              <p:cNvPr id="221" name="Google Shape;221;p10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22" name="Google Shape;222;p10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23" name="Google Shape;223;p10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4" name="Google Shape;224;p10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s-ES" sz="12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Sem2</a:t>
                </a:r>
                <a:endParaRPr b="1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5" name="Google Shape;225;p10"/>
              <p:cNvSpPr txBox="1"/>
              <p:nvPr/>
            </p:nvSpPr>
            <p:spPr>
              <a:xfrm>
                <a:off x="4600825" y="1171999"/>
                <a:ext cx="2253600" cy="112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s-ES" sz="10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Estabilización ambiente producción</a:t>
                </a:r>
                <a:endParaRPr b="1" i="0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t/>
                </a:r>
                <a:endParaRPr b="1" i="0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Disponibilizar plataforma para desarrollo de servicios ML y Analytics.</a:t>
                </a:r>
                <a:endParaRPr b="0" i="0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Pruebas unitarias</a:t>
                </a:r>
                <a:endParaRPr b="0" i="0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Pruebas integradas</a:t>
                </a:r>
                <a:endParaRPr b="0" i="0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Pruebas contingencia</a:t>
                </a:r>
                <a:endParaRPr b="0" i="0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Modelamiento ML y Dash.</a:t>
                </a:r>
                <a:endParaRPr b="0" i="0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t/>
                </a:r>
                <a:endParaRPr b="0" i="0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t/>
                </a:r>
                <a:endParaRPr b="0" i="0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26" name="Google Shape;226;p10"/>
          <p:cNvGrpSpPr/>
          <p:nvPr/>
        </p:nvGrpSpPr>
        <p:grpSpPr>
          <a:xfrm>
            <a:off x="6194260" y="2328722"/>
            <a:ext cx="2721140" cy="2154452"/>
            <a:chOff x="6435810" y="2702596"/>
            <a:chExt cx="2721140" cy="2154452"/>
          </a:xfrm>
        </p:grpSpPr>
        <p:sp>
          <p:nvSpPr>
            <p:cNvPr id="227" name="Google Shape;227;p10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8" name="Google Shape;228;p10"/>
            <p:cNvGrpSpPr/>
            <p:nvPr/>
          </p:nvGrpSpPr>
          <p:grpSpPr>
            <a:xfrm>
              <a:off x="6435810" y="2702596"/>
              <a:ext cx="2494565" cy="2154452"/>
              <a:chOff x="6435810" y="2702596"/>
              <a:chExt cx="2494565" cy="2154452"/>
            </a:xfrm>
          </p:grpSpPr>
          <p:grpSp>
            <p:nvGrpSpPr>
              <p:cNvPr id="229" name="Google Shape;229;p10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30" name="Google Shape;230;p10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31" name="Google Shape;231;p10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2" name="Google Shape;232;p10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s-ES" sz="12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Sem3</a:t>
                </a:r>
                <a:endParaRPr b="1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3" name="Google Shape;233;p10"/>
              <p:cNvSpPr txBox="1"/>
              <p:nvPr/>
            </p:nvSpPr>
            <p:spPr>
              <a:xfrm>
                <a:off x="6676775" y="3494448"/>
                <a:ext cx="2253600" cy="136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s-ES" sz="10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Desarrollo solución ML y Analytics</a:t>
                </a:r>
                <a:endParaRPr b="1" i="0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t/>
                </a:r>
                <a:endParaRPr b="1" i="0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Implementación modelo</a:t>
                </a:r>
                <a:endParaRPr b="0" i="0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Pruebas unitarias</a:t>
                </a:r>
                <a:endParaRPr b="0" i="0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Pruebas locales</a:t>
                </a:r>
                <a:endParaRPr b="0" i="0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Tuning del modelo </a:t>
                </a:r>
                <a:endParaRPr b="0" i="0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34" name="Google Shape;234;p10"/>
          <p:cNvGrpSpPr/>
          <p:nvPr/>
        </p:nvGrpSpPr>
        <p:grpSpPr>
          <a:xfrm>
            <a:off x="254441" y="1483926"/>
            <a:ext cx="2580731" cy="1728863"/>
            <a:chOff x="495991" y="1857800"/>
            <a:chExt cx="2580731" cy="1728863"/>
          </a:xfrm>
        </p:grpSpPr>
        <p:sp>
          <p:nvSpPr>
            <p:cNvPr id="235" name="Google Shape;235;p10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6" name="Google Shape;236;p10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237" name="Google Shape;237;p10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s-ES" sz="12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Kick-Off</a:t>
                </a:r>
                <a:endParaRPr b="1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38" name="Google Shape;238;p10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39" name="Google Shape;239;p10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40" name="Google Shape;240;p10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1" name="Google Shape;241;p10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1" i="0" lang="es-ES" sz="9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L</a:t>
                </a:r>
                <a:r>
                  <a:rPr b="1" i="0" lang="es-ES" sz="10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anzamiento del Proyecto</a:t>
                </a:r>
                <a:endParaRPr b="1" i="0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Organización.</a:t>
                </a:r>
                <a:endParaRPr b="0" i="0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Planeación</a:t>
                </a:r>
                <a:endParaRPr b="0" i="0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Análisis e investigación</a:t>
                </a:r>
                <a:endParaRPr b="0" i="0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t/>
                </a:r>
                <a:endParaRPr b="0" i="0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2" name="Google Shape;242;p10"/>
          <p:cNvGrpSpPr/>
          <p:nvPr/>
        </p:nvGrpSpPr>
        <p:grpSpPr>
          <a:xfrm>
            <a:off x="2284045" y="2328722"/>
            <a:ext cx="2501355" cy="1735654"/>
            <a:chOff x="2525595" y="2702596"/>
            <a:chExt cx="2501355" cy="1735654"/>
          </a:xfrm>
        </p:grpSpPr>
        <p:sp>
          <p:nvSpPr>
            <p:cNvPr id="243" name="Google Shape;243;p10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4" name="Google Shape;244;p10"/>
            <p:cNvGrpSpPr/>
            <p:nvPr/>
          </p:nvGrpSpPr>
          <p:grpSpPr>
            <a:xfrm>
              <a:off x="2525595" y="2702596"/>
              <a:ext cx="2501355" cy="1735654"/>
              <a:chOff x="2525595" y="2702596"/>
              <a:chExt cx="2501355" cy="1735654"/>
            </a:xfrm>
          </p:grpSpPr>
          <p:sp>
            <p:nvSpPr>
              <p:cNvPr id="245" name="Google Shape;245;p10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s-ES" sz="12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Sem1</a:t>
                </a:r>
                <a:endParaRPr b="1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46" name="Google Shape;246;p10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47" name="Google Shape;247;p10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48" name="Google Shape;248;p10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9" name="Google Shape;249;p10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s-ES" sz="10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Pruebas de datos, pruebas tecnológicas</a:t>
                </a:r>
                <a:endParaRPr b="1" i="0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t/>
                </a:r>
                <a:endParaRPr b="0" i="0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Pruebas tecnológicas</a:t>
                </a:r>
                <a:endParaRPr b="0" i="0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Desarrollo cleaning y wrangling de datos</a:t>
                </a:r>
                <a:endParaRPr b="0" i="0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Arquitectura preliminar</a:t>
                </a:r>
                <a:endParaRPr b="0" i="0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s-ES" sz="8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Pruebas ETL en Azure</a:t>
                </a:r>
                <a:endParaRPr b="0" i="0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t/>
                </a:r>
                <a:endParaRPr b="0" i="0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pic>
        <p:nvPicPr>
          <p:cNvPr id="250" name="Google Shape;2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3900" y="2111677"/>
            <a:ext cx="659075" cy="6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0"/>
          <p:cNvSpPr txBox="1"/>
          <p:nvPr/>
        </p:nvSpPr>
        <p:spPr>
          <a:xfrm>
            <a:off x="3391038" y="1871975"/>
            <a:ext cx="84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 1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7000" y="2062465"/>
            <a:ext cx="659075" cy="6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0"/>
          <p:cNvSpPr txBox="1"/>
          <p:nvPr/>
        </p:nvSpPr>
        <p:spPr>
          <a:xfrm>
            <a:off x="7874138" y="1822763"/>
            <a:ext cx="84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 2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5846" y="2252525"/>
            <a:ext cx="357579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0"/>
          <p:cNvSpPr txBox="1"/>
          <p:nvPr/>
        </p:nvSpPr>
        <p:spPr>
          <a:xfrm>
            <a:off x="4016800" y="1897625"/>
            <a:ext cx="84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-E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Paso Producción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7140" y="112975"/>
            <a:ext cx="1290650" cy="5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3950" y="3210450"/>
            <a:ext cx="2720350" cy="18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3650" y="533400"/>
            <a:ext cx="4076700" cy="40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7140" y="112975"/>
            <a:ext cx="1290650" cy="5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 rot="10800000">
            <a:off x="-1" y="0"/>
            <a:ext cx="1851377" cy="553998"/>
          </a:xfrm>
          <a:prstGeom prst="round2SameRect">
            <a:avLst>
              <a:gd fmla="val 12063" name="adj1"/>
              <a:gd fmla="val 0" name="adj2"/>
            </a:avLst>
          </a:prstGeom>
          <a:solidFill>
            <a:srgbClr val="2EB9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8192" y="640027"/>
            <a:ext cx="12573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>
            <a:off x="3895980" y="1973527"/>
            <a:ext cx="13772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Jota Cordova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6974" y="640027"/>
            <a:ext cx="12573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"/>
          <p:cNvSpPr txBox="1"/>
          <p:nvPr/>
        </p:nvSpPr>
        <p:spPr>
          <a:xfrm>
            <a:off x="6029579" y="1978312"/>
            <a:ext cx="13772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David Nocera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699" y="12350"/>
            <a:ext cx="1952700" cy="5541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Nosotros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1495500" y="1973525"/>
            <a:ext cx="163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Yeison Conejo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5">
            <a:alphaModFix/>
          </a:blip>
          <a:srcRect b="11049" l="0" r="0" t="0"/>
          <a:stretch/>
        </p:blipFill>
        <p:spPr>
          <a:xfrm>
            <a:off x="1730620" y="631491"/>
            <a:ext cx="1257300" cy="134203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 txBox="1"/>
          <p:nvPr/>
        </p:nvSpPr>
        <p:spPr>
          <a:xfrm>
            <a:off x="1654420" y="2223959"/>
            <a:ext cx="125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 Scientist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 Engineer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3955953" y="2223958"/>
            <a:ext cx="125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 Engineer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 Analyst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6073325" y="2223957"/>
            <a:ext cx="125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 Analyst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 Scientist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2"/>
          <p:cNvGrpSpPr/>
          <p:nvPr/>
        </p:nvGrpSpPr>
        <p:grpSpPr>
          <a:xfrm>
            <a:off x="0" y="3049910"/>
            <a:ext cx="1952646" cy="566352"/>
            <a:chOff x="0" y="2897496"/>
            <a:chExt cx="1851376" cy="566352"/>
          </a:xfrm>
        </p:grpSpPr>
        <p:sp>
          <p:nvSpPr>
            <p:cNvPr id="78" name="Google Shape;78;p2"/>
            <p:cNvSpPr/>
            <p:nvPr/>
          </p:nvSpPr>
          <p:spPr>
            <a:xfrm rot="10800000">
              <a:off x="0" y="2909850"/>
              <a:ext cx="1851376" cy="553998"/>
            </a:xfrm>
            <a:prstGeom prst="round2SameRect">
              <a:avLst>
                <a:gd fmla="val 12063" name="adj1"/>
                <a:gd fmla="val 0" name="adj2"/>
              </a:avLst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 txBox="1"/>
            <p:nvPr/>
          </p:nvSpPr>
          <p:spPr>
            <a:xfrm>
              <a:off x="12393" y="2897496"/>
              <a:ext cx="1751178" cy="55399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s-ES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Principios</a:t>
              </a:r>
              <a:endPara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2213191" y="3028277"/>
            <a:ext cx="6377175" cy="656457"/>
            <a:chOff x="2213191" y="3028277"/>
            <a:chExt cx="6377175" cy="656457"/>
          </a:xfrm>
        </p:grpSpPr>
        <p:sp>
          <p:nvSpPr>
            <p:cNvPr id="81" name="Google Shape;81;p2"/>
            <p:cNvSpPr txBox="1"/>
            <p:nvPr/>
          </p:nvSpPr>
          <p:spPr>
            <a:xfrm>
              <a:off x="2213191" y="3028277"/>
              <a:ext cx="1193687" cy="2615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es-ES" sz="1050" u="none" cap="none" strike="noStrike">
                  <a:solidFill>
                    <a:srgbClr val="03A1A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EMPATÍA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 txBox="1"/>
            <p:nvPr/>
          </p:nvSpPr>
          <p:spPr>
            <a:xfrm>
              <a:off x="3531345" y="3031193"/>
              <a:ext cx="1193687" cy="2615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es-ES" sz="1050" u="none" cap="none" strike="noStrike">
                  <a:solidFill>
                    <a:srgbClr val="03A1A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COMPROMISO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 txBox="1"/>
            <p:nvPr/>
          </p:nvSpPr>
          <p:spPr>
            <a:xfrm>
              <a:off x="6668317" y="3044391"/>
              <a:ext cx="1193687" cy="2615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es-ES" sz="1050" u="none" cap="none" strike="noStrike">
                  <a:solidFill>
                    <a:srgbClr val="03A1A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CONFIANZA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 txBox="1"/>
            <p:nvPr/>
          </p:nvSpPr>
          <p:spPr>
            <a:xfrm>
              <a:off x="7396679" y="3420801"/>
              <a:ext cx="1193687" cy="2615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es-ES" sz="1050" u="none" cap="none" strike="noStrike">
                  <a:solidFill>
                    <a:srgbClr val="03A1A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ÉTICA</a:t>
              </a:r>
              <a:endParaRPr b="1" i="0" sz="1050" u="none" cap="none" strike="noStrike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5" name="Google Shape;85;p2"/>
            <p:cNvSpPr txBox="1"/>
            <p:nvPr/>
          </p:nvSpPr>
          <p:spPr>
            <a:xfrm>
              <a:off x="5083864" y="3028277"/>
              <a:ext cx="1193687" cy="2615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es-ES" sz="1050" u="none" cap="none" strike="noStrike">
                  <a:solidFill>
                    <a:srgbClr val="03A1A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METODICIDAD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 txBox="1"/>
            <p:nvPr/>
          </p:nvSpPr>
          <p:spPr>
            <a:xfrm>
              <a:off x="2870776" y="3429113"/>
              <a:ext cx="1193687" cy="253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es-ES" sz="1050" u="none" cap="none" strike="noStrike">
                  <a:solidFill>
                    <a:srgbClr val="03A1A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TRAZABILIDAD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 txBox="1"/>
            <p:nvPr/>
          </p:nvSpPr>
          <p:spPr>
            <a:xfrm>
              <a:off x="4300992" y="3423164"/>
              <a:ext cx="1318154" cy="2615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es-ES" sz="1050" u="none" cap="none" strike="noStrike">
                  <a:solidFill>
                    <a:srgbClr val="03A1A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COMUNICACIÓN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 txBox="1"/>
            <p:nvPr/>
          </p:nvSpPr>
          <p:spPr>
            <a:xfrm>
              <a:off x="5855002" y="3423163"/>
              <a:ext cx="1318154" cy="253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es-ES" sz="1050" u="none" cap="none" strike="noStrike">
                  <a:solidFill>
                    <a:srgbClr val="03A1A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ADAPTABILIDAD</a:t>
              </a:r>
              <a:endParaRPr b="1" i="0" sz="1050" u="none" cap="none" strike="noStrike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89" name="Google Shape;89;p2"/>
          <p:cNvGrpSpPr/>
          <p:nvPr/>
        </p:nvGrpSpPr>
        <p:grpSpPr>
          <a:xfrm>
            <a:off x="0" y="4021514"/>
            <a:ext cx="1952701" cy="566352"/>
            <a:chOff x="-1" y="4021494"/>
            <a:chExt cx="1849674" cy="566352"/>
          </a:xfrm>
        </p:grpSpPr>
        <p:sp>
          <p:nvSpPr>
            <p:cNvPr id="90" name="Google Shape;90;p2"/>
            <p:cNvSpPr/>
            <p:nvPr/>
          </p:nvSpPr>
          <p:spPr>
            <a:xfrm rot="10800000">
              <a:off x="-1" y="4021494"/>
              <a:ext cx="1849674" cy="566352"/>
            </a:xfrm>
            <a:prstGeom prst="round2SameRect">
              <a:avLst>
                <a:gd fmla="val 12063" name="adj1"/>
                <a:gd fmla="val 0" name="adj2"/>
              </a:avLst>
            </a:prstGeom>
            <a:solidFill>
              <a:srgbClr val="2626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"/>
            <p:cNvSpPr txBox="1"/>
            <p:nvPr/>
          </p:nvSpPr>
          <p:spPr>
            <a:xfrm>
              <a:off x="60131" y="4021809"/>
              <a:ext cx="1751178" cy="55399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s-ES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Objetivo</a:t>
              </a:r>
              <a:endPara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2"/>
          <p:cNvSpPr txBox="1"/>
          <p:nvPr/>
        </p:nvSpPr>
        <p:spPr>
          <a:xfrm>
            <a:off x="2327097" y="4011406"/>
            <a:ext cx="6316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0" lang="es-ES" sz="1450" u="none" cap="none" strike="noStrike">
                <a:solidFill>
                  <a:srgbClr val="2626C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"PROPORCIONAMOS INFORMACIÓN RELEVANTE Y VALIOSA A NUESTROS CLIENTES PARA RESPALDAR Y ENRIQUECER SUS DECISIONES ESTRATÉGICAS Y OPERATIVAS DE NEGOCIO."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7140" y="112975"/>
            <a:ext cx="1290650" cy="5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148871" y="793495"/>
            <a:ext cx="3691200" cy="9543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Análisis de Sentimientos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 solicita un análisis basado en sentimientos, cruzando la información de Yelp y Google Maps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176573" y="4043696"/>
            <a:ext cx="3667477" cy="954107"/>
          </a:xfrm>
          <a:prstGeom prst="rect">
            <a:avLst/>
          </a:prstGeom>
          <a:solidFill>
            <a:srgbClr val="FF338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Zonificación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Determinar qué zonas son más atractivas para ubicar nuevos locales (zonificación basada en geolocalización).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5295193" y="793494"/>
            <a:ext cx="3674533" cy="954107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Predicciones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Usando la información de sentimientos, predecir qué rubros crecerán (trend analysis).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5306050" y="4048147"/>
            <a:ext cx="3667500" cy="738900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Sistema de Recomendación</a:t>
            </a:r>
            <a:endParaRPr b="1" i="0" sz="1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Basado en intereses y perfil, recomendar experiencias similares.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3"/>
          <p:cNvGrpSpPr/>
          <p:nvPr/>
        </p:nvGrpSpPr>
        <p:grpSpPr>
          <a:xfrm>
            <a:off x="-82500" y="-11700"/>
            <a:ext cx="7744952" cy="554100"/>
            <a:chOff x="-71869" y="-108714"/>
            <a:chExt cx="7744952" cy="554100"/>
          </a:xfrm>
        </p:grpSpPr>
        <p:sp>
          <p:nvSpPr>
            <p:cNvPr id="103" name="Google Shape;103;p3"/>
            <p:cNvSpPr txBox="1"/>
            <p:nvPr/>
          </p:nvSpPr>
          <p:spPr>
            <a:xfrm>
              <a:off x="2538283" y="8824"/>
              <a:ext cx="5134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s-ES" sz="2000" u="none" cap="none" strike="noStrike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Entendimiento y síntesis del problema.</a:t>
              </a:r>
              <a:endPara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 rot="10800000">
              <a:off x="231" y="-103189"/>
              <a:ext cx="2590800" cy="540000"/>
            </a:xfrm>
            <a:prstGeom prst="round2SameRect">
              <a:avLst>
                <a:gd fmla="val 12063" name="adj1"/>
                <a:gd fmla="val 0" name="adj2"/>
              </a:avLst>
            </a:prstGeom>
            <a:solidFill>
              <a:srgbClr val="8A16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 txBox="1"/>
            <p:nvPr/>
          </p:nvSpPr>
          <p:spPr>
            <a:xfrm>
              <a:off x="-71869" y="-108714"/>
              <a:ext cx="2716200" cy="55410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s-ES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Requerimiento</a:t>
              </a:r>
              <a:endParaRPr b="0" i="0" sz="3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p3"/>
          <p:cNvGrpSpPr/>
          <p:nvPr/>
        </p:nvGrpSpPr>
        <p:grpSpPr>
          <a:xfrm>
            <a:off x="3485328" y="1753349"/>
            <a:ext cx="2031353" cy="2261583"/>
            <a:chOff x="3407064" y="1773254"/>
            <a:chExt cx="2185661" cy="2413642"/>
          </a:xfrm>
        </p:grpSpPr>
        <p:pic>
          <p:nvPicPr>
            <p:cNvPr id="107" name="Google Shape;107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07064" y="2000989"/>
              <a:ext cx="1482966" cy="5999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90030" y="1773254"/>
              <a:ext cx="599927" cy="8628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 lake rgb color icon Royalty Free Vector Image" id="109" name="Google Shape;109;p3"/>
            <p:cNvPicPr preferRelativeResize="0"/>
            <p:nvPr/>
          </p:nvPicPr>
          <p:blipFill rotWithShape="1">
            <a:blip r:embed="rId5">
              <a:alphaModFix/>
            </a:blip>
            <a:srcRect b="27856" l="13430" r="14724" t="20465"/>
            <a:stretch/>
          </p:blipFill>
          <p:spPr>
            <a:xfrm>
              <a:off x="3551275" y="2600917"/>
              <a:ext cx="2041450" cy="158597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0" name="Google Shape;110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7140" y="112975"/>
            <a:ext cx="1290650" cy="5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/>
        </p:nvSpPr>
        <p:spPr>
          <a:xfrm>
            <a:off x="4572000" y="175516"/>
            <a:ext cx="4406674" cy="138499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b="1" i="0" lang="es-E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daptabilidad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Solución personalizada, paramétrica y escalable adaptada a las necesidades del cliente; Utilizando teoría de las restricciones, se validó su factibilidad técnica y decidió hacer un modelo piloto y reducir costos al cliente.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4571999" y="3325014"/>
            <a:ext cx="4404506" cy="160043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Desarrollo de Producto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Aplicando un enfoque ágil, se proponen 3 sprints: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S1,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generar el seteo del ambiente de desarrollo, alcance y definiciones sobre el proyecto; S2, generar un Modelo de Analytics.; S3, generar un Modelo ML e integrar el front, backend mostrando un producto terminado.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167495" y="1750265"/>
            <a:ext cx="4404505" cy="138499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Geomarketing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Uso de datos georreferenciados que permiten desarrollar estrategias de marketing basadas en segmentación avanzada de consumidores por diferentes variables; Se mapearán objetos por capas según categoría.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 rot="10800000">
            <a:off x="-125" y="-15575"/>
            <a:ext cx="2342400" cy="554100"/>
          </a:xfrm>
          <a:prstGeom prst="round2SameRect">
            <a:avLst>
              <a:gd fmla="val 12063" name="adj1"/>
              <a:gd fmla="val 0" name="adj2"/>
            </a:avLst>
          </a:prstGeom>
          <a:solidFill>
            <a:srgbClr val="CC3C6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0" y="-16900"/>
            <a:ext cx="2067900" cy="5541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Propuesta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2391701" y="61473"/>
            <a:ext cx="15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Soluciones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65" y="4562050"/>
            <a:ext cx="1290650" cy="5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/>
        </p:nvSpPr>
        <p:spPr>
          <a:xfrm>
            <a:off x="4572000" y="175516"/>
            <a:ext cx="4406700" cy="1416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Big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ES" sz="1600">
                <a:latin typeface="Raleway"/>
                <a:ea typeface="Raleway"/>
                <a:cs typeface="Raleway"/>
                <a:sym typeface="Raleway"/>
              </a:rPr>
              <a:t>+30</a:t>
            </a:r>
            <a:r>
              <a:rPr b="0" i="0" lang="es-E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GB</a:t>
            </a:r>
            <a:r>
              <a:rPr b="0" i="0" lang="es-E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de archivos de distinta estructura. Nuestra solución, implica “</a:t>
            </a:r>
            <a:r>
              <a:rPr b="0" i="0" lang="es-ES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b="0" i="0" lang="es-E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ngestar”, reducir y filtrar sólo los datos funcionales para cumplir los requerimientos del </a:t>
            </a:r>
            <a:r>
              <a:rPr lang="es-ES">
                <a:latin typeface="Raleway"/>
                <a:ea typeface="Raleway"/>
                <a:cs typeface="Raleway"/>
                <a:sym typeface="Raleway"/>
              </a:rPr>
              <a:t>cliente</a:t>
            </a:r>
            <a:r>
              <a:rPr b="0" i="0" lang="es-E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optimizar performance, y permitan generar el modelo en producción.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4571999" y="3325014"/>
            <a:ext cx="4404600" cy="1600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Machine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 desarrollará un modelo basado en análisis de sentimientos, mediante procesamiento de las reseñas y comentarios de usuarios para determinar una matriz de resultados que permitan hacer predicciones basados en ciertos parámetros. El modelo estará orientado a mercado ”Pet”.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67395" y="1674301"/>
            <a:ext cx="4404600" cy="1600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Visualización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 utilizarán técnicas de representación de datos y reducción de la complejidad visual, desarrollando un story-board ad-hoc. Las herramientas seleccionadas son Looker, por su facilidad para integrarla en WEB, y para el entorno local Plotty, por sus capacidades de interacción.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 rot="10800000">
            <a:off x="-125" y="-15575"/>
            <a:ext cx="2342400" cy="554100"/>
          </a:xfrm>
          <a:prstGeom prst="round2SameRect">
            <a:avLst>
              <a:gd fmla="val 12063" name="adj1"/>
              <a:gd fmla="val 0" name="adj2"/>
            </a:avLst>
          </a:prstGeom>
          <a:solidFill>
            <a:srgbClr val="CC3C6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0" y="-16900"/>
            <a:ext cx="2067900" cy="5541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Propuesta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2391701" y="61473"/>
            <a:ext cx="15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Soluciones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65" y="4562050"/>
            <a:ext cx="1290650" cy="5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11761" r="14632" t="0"/>
          <a:stretch/>
        </p:blipFill>
        <p:spPr>
          <a:xfrm>
            <a:off x="5736425" y="1146308"/>
            <a:ext cx="2342400" cy="165236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 txBox="1"/>
          <p:nvPr/>
        </p:nvSpPr>
        <p:spPr>
          <a:xfrm>
            <a:off x="4904508" y="2853725"/>
            <a:ext cx="22302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rgbClr val="FF0000"/>
                </a:solidFill>
                <a:latin typeface="Anton"/>
                <a:ea typeface="Anton"/>
                <a:cs typeface="Anton"/>
                <a:sym typeface="Anton"/>
              </a:rPr>
              <a:t>A</a:t>
            </a:r>
            <a:r>
              <a:rPr b="1" i="0" lang="es-ES" sz="2100" u="none" cap="none" strike="noStrike">
                <a:solidFill>
                  <a:srgbClr val="FF9900"/>
                </a:solidFill>
                <a:latin typeface="Anton"/>
                <a:ea typeface="Anton"/>
                <a:cs typeface="Anton"/>
                <a:sym typeface="Anton"/>
              </a:rPr>
              <a:t>nálisis detallado de la opinión de los </a:t>
            </a:r>
            <a:r>
              <a:rPr b="1" i="0" lang="es-ES" sz="3800" u="none" cap="none" strike="noStrike">
                <a:solidFill>
                  <a:srgbClr val="0000FF"/>
                </a:solidFill>
                <a:latin typeface="Anton"/>
                <a:ea typeface="Anton"/>
                <a:cs typeface="Anton"/>
                <a:sym typeface="Anton"/>
              </a:rPr>
              <a:t>u</a:t>
            </a:r>
            <a:r>
              <a:rPr b="1" i="0" lang="es-ES" sz="3700" u="none" cap="none" strike="noStrike">
                <a:solidFill>
                  <a:srgbClr val="0000FF"/>
                </a:solidFill>
                <a:latin typeface="Anton"/>
                <a:ea typeface="Anton"/>
                <a:cs typeface="Anton"/>
                <a:sym typeface="Anton"/>
              </a:rPr>
              <a:t>suarios</a:t>
            </a:r>
            <a:endParaRPr b="1" i="0" sz="3700" u="none" cap="none" strike="noStrike">
              <a:solidFill>
                <a:srgbClr val="00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9" name="Google Shape;139;p6"/>
          <p:cNvSpPr/>
          <p:nvPr/>
        </p:nvSpPr>
        <p:spPr>
          <a:xfrm rot="-1494518">
            <a:off x="5012495" y="1198371"/>
            <a:ext cx="575536" cy="1242742"/>
          </a:xfrm>
          <a:prstGeom prst="ellipse">
            <a:avLst/>
          </a:prstGeom>
          <a:noFill/>
          <a:ln cap="flat" cmpd="sng" w="38100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 rot="-1495377">
            <a:off x="8218251" y="2546978"/>
            <a:ext cx="397960" cy="752442"/>
          </a:xfrm>
          <a:prstGeom prst="ellipse">
            <a:avLst/>
          </a:prstGeom>
          <a:noFill/>
          <a:ln cap="flat" cmpd="sng" w="76200">
            <a:solidFill>
              <a:srgbClr val="EF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/>
          <p:nvPr/>
        </p:nvSpPr>
        <p:spPr>
          <a:xfrm rot="-2057213">
            <a:off x="8245480" y="990118"/>
            <a:ext cx="343489" cy="447335"/>
          </a:xfrm>
          <a:prstGeom prst="ellipse">
            <a:avLst/>
          </a:prstGeom>
          <a:noFill/>
          <a:ln cap="flat" cmpd="sng" w="38100">
            <a:solidFill>
              <a:srgbClr val="DA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ets icon, cat icon, dog icon, pet icon, paw icon" id="142" name="Google Shape;14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4701" y="3587446"/>
            <a:ext cx="1209675" cy="1209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6"/>
          <p:cNvGrpSpPr/>
          <p:nvPr/>
        </p:nvGrpSpPr>
        <p:grpSpPr>
          <a:xfrm>
            <a:off x="1433000" y="1011153"/>
            <a:ext cx="2613176" cy="2922679"/>
            <a:chOff x="3407064" y="1773254"/>
            <a:chExt cx="2185661" cy="2413642"/>
          </a:xfrm>
        </p:grpSpPr>
        <p:pic>
          <p:nvPicPr>
            <p:cNvPr id="144" name="Google Shape;144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407064" y="2000989"/>
              <a:ext cx="1482966" cy="5999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890030" y="1773254"/>
              <a:ext cx="599927" cy="8628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 lake rgb color icon Royalty Free Vector Image" id="146" name="Google Shape;146;p6"/>
            <p:cNvPicPr preferRelativeResize="0"/>
            <p:nvPr/>
          </p:nvPicPr>
          <p:blipFill rotWithShape="1">
            <a:blip r:embed="rId7">
              <a:alphaModFix/>
            </a:blip>
            <a:srcRect b="27856" l="13430" r="14724" t="20465"/>
            <a:stretch/>
          </p:blipFill>
          <p:spPr>
            <a:xfrm>
              <a:off x="3551275" y="2600917"/>
              <a:ext cx="2041450" cy="15859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" name="Google Shape;147;p6"/>
          <p:cNvSpPr/>
          <p:nvPr/>
        </p:nvSpPr>
        <p:spPr>
          <a:xfrm rot="10800000">
            <a:off x="-125" y="-15575"/>
            <a:ext cx="2342400" cy="554100"/>
          </a:xfrm>
          <a:prstGeom prst="round2SameRect">
            <a:avLst>
              <a:gd fmla="val 12063" name="adj1"/>
              <a:gd fmla="val 0" name="adj2"/>
            </a:avLst>
          </a:prstGeom>
          <a:solidFill>
            <a:srgbClr val="CC3C6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0" y="-16900"/>
            <a:ext cx="2067900" cy="5541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Propuesta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2391701" y="61473"/>
            <a:ext cx="15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Soluciones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77140" y="112975"/>
            <a:ext cx="1290650" cy="5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/>
          <p:nvPr/>
        </p:nvSpPr>
        <p:spPr>
          <a:xfrm rot="10800000">
            <a:off x="-125" y="-15575"/>
            <a:ext cx="2342400" cy="554100"/>
          </a:xfrm>
          <a:prstGeom prst="round2SameRect">
            <a:avLst>
              <a:gd fmla="val 12063" name="adj1"/>
              <a:gd fmla="val 0" name="adj2"/>
            </a:avLst>
          </a:prstGeom>
          <a:solidFill>
            <a:srgbClr val="CC3C6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"/>
          <p:cNvSpPr txBox="1"/>
          <p:nvPr/>
        </p:nvSpPr>
        <p:spPr>
          <a:xfrm>
            <a:off x="0" y="-16900"/>
            <a:ext cx="2067900" cy="5541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Propuesta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 txBox="1"/>
          <p:nvPr/>
        </p:nvSpPr>
        <p:spPr>
          <a:xfrm>
            <a:off x="2391701" y="61473"/>
            <a:ext cx="15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Soluciones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966" y="756984"/>
            <a:ext cx="8385283" cy="438651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"/>
          <p:cNvSpPr txBox="1"/>
          <p:nvPr/>
        </p:nvSpPr>
        <p:spPr>
          <a:xfrm>
            <a:off x="704790" y="656662"/>
            <a:ext cx="1637485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 mercado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2067900" y="1174867"/>
            <a:ext cx="1080000" cy="10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70</a:t>
            </a:r>
            <a:r>
              <a:rPr b="1" i="0" lang="es-E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Tiene mascota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5892623" y="664875"/>
            <a:ext cx="1080000" cy="10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5,7%</a:t>
            </a: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CAGR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2391701" y="3039893"/>
            <a:ext cx="1080000" cy="10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236</a:t>
            </a: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2030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3354220" y="1937306"/>
            <a:ext cx="1080000" cy="10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b="1" i="0" lang="es-E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Mercado Mundial USA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4572001" y="3217925"/>
            <a:ext cx="1147500" cy="1080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8,2</a:t>
            </a:r>
            <a:r>
              <a:rPr b="1" i="0" lang="es-E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MM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Registros</a:t>
            </a:r>
            <a:endParaRPr b="0" i="0" sz="9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4117449" y="756984"/>
            <a:ext cx="1080000" cy="1080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s-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E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Estados representativos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5039599" y="1921292"/>
            <a:ext cx="1080000" cy="1080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i="0" lang="es-ES" sz="1900" u="none" cap="none" strike="noStrike">
                <a:solidFill>
                  <a:schemeClr val="lt1"/>
                </a:solidFill>
              </a:rPr>
              <a:t>25</a:t>
            </a:r>
            <a:r>
              <a:rPr b="1" lang="es-ES">
                <a:solidFill>
                  <a:schemeClr val="lt1"/>
                </a:solidFill>
              </a:rPr>
              <a:t>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Negocios</a:t>
            </a:r>
            <a:endParaRPr b="0" i="0" sz="9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6408924" y="2410242"/>
            <a:ext cx="1080000" cy="10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Global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Trendy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7140" y="112975"/>
            <a:ext cx="1290650" cy="5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/>
          <p:nvPr/>
        </p:nvSpPr>
        <p:spPr>
          <a:xfrm>
            <a:off x="387906" y="1223266"/>
            <a:ext cx="86799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i="0" lang="es-ES" sz="1800" u="none" cap="none" strike="noStrike">
                <a:solidFill>
                  <a:srgbClr val="083C92"/>
                </a:solidFill>
                <a:latin typeface="Arial"/>
                <a:ea typeface="Arial"/>
                <a:cs typeface="Arial"/>
                <a:sym typeface="Arial"/>
              </a:rPr>
              <a:t>“Impacto de acciones en reseñas positivas”:</a:t>
            </a: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Frecuencia Trimestral, mide el incremento en el número de reseñas positivas, como consecuencia de las acciones de mkt. por quarter. El valor esperado es que sea &gt;= 10%. Método de cálculo: </a:t>
            </a:r>
            <a: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Conteo total de reseñas positivas recibidas (valor absoluto) durante un período de 3 meses.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i="0" lang="es-ES" sz="1800" u="none" cap="none" strike="noStrike">
                <a:solidFill>
                  <a:srgbClr val="083C92"/>
                </a:solidFill>
                <a:latin typeface="Arial"/>
                <a:ea typeface="Arial"/>
                <a:cs typeface="Arial"/>
                <a:sym typeface="Arial"/>
              </a:rPr>
              <a:t>“Índice de Satisfacción”:</a:t>
            </a:r>
            <a: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Frecuencia semestral, mide la satisfacción de los clientes a través del rating. El valor esperado para este indicador clave, es que se incremente en un 15 % en los siguientes 6 Meses. Método de Cálculo: Relación entre el rating actual promedio del último mes/trimestre sobre el rating promedio conseguido de los últimos 6 meses (valor relativo).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7"/>
          <p:cNvGrpSpPr/>
          <p:nvPr/>
        </p:nvGrpSpPr>
        <p:grpSpPr>
          <a:xfrm>
            <a:off x="0" y="0"/>
            <a:ext cx="2060907" cy="566353"/>
            <a:chOff x="0" y="0"/>
            <a:chExt cx="1849674" cy="566353"/>
          </a:xfrm>
        </p:grpSpPr>
        <p:sp>
          <p:nvSpPr>
            <p:cNvPr id="175" name="Google Shape;175;p7"/>
            <p:cNvSpPr/>
            <p:nvPr/>
          </p:nvSpPr>
          <p:spPr>
            <a:xfrm rot="10800000">
              <a:off x="0" y="0"/>
              <a:ext cx="1849674" cy="566352"/>
            </a:xfrm>
            <a:prstGeom prst="round2SameRect">
              <a:avLst>
                <a:gd fmla="val 12063" name="adj1"/>
                <a:gd fmla="val 0" name="adj2"/>
              </a:avLst>
            </a:prstGeom>
            <a:solidFill>
              <a:srgbClr val="2626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 txBox="1"/>
            <p:nvPr/>
          </p:nvSpPr>
          <p:spPr>
            <a:xfrm>
              <a:off x="402726" y="12355"/>
              <a:ext cx="1044222" cy="55399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s-ES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KPI’s</a:t>
              </a:r>
              <a:endPara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7"/>
          <p:cNvSpPr txBox="1"/>
          <p:nvPr/>
        </p:nvSpPr>
        <p:spPr>
          <a:xfrm>
            <a:off x="2078274" y="130403"/>
            <a:ext cx="15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Merchant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7200" y="76198"/>
            <a:ext cx="930600" cy="9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7140" y="4562050"/>
            <a:ext cx="1290650" cy="5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a0d043120_0_643"/>
          <p:cNvSpPr txBox="1"/>
          <p:nvPr/>
        </p:nvSpPr>
        <p:spPr>
          <a:xfrm>
            <a:off x="387906" y="1006791"/>
            <a:ext cx="8679900" cy="347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3"/>
            </a:pPr>
            <a:r>
              <a:rPr b="1" i="0" lang="es-ES" sz="1800" u="none" cap="none" strike="noStrike">
                <a:solidFill>
                  <a:srgbClr val="083C92"/>
                </a:solidFill>
                <a:latin typeface="Arial"/>
                <a:ea typeface="Arial"/>
                <a:cs typeface="Arial"/>
                <a:sym typeface="Arial"/>
              </a:rPr>
              <a:t>“Índice de Insatisfacción”</a:t>
            </a:r>
            <a: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Frecuencia semestral, mide la satisfacción de los clientes a través del rating. El valor esperado para este indicador clave, es que se incremente en un 15 % en los siguientes 6 Meses. Método de Cálculo: Relación entre el rating actual promedio del último mes/trimestre sobre el rating promedio conseguido de los últimos 6 meses (valor relativo). en un 15 % en 6 Meses: relación entre conteo total de reseñas negativas respecto al conteo total de reseñas  recibidas durante el período de 6 meses.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b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g23a0d043120_0_643"/>
          <p:cNvGrpSpPr/>
          <p:nvPr/>
        </p:nvGrpSpPr>
        <p:grpSpPr>
          <a:xfrm>
            <a:off x="-140" y="-48"/>
            <a:ext cx="2061047" cy="566503"/>
            <a:chOff x="-126" y="-48"/>
            <a:chExt cx="1849800" cy="566503"/>
          </a:xfrm>
        </p:grpSpPr>
        <p:sp>
          <p:nvSpPr>
            <p:cNvPr id="186" name="Google Shape;186;g23a0d043120_0_643"/>
            <p:cNvSpPr/>
            <p:nvPr/>
          </p:nvSpPr>
          <p:spPr>
            <a:xfrm rot="10800000">
              <a:off x="-126" y="-48"/>
              <a:ext cx="1849800" cy="566400"/>
            </a:xfrm>
            <a:prstGeom prst="round2SameRect">
              <a:avLst>
                <a:gd fmla="val 12063" name="adj1"/>
                <a:gd fmla="val 0" name="adj2"/>
              </a:avLst>
            </a:prstGeom>
            <a:solidFill>
              <a:srgbClr val="2626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g23a0d043120_0_643"/>
            <p:cNvSpPr txBox="1"/>
            <p:nvPr/>
          </p:nvSpPr>
          <p:spPr>
            <a:xfrm>
              <a:off x="402726" y="12355"/>
              <a:ext cx="1044300" cy="55410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s-ES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KPI’s</a:t>
              </a:r>
              <a:endPara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g23a0d043120_0_643"/>
          <p:cNvSpPr txBox="1"/>
          <p:nvPr/>
        </p:nvSpPr>
        <p:spPr>
          <a:xfrm>
            <a:off x="2078274" y="130403"/>
            <a:ext cx="15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Merchant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g23a0d043120_0_6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7200" y="76198"/>
            <a:ext cx="930600" cy="9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23a0d043120_0_6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7140" y="4562050"/>
            <a:ext cx="1290650" cy="5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</dc:creator>
</cp:coreProperties>
</file>