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e8d4904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e8d4904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5dc503d3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5dc503d3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df36e0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5df36e0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5dc503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5dc503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dc503d3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dc503d3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24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5dc503d3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5dc503d3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An API is an application programming interface - in short, it’s a set of rules that lets programs talk to each other, exposing data and functionality across the internet in a consistent format (Mahesh). REST stands for Representational State Transfer. This is an architectural pattern that describes how distributed systems can expose a consistent interface. When people use the term ‘REST API,’ they are generally referring to an API accessed via HTTP protocol at a predefined set of URLs. These URLs represent various resources - any information or content accessed at that location, which can be returned as JSON, HTML, audio files, or images. Often, resources have one or more methods that can be performed on them over HTTP, like GET, POST, PUT and DELETE. (Mahesh)</a:t>
            </a:r>
            <a:endParaRPr>
              <a:latin typeface="Open Sans"/>
              <a:ea typeface="Open Sans"/>
              <a:cs typeface="Open Sans"/>
              <a:sym typeface="Open Sans"/>
            </a:endParaRPr>
          </a:p>
          <a:p>
            <a:pPr indent="0" lvl="0" marL="0" rtl="0" algn="l">
              <a:spcBef>
                <a:spcPts val="2400"/>
              </a:spcBef>
              <a:spcAft>
                <a:spcPts val="0"/>
              </a:spcAft>
              <a:buNone/>
            </a:pPr>
            <a:r>
              <a:rPr lang="en">
                <a:latin typeface="Open Sans"/>
                <a:ea typeface="Open Sans"/>
                <a:cs typeface="Open Sans"/>
                <a:sym typeface="Open Sans"/>
              </a:rPr>
              <a:t>There are a few very useful advantages to using and building Rest Api’s, some more useful than others. Rest Api’s feature </a:t>
            </a:r>
            <a:endParaRPr>
              <a:latin typeface="Open Sans"/>
              <a:ea typeface="Open Sans"/>
              <a:cs typeface="Open Sans"/>
              <a:sym typeface="Open Sans"/>
            </a:endParaRPr>
          </a:p>
          <a:p>
            <a:pPr indent="-298450" lvl="0" marL="457200" rtl="0" algn="l">
              <a:spcBef>
                <a:spcPts val="2400"/>
              </a:spcBef>
              <a:spcAft>
                <a:spcPts val="0"/>
              </a:spcAft>
              <a:buSzPts val="1100"/>
              <a:buFont typeface="Open Sans"/>
              <a:buChar char="●"/>
            </a:pPr>
            <a:r>
              <a:rPr lang="en">
                <a:latin typeface="Open Sans"/>
                <a:ea typeface="Open Sans"/>
                <a:cs typeface="Open Sans"/>
                <a:sym typeface="Open Sans"/>
              </a:rPr>
              <a:t>Stateless client/server protocols</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Object manipulation from the URI/URL</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A Uniform interface</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A Layer system</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Use of hypermedia</a:t>
            </a:r>
            <a:endParaRPr>
              <a:latin typeface="Open Sans"/>
              <a:ea typeface="Open Sans"/>
              <a:cs typeface="Open Sans"/>
              <a:sym typeface="Open Sans"/>
            </a:endParaRPr>
          </a:p>
          <a:p>
            <a:pPr indent="0" lvl="0" marL="0" rtl="0" algn="l">
              <a:spcBef>
                <a:spcPts val="2400"/>
              </a:spcBef>
              <a:spcAft>
                <a:spcPts val="0"/>
              </a:spcAft>
              <a:buNone/>
            </a:pPr>
            <a:r>
              <a:rPr lang="en">
                <a:latin typeface="Open Sans"/>
                <a:ea typeface="Open Sans"/>
                <a:cs typeface="Open Sans"/>
                <a:sym typeface="Open Sans"/>
              </a:rPr>
              <a:t>For developers it provides a few key advantages: </a:t>
            </a:r>
            <a:endParaRPr>
              <a:latin typeface="Open Sans"/>
              <a:ea typeface="Open Sans"/>
              <a:cs typeface="Open Sans"/>
              <a:sym typeface="Open Sans"/>
            </a:endParaRPr>
          </a:p>
          <a:p>
            <a:pPr indent="-298450" lvl="0" marL="457200" rtl="0" algn="l">
              <a:spcBef>
                <a:spcPts val="2400"/>
              </a:spcBef>
              <a:spcAft>
                <a:spcPts val="0"/>
              </a:spcAft>
              <a:buSzPts val="1100"/>
              <a:buFont typeface="Open Sans"/>
              <a:buChar char="●"/>
            </a:pPr>
            <a:r>
              <a:rPr lang="en">
                <a:latin typeface="Open Sans"/>
                <a:ea typeface="Open Sans"/>
                <a:cs typeface="Open Sans"/>
                <a:sym typeface="Open Sans"/>
              </a:rPr>
              <a:t>Separation between the client and the server. </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Visibility, readability and scalability </a:t>
            </a:r>
            <a:endParaRPr>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a:latin typeface="Open Sans"/>
                <a:ea typeface="Open Sans"/>
                <a:cs typeface="Open Sans"/>
                <a:sym typeface="Open Sans"/>
              </a:rPr>
              <a:t>The Api is independent of the type of platform or languages</a:t>
            </a:r>
            <a:endParaRPr>
              <a:latin typeface="Open Sans"/>
              <a:ea typeface="Open Sans"/>
              <a:cs typeface="Open Sans"/>
              <a:sym typeface="Open Sans"/>
            </a:endParaRPr>
          </a:p>
          <a:p>
            <a:pPr indent="0" lvl="0" marL="457200" rtl="0" algn="l">
              <a:spcBef>
                <a:spcPts val="2400"/>
              </a:spcBef>
              <a:spcAft>
                <a:spcPts val="0"/>
              </a:spcAft>
              <a:buNone/>
            </a:pPr>
            <a:r>
              <a:t/>
            </a:r>
            <a:endParaRPr>
              <a:latin typeface="Open Sans"/>
              <a:ea typeface="Open Sans"/>
              <a:cs typeface="Open Sans"/>
              <a:sym typeface="Open Sans"/>
            </a:endParaRPr>
          </a:p>
          <a:p>
            <a:pPr indent="0" lvl="0" marL="0" rtl="0" algn="l">
              <a:spcBef>
                <a:spcPts val="2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5dc503d3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5dc503d3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5dc503d3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5dc503d3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e8d4904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e8d4904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5e8d490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5e8d490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5e8d490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e8d490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5e8d4904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5e8d4904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575200" cy="1872900"/>
          </a:xfrm>
          <a:prstGeom prst="rect">
            <a:avLst/>
          </a:prstGeom>
        </p:spPr>
        <p:txBody>
          <a:bodyPr anchorCtr="0" anchor="ctr" bIns="91425" lIns="91425" spcFirstLastPara="1" rIns="91425" wrap="square" tIns="91425">
            <a:noAutofit/>
          </a:bodyPr>
          <a:lstStyle/>
          <a:p>
            <a:pPr indent="9525" lvl="0" marL="0" rtl="0" algn="l">
              <a:spcBef>
                <a:spcPts val="0"/>
              </a:spcBef>
              <a:spcAft>
                <a:spcPts val="0"/>
              </a:spcAft>
              <a:buClr>
                <a:schemeClr val="dk1"/>
              </a:buClr>
              <a:buSzPts val="1100"/>
              <a:buFont typeface="Arial"/>
              <a:buNone/>
            </a:pPr>
            <a:r>
              <a:rPr lang="en" sz="3000"/>
              <a:t>WEB APPLICATION INFRASTRUCTURE</a:t>
            </a:r>
            <a:endParaRPr sz="3000"/>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Albert Casas, Ehimare, </a:t>
            </a:r>
            <a:r>
              <a:rPr lang="en">
                <a:solidFill>
                  <a:srgbClr val="FFFFFF"/>
                </a:solidFill>
              </a:rPr>
              <a:t>David Nsoesie,</a:t>
            </a:r>
            <a:r>
              <a:rPr lang="en">
                <a:solidFill>
                  <a:srgbClr val="FFFFFF"/>
                </a:solidFill>
              </a:rPr>
              <a:t> Anthony Gillis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response from the API</a:t>
            </a:r>
            <a:endParaRPr/>
          </a:p>
        </p:txBody>
      </p:sp>
      <p:pic>
        <p:nvPicPr>
          <p:cNvPr id="340" name="Google Shape;340;p22"/>
          <p:cNvPicPr preferRelativeResize="0"/>
          <p:nvPr/>
        </p:nvPicPr>
        <p:blipFill>
          <a:blip r:embed="rId3">
            <a:alphaModFix/>
          </a:blip>
          <a:stretch>
            <a:fillRect/>
          </a:stretch>
        </p:blipFill>
        <p:spPr>
          <a:xfrm>
            <a:off x="1202775" y="1314675"/>
            <a:ext cx="6631075" cy="3393525"/>
          </a:xfrm>
          <a:prstGeom prst="rect">
            <a:avLst/>
          </a:prstGeom>
          <a:noFill/>
          <a:ln>
            <a:noFill/>
          </a:ln>
        </p:spPr>
      </p:pic>
      <p:sp>
        <p:nvSpPr>
          <p:cNvPr id="341" name="Google Shape;341;p22"/>
          <p:cNvSpPr txBox="1"/>
          <p:nvPr/>
        </p:nvSpPr>
        <p:spPr>
          <a:xfrm>
            <a:off x="2453150" y="2073675"/>
            <a:ext cx="11793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643100" y="1607050"/>
            <a:ext cx="58578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LockBox 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2" name="Google Shape;352;p24"/>
          <p:cNvSpPr txBox="1"/>
          <p:nvPr>
            <p:ph idx="1" type="body"/>
          </p:nvPr>
        </p:nvSpPr>
        <p:spPr>
          <a:xfrm>
            <a:off x="1303800" y="1990050"/>
            <a:ext cx="7030500" cy="2541600"/>
          </a:xfrm>
          <a:prstGeom prst="rect">
            <a:avLst/>
          </a:prstGeom>
          <a:solidFill>
            <a:srgbClr val="78EFE7">
              <a:alpha val="29049"/>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With increasing </a:t>
            </a:r>
            <a:r>
              <a:rPr lang="en"/>
              <a:t>competition</a:t>
            </a:r>
            <a:r>
              <a:rPr lang="en"/>
              <a:t> between companies in the digital space, New </a:t>
            </a:r>
            <a:r>
              <a:rPr lang="en"/>
              <a:t>businesses</a:t>
            </a:r>
            <a:r>
              <a:rPr lang="en"/>
              <a:t> will need to improve their technology to compete. Recently, this has been increasingly easier to do due to: </a:t>
            </a:r>
            <a:endParaRPr/>
          </a:p>
          <a:p>
            <a:pPr indent="-311150" lvl="0" marL="457200" rtl="0" algn="l">
              <a:spcBef>
                <a:spcPts val="1600"/>
              </a:spcBef>
              <a:spcAft>
                <a:spcPts val="0"/>
              </a:spcAft>
              <a:buSzPts val="1300"/>
              <a:buChar char="●"/>
            </a:pPr>
            <a:r>
              <a:rPr lang="en"/>
              <a:t>IAAS</a:t>
            </a:r>
            <a:endParaRPr/>
          </a:p>
          <a:p>
            <a:pPr indent="-311150" lvl="0" marL="457200" rtl="0" algn="l">
              <a:spcBef>
                <a:spcPts val="0"/>
              </a:spcBef>
              <a:spcAft>
                <a:spcPts val="0"/>
              </a:spcAft>
              <a:buSzPts val="1300"/>
              <a:buChar char="●"/>
            </a:pPr>
            <a:r>
              <a:rPr lang="en"/>
              <a:t>APIs</a:t>
            </a:r>
            <a:endParaRPr/>
          </a:p>
          <a:p>
            <a:pPr indent="-311150" lvl="0" marL="457200" rtl="0" algn="l">
              <a:spcBef>
                <a:spcPts val="0"/>
              </a:spcBef>
              <a:spcAft>
                <a:spcPts val="0"/>
              </a:spcAft>
              <a:buSzPts val="1300"/>
              <a:buChar char="●"/>
            </a:pPr>
            <a:r>
              <a:rPr lang="en"/>
              <a:t>HTTP</a:t>
            </a:r>
            <a:endParaRPr/>
          </a:p>
          <a:p>
            <a:pPr indent="-311150" lvl="0" marL="457200" rtl="0" algn="l">
              <a:spcBef>
                <a:spcPts val="0"/>
              </a:spcBef>
              <a:spcAft>
                <a:spcPts val="0"/>
              </a:spcAft>
              <a:buSzPts val="1300"/>
              <a:buChar char="●"/>
            </a:pPr>
            <a:r>
              <a:rPr lang="en"/>
              <a:t>Improved Backend Infrastructure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8" name="Google Shape;358;p25"/>
          <p:cNvSpPr txBox="1"/>
          <p:nvPr>
            <p:ph idx="1" type="body"/>
          </p:nvPr>
        </p:nvSpPr>
        <p:spPr>
          <a:xfrm>
            <a:off x="1272900" y="1366200"/>
            <a:ext cx="7030500" cy="3426300"/>
          </a:xfrm>
          <a:prstGeom prst="rect">
            <a:avLst/>
          </a:prstGeom>
          <a:solidFill>
            <a:srgbClr val="78EFE7">
              <a:alpha val="29049"/>
            </a:srgbClr>
          </a:solidFill>
        </p:spPr>
        <p:txBody>
          <a:bodyPr anchorCtr="0" anchor="t" bIns="91425" lIns="91425" spcFirstLastPara="1" rIns="91425" wrap="square" tIns="91425">
            <a:noAutofit/>
          </a:bodyPr>
          <a:lstStyle/>
          <a:p>
            <a:pPr indent="-203200" lvl="0" marL="393700" rtl="0" algn="l">
              <a:lnSpc>
                <a:spcPct val="100000"/>
              </a:lnSpc>
              <a:spcBef>
                <a:spcPts val="500"/>
              </a:spcBef>
              <a:spcAft>
                <a:spcPts val="0"/>
              </a:spcAft>
              <a:buNone/>
            </a:pPr>
            <a:r>
              <a:rPr lang="en" sz="1200">
                <a:solidFill>
                  <a:srgbClr val="333333"/>
                </a:solidFill>
                <a:latin typeface="Times New Roman"/>
                <a:ea typeface="Times New Roman"/>
                <a:cs typeface="Times New Roman"/>
                <a:sym typeface="Times New Roman"/>
              </a:rPr>
              <a:t>“An Overview of HTTP.” </a:t>
            </a:r>
            <a:r>
              <a:rPr i="1" lang="en" sz="1200">
                <a:solidFill>
                  <a:srgbClr val="333333"/>
                </a:solidFill>
                <a:latin typeface="Times New Roman"/>
                <a:ea typeface="Times New Roman"/>
                <a:cs typeface="Times New Roman"/>
                <a:sym typeface="Times New Roman"/>
              </a:rPr>
              <a:t>MDN Web Docs</a:t>
            </a:r>
            <a:r>
              <a:rPr lang="en" sz="1200">
                <a:solidFill>
                  <a:srgbClr val="333333"/>
                </a:solidFill>
                <a:latin typeface="Times New Roman"/>
                <a:ea typeface="Times New Roman"/>
                <a:cs typeface="Times New Roman"/>
                <a:sym typeface="Times New Roman"/>
              </a:rPr>
              <a:t>, https://developer.mozilla.org/en-US/docs/Web/HTTP/Overview.</a:t>
            </a:r>
            <a:endParaRPr sz="1200">
              <a:solidFill>
                <a:srgbClr val="333333"/>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lang="en" sz="1200">
                <a:solidFill>
                  <a:srgbClr val="333333"/>
                </a:solidFill>
                <a:latin typeface="Times New Roman"/>
                <a:ea typeface="Times New Roman"/>
                <a:cs typeface="Times New Roman"/>
                <a:sym typeface="Times New Roman"/>
              </a:rPr>
              <a:t>BBVAOpen4U. “REST API: What Is It, and What Are Its Advantages in Project Development?” </a:t>
            </a:r>
            <a:r>
              <a:rPr i="1" lang="en" sz="1200">
                <a:solidFill>
                  <a:srgbClr val="333333"/>
                </a:solidFill>
                <a:latin typeface="Times New Roman"/>
                <a:ea typeface="Times New Roman"/>
                <a:cs typeface="Times New Roman"/>
                <a:sym typeface="Times New Roman"/>
              </a:rPr>
              <a:t>BBVAOpen4U</a:t>
            </a:r>
            <a:r>
              <a:rPr lang="en" sz="1200">
                <a:solidFill>
                  <a:srgbClr val="333333"/>
                </a:solidFill>
                <a:latin typeface="Times New Roman"/>
                <a:ea typeface="Times New Roman"/>
                <a:cs typeface="Times New Roman"/>
                <a:sym typeface="Times New Roman"/>
              </a:rPr>
              <a:t>, 23 Mar. 2016, https://bbvaopen4u.com/en/actualidad/rest-api-what-it-and-what-are-its-advantages-project-development.</a:t>
            </a:r>
            <a:endParaRPr sz="1200">
              <a:solidFill>
                <a:srgbClr val="333333"/>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lang="en" sz="1200">
                <a:solidFill>
                  <a:srgbClr val="333333"/>
                </a:solidFill>
                <a:latin typeface="Times New Roman"/>
                <a:ea typeface="Times New Roman"/>
                <a:cs typeface="Times New Roman"/>
                <a:sym typeface="Times New Roman"/>
              </a:rPr>
              <a:t>Haldar, Mahesh. “RESTful API Designing Guidelines - The Best Practices.” </a:t>
            </a:r>
            <a:r>
              <a:rPr i="1" lang="en" sz="1200">
                <a:solidFill>
                  <a:srgbClr val="333333"/>
                </a:solidFill>
                <a:latin typeface="Times New Roman"/>
                <a:ea typeface="Times New Roman"/>
                <a:cs typeface="Times New Roman"/>
                <a:sym typeface="Times New Roman"/>
              </a:rPr>
              <a:t>By</a:t>
            </a:r>
            <a:r>
              <a:rPr lang="en" sz="1200">
                <a:solidFill>
                  <a:srgbClr val="333333"/>
                </a:solidFill>
                <a:latin typeface="Times New Roman"/>
                <a:ea typeface="Times New Roman"/>
                <a:cs typeface="Times New Roman"/>
                <a:sym typeface="Times New Roman"/>
              </a:rPr>
              <a:t>, https://hackernoon.com/restful-api-designing-guidelines-the-best-practices-60e1d954e7c9.</a:t>
            </a:r>
            <a:endParaRPr sz="1200">
              <a:solidFill>
                <a:srgbClr val="333333"/>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i="1" lang="en" sz="1200">
                <a:solidFill>
                  <a:srgbClr val="333333"/>
                </a:solidFill>
                <a:latin typeface="Times New Roman"/>
                <a:ea typeface="Times New Roman"/>
                <a:cs typeface="Times New Roman"/>
                <a:sym typeface="Times New Roman"/>
              </a:rPr>
              <a:t>HTTP/1.1: Request</a:t>
            </a:r>
            <a:r>
              <a:rPr lang="en" sz="1200">
                <a:solidFill>
                  <a:srgbClr val="333333"/>
                </a:solidFill>
                <a:latin typeface="Times New Roman"/>
                <a:ea typeface="Times New Roman"/>
                <a:cs typeface="Times New Roman"/>
                <a:sym typeface="Times New Roman"/>
              </a:rPr>
              <a:t>, https://www.w3.org/Protocols/rfc2616/rfc2616-sec5.html.</a:t>
            </a:r>
            <a:endParaRPr sz="1200">
              <a:solidFill>
                <a:srgbClr val="333333"/>
              </a:solidFill>
              <a:latin typeface="Times New Roman"/>
              <a:ea typeface="Times New Roman"/>
              <a:cs typeface="Times New Roman"/>
              <a:sym typeface="Times New Roman"/>
            </a:endParaRPr>
          </a:p>
          <a:p>
            <a:pPr indent="-203200" lvl="0" marL="393700" rtl="0" algn="l">
              <a:lnSpc>
                <a:spcPct val="100000"/>
              </a:lnSpc>
              <a:spcBef>
                <a:spcPts val="1500"/>
              </a:spcBef>
              <a:spcAft>
                <a:spcPts val="0"/>
              </a:spcAft>
              <a:buNone/>
            </a:pPr>
            <a:r>
              <a:rPr lang="en" sz="1200">
                <a:solidFill>
                  <a:srgbClr val="333333"/>
                </a:solidFill>
                <a:latin typeface="Times New Roman"/>
                <a:ea typeface="Times New Roman"/>
                <a:cs typeface="Times New Roman"/>
                <a:sym typeface="Times New Roman"/>
              </a:rPr>
              <a:t>Richardson, Chris. “Building Microservices Using an API Gateway.” </a:t>
            </a:r>
            <a:r>
              <a:rPr i="1" lang="en" sz="1200">
                <a:solidFill>
                  <a:srgbClr val="333333"/>
                </a:solidFill>
                <a:latin typeface="Times New Roman"/>
                <a:ea typeface="Times New Roman"/>
                <a:cs typeface="Times New Roman"/>
                <a:sym typeface="Times New Roman"/>
              </a:rPr>
              <a:t>NGINX</a:t>
            </a:r>
            <a:r>
              <a:rPr lang="en" sz="1200">
                <a:solidFill>
                  <a:srgbClr val="333333"/>
                </a:solidFill>
                <a:latin typeface="Times New Roman"/>
                <a:ea typeface="Times New Roman"/>
                <a:cs typeface="Times New Roman"/>
                <a:sym typeface="Times New Roman"/>
              </a:rPr>
              <a:t>, 8 Feb. 2019, https://www.nginx.com/blog/building-microservices-using-an-api-gateway/.</a:t>
            </a:r>
            <a:endParaRPr sz="1200">
              <a:solidFill>
                <a:srgbClr val="333333"/>
              </a:solidFill>
              <a:latin typeface="Times New Roman"/>
              <a:ea typeface="Times New Roman"/>
              <a:cs typeface="Times New Roman"/>
              <a:sym typeface="Times New Roman"/>
            </a:endParaRPr>
          </a:p>
          <a:p>
            <a:pPr indent="-203200" lvl="0" marL="393700" rtl="0" algn="l">
              <a:lnSpc>
                <a:spcPct val="100000"/>
              </a:lnSpc>
              <a:spcBef>
                <a:spcPts val="1500"/>
              </a:spcBef>
              <a:spcAft>
                <a:spcPts val="1500"/>
              </a:spcAft>
              <a:buNone/>
            </a:pPr>
            <a:r>
              <a:rPr lang="en" sz="1200">
                <a:solidFill>
                  <a:srgbClr val="333333"/>
                </a:solidFill>
                <a:latin typeface="Times New Roman"/>
                <a:ea typeface="Times New Roman"/>
                <a:cs typeface="Times New Roman"/>
                <a:sym typeface="Times New Roman"/>
              </a:rPr>
              <a:t>“Whitepapers.” </a:t>
            </a:r>
            <a:r>
              <a:rPr i="1" lang="en" sz="1200">
                <a:solidFill>
                  <a:srgbClr val="333333"/>
                </a:solidFill>
                <a:latin typeface="Times New Roman"/>
                <a:ea typeface="Times New Roman"/>
                <a:cs typeface="Times New Roman"/>
                <a:sym typeface="Times New Roman"/>
              </a:rPr>
              <a:t>Amazon</a:t>
            </a:r>
            <a:r>
              <a:rPr lang="en" sz="1200">
                <a:solidFill>
                  <a:srgbClr val="333333"/>
                </a:solidFill>
                <a:latin typeface="Times New Roman"/>
                <a:ea typeface="Times New Roman"/>
                <a:cs typeface="Times New Roman"/>
                <a:sym typeface="Times New Roman"/>
              </a:rPr>
              <a:t>, Earthpledge Foundation, https://docs.aws.amazon.com/whitepapers/latest/microservices-on-aws/simple-microservices-architecture-on-aws.html.</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IAAS is Important</a:t>
            </a:r>
            <a:endParaRPr/>
          </a:p>
        </p:txBody>
      </p:sp>
      <p:sp>
        <p:nvSpPr>
          <p:cNvPr id="284" name="Google Shape;284;p14"/>
          <p:cNvSpPr txBox="1"/>
          <p:nvPr>
            <p:ph idx="1" type="body"/>
          </p:nvPr>
        </p:nvSpPr>
        <p:spPr>
          <a:xfrm>
            <a:off x="1303800" y="1990050"/>
            <a:ext cx="7030500" cy="2541600"/>
          </a:xfrm>
          <a:prstGeom prst="rect">
            <a:avLst/>
          </a:prstGeom>
          <a:solidFill>
            <a:srgbClr val="78EFE7">
              <a:alpha val="46930"/>
            </a:srgbClr>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Infrastructure as a service allows companies to:</a:t>
            </a:r>
            <a:endParaRPr/>
          </a:p>
          <a:p>
            <a:pPr indent="-311150" lvl="0" marL="457200" rtl="0" algn="l">
              <a:lnSpc>
                <a:spcPct val="100000"/>
              </a:lnSpc>
              <a:spcBef>
                <a:spcPts val="1600"/>
              </a:spcBef>
              <a:spcAft>
                <a:spcPts val="0"/>
              </a:spcAft>
              <a:buSzPts val="1300"/>
              <a:buChar char="●"/>
            </a:pPr>
            <a:r>
              <a:rPr lang="en"/>
              <a:t>Hosting, Deploy and Manage apps</a:t>
            </a:r>
            <a:endParaRPr/>
          </a:p>
          <a:p>
            <a:pPr indent="-311150" lvl="0" marL="457200" rtl="0" algn="l">
              <a:lnSpc>
                <a:spcPct val="100000"/>
              </a:lnSpc>
              <a:spcBef>
                <a:spcPts val="0"/>
              </a:spcBef>
              <a:spcAft>
                <a:spcPts val="0"/>
              </a:spcAft>
              <a:buSzPts val="1300"/>
              <a:buChar char="●"/>
            </a:pPr>
            <a:r>
              <a:rPr lang="en"/>
              <a:t>Use resources from the service provider (Amazon, Microsoft, and Google)</a:t>
            </a:r>
            <a:endParaRPr/>
          </a:p>
        </p:txBody>
      </p:sp>
      <p:pic>
        <p:nvPicPr>
          <p:cNvPr id="285" name="Google Shape;285;p14"/>
          <p:cNvPicPr preferRelativeResize="0"/>
          <p:nvPr/>
        </p:nvPicPr>
        <p:blipFill>
          <a:blip r:embed="rId3">
            <a:alphaModFix/>
          </a:blip>
          <a:stretch>
            <a:fillRect/>
          </a:stretch>
        </p:blipFill>
        <p:spPr>
          <a:xfrm>
            <a:off x="394450" y="3280300"/>
            <a:ext cx="3434176" cy="1251350"/>
          </a:xfrm>
          <a:prstGeom prst="rect">
            <a:avLst/>
          </a:prstGeom>
          <a:noFill/>
          <a:ln>
            <a:noFill/>
          </a:ln>
        </p:spPr>
      </p:pic>
      <p:pic>
        <p:nvPicPr>
          <p:cNvPr id="286" name="Google Shape;286;p14"/>
          <p:cNvPicPr preferRelativeResize="0"/>
          <p:nvPr/>
        </p:nvPicPr>
        <p:blipFill>
          <a:blip r:embed="rId4">
            <a:alphaModFix/>
          </a:blip>
          <a:stretch>
            <a:fillRect/>
          </a:stretch>
        </p:blipFill>
        <p:spPr>
          <a:xfrm>
            <a:off x="6218625" y="396550"/>
            <a:ext cx="2043374" cy="1593500"/>
          </a:xfrm>
          <a:prstGeom prst="rect">
            <a:avLst/>
          </a:prstGeom>
          <a:noFill/>
          <a:ln>
            <a:noFill/>
          </a:ln>
        </p:spPr>
      </p:pic>
      <p:pic>
        <p:nvPicPr>
          <p:cNvPr id="287" name="Google Shape;287;p14"/>
          <p:cNvPicPr preferRelativeResize="0"/>
          <p:nvPr/>
        </p:nvPicPr>
        <p:blipFill>
          <a:blip r:embed="rId5">
            <a:alphaModFix/>
          </a:blip>
          <a:stretch>
            <a:fillRect/>
          </a:stretch>
        </p:blipFill>
        <p:spPr>
          <a:xfrm>
            <a:off x="4789176" y="2964200"/>
            <a:ext cx="3048591" cy="188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API’s</a:t>
            </a:r>
            <a:endParaRPr/>
          </a:p>
        </p:txBody>
      </p:sp>
      <p:sp>
        <p:nvSpPr>
          <p:cNvPr id="293" name="Google Shape;293;p15"/>
          <p:cNvSpPr txBox="1"/>
          <p:nvPr>
            <p:ph idx="1" type="body"/>
          </p:nvPr>
        </p:nvSpPr>
        <p:spPr>
          <a:xfrm>
            <a:off x="1303800" y="1990050"/>
            <a:ext cx="7030500" cy="2541600"/>
          </a:xfrm>
          <a:prstGeom prst="rect">
            <a:avLst/>
          </a:prstGeom>
          <a:solidFill>
            <a:srgbClr val="78EFE7">
              <a:alpha val="29049"/>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An API is a set of rules that lets programs talk to each other.</a:t>
            </a:r>
            <a:endParaRPr/>
          </a:p>
          <a:p>
            <a:pPr indent="0" lvl="0" marL="0" rtl="0" algn="l">
              <a:spcBef>
                <a:spcPts val="1600"/>
              </a:spcBef>
              <a:spcAft>
                <a:spcPts val="0"/>
              </a:spcAft>
              <a:buNone/>
            </a:pPr>
            <a:r>
              <a:rPr lang="en"/>
              <a:t>REST (Representational State Transfer) is an </a:t>
            </a:r>
            <a:r>
              <a:rPr lang="en"/>
              <a:t>architectural</a:t>
            </a:r>
            <a:r>
              <a:rPr lang="en"/>
              <a:t> pattern that describes how distributed systems can expose a consistent interface. </a:t>
            </a:r>
            <a:endParaRPr/>
          </a:p>
          <a:p>
            <a:pPr indent="0" lvl="0" marL="0" rtl="0" algn="l">
              <a:spcBef>
                <a:spcPts val="1600"/>
              </a:spcBef>
              <a:spcAft>
                <a:spcPts val="0"/>
              </a:spcAft>
              <a:buNone/>
            </a:pPr>
            <a:r>
              <a:rPr lang="en" sz="1100">
                <a:solidFill>
                  <a:srgbClr val="000000"/>
                </a:solidFill>
                <a:latin typeface="Open Sans"/>
                <a:ea typeface="Open Sans"/>
                <a:cs typeface="Open Sans"/>
                <a:sym typeface="Open Sans"/>
              </a:rPr>
              <a:t>Benefits include:</a:t>
            </a:r>
            <a:endParaRPr sz="1100">
              <a:solidFill>
                <a:srgbClr val="000000"/>
              </a:solidFill>
              <a:latin typeface="Open Sans"/>
              <a:ea typeface="Open Sans"/>
              <a:cs typeface="Open Sans"/>
              <a:sym typeface="Open Sans"/>
            </a:endParaRPr>
          </a:p>
          <a:p>
            <a:pPr indent="-298450" lvl="0" marL="457200" rtl="0" algn="l">
              <a:spcBef>
                <a:spcPts val="16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Stateless client/server protocols</a:t>
            </a:r>
            <a:endParaRPr sz="1100">
              <a:solidFill>
                <a:srgbClr val="000000"/>
              </a:solidFill>
              <a:latin typeface="Open Sans"/>
              <a:ea typeface="Open Sans"/>
              <a:cs typeface="Open Sans"/>
              <a:sym typeface="Open Sans"/>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 Uniform interface</a:t>
            </a:r>
            <a:endParaRPr sz="1100">
              <a:solidFill>
                <a:srgbClr val="000000"/>
              </a:solidFill>
              <a:latin typeface="Open Sans"/>
              <a:ea typeface="Open Sans"/>
              <a:cs typeface="Open Sans"/>
              <a:sym typeface="Open Sans"/>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Allows use of hypermedia</a:t>
            </a:r>
            <a:endParaRPr sz="1100">
              <a:solidFill>
                <a:srgbClr val="000000"/>
              </a:solidFill>
              <a:latin typeface="Open Sans"/>
              <a:ea typeface="Open Sans"/>
              <a:cs typeface="Open Sans"/>
              <a:sym typeface="Open Sans"/>
            </a:endParaRPr>
          </a:p>
        </p:txBody>
      </p:sp>
      <p:pic>
        <p:nvPicPr>
          <p:cNvPr id="294" name="Google Shape;294;p15"/>
          <p:cNvPicPr preferRelativeResize="0"/>
          <p:nvPr/>
        </p:nvPicPr>
        <p:blipFill>
          <a:blip r:embed="rId3">
            <a:alphaModFix/>
          </a:blip>
          <a:stretch>
            <a:fillRect/>
          </a:stretch>
        </p:blipFill>
        <p:spPr>
          <a:xfrm>
            <a:off x="5058425" y="3100663"/>
            <a:ext cx="2946875" cy="1656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a:t>
            </a:r>
            <a:endParaRPr/>
          </a:p>
        </p:txBody>
      </p:sp>
      <p:sp>
        <p:nvSpPr>
          <p:cNvPr id="300" name="Google Shape;300;p16"/>
          <p:cNvSpPr txBox="1"/>
          <p:nvPr>
            <p:ph idx="1" type="body"/>
          </p:nvPr>
        </p:nvSpPr>
        <p:spPr>
          <a:xfrm>
            <a:off x="1303800" y="1760400"/>
            <a:ext cx="7197300" cy="1959900"/>
          </a:xfrm>
          <a:prstGeom prst="rect">
            <a:avLst/>
          </a:prstGeom>
          <a:solidFill>
            <a:srgbClr val="78EFE7">
              <a:alpha val="29049"/>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HyperText Transfer Protocol</a:t>
            </a:r>
            <a:r>
              <a:rPr lang="en">
                <a:solidFill>
                  <a:srgbClr val="333333"/>
                </a:solidFill>
              </a:rPr>
              <a:t> </a:t>
            </a:r>
            <a:r>
              <a:rPr lang="en">
                <a:solidFill>
                  <a:srgbClr val="333333"/>
                </a:solidFill>
              </a:rPr>
              <a:t>HTTP is a protocol which allows the fetching of resources, such as HTML documents. </a:t>
            </a:r>
            <a:endParaRPr>
              <a:solidFill>
                <a:srgbClr val="333333"/>
              </a:solidFill>
            </a:endParaRPr>
          </a:p>
          <a:p>
            <a:pPr indent="0" lvl="0" marL="0" rtl="0" algn="l">
              <a:spcBef>
                <a:spcPts val="1600"/>
              </a:spcBef>
              <a:spcAft>
                <a:spcPts val="0"/>
              </a:spcAft>
              <a:buNone/>
            </a:pPr>
            <a:r>
              <a:rPr lang="en">
                <a:solidFill>
                  <a:srgbClr val="333333"/>
                </a:solidFill>
              </a:rPr>
              <a:t>Clients create requests</a:t>
            </a:r>
            <a:endParaRPr>
              <a:solidFill>
                <a:srgbClr val="333333"/>
              </a:solidFill>
            </a:endParaRPr>
          </a:p>
          <a:p>
            <a:pPr indent="0" lvl="0" marL="0" rtl="0" algn="l">
              <a:spcBef>
                <a:spcPts val="1600"/>
              </a:spcBef>
              <a:spcAft>
                <a:spcPts val="1600"/>
              </a:spcAft>
              <a:buNone/>
            </a:pPr>
            <a:r>
              <a:rPr lang="en">
                <a:solidFill>
                  <a:srgbClr val="333333"/>
                </a:solidFill>
              </a:rPr>
              <a:t>Messages</a:t>
            </a:r>
            <a:r>
              <a:rPr lang="en">
                <a:solidFill>
                  <a:srgbClr val="333333"/>
                </a:solidFill>
              </a:rPr>
              <a:t> from server a responses</a:t>
            </a:r>
            <a:endParaRPr>
              <a:solidFill>
                <a:srgbClr val="333333"/>
              </a:solidFill>
            </a:endParaRPr>
          </a:p>
        </p:txBody>
      </p:sp>
      <p:pic>
        <p:nvPicPr>
          <p:cNvPr descr="A Web document is the composition of different resources" id="301" name="Google Shape;301;p16"/>
          <p:cNvPicPr preferRelativeResize="0"/>
          <p:nvPr/>
        </p:nvPicPr>
        <p:blipFill>
          <a:blip r:embed="rId3">
            <a:alphaModFix/>
          </a:blip>
          <a:stretch>
            <a:fillRect/>
          </a:stretch>
        </p:blipFill>
        <p:spPr>
          <a:xfrm>
            <a:off x="4440450" y="2252327"/>
            <a:ext cx="4060650" cy="251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Infrastructure</a:t>
            </a:r>
            <a:endParaRPr/>
          </a:p>
        </p:txBody>
      </p:sp>
      <p:sp>
        <p:nvSpPr>
          <p:cNvPr id="307" name="Google Shape;307;p17"/>
          <p:cNvSpPr txBox="1"/>
          <p:nvPr>
            <p:ph idx="1" type="body"/>
          </p:nvPr>
        </p:nvSpPr>
        <p:spPr>
          <a:xfrm>
            <a:off x="1303800" y="1990050"/>
            <a:ext cx="6940800" cy="2541600"/>
          </a:xfrm>
          <a:prstGeom prst="rect">
            <a:avLst/>
          </a:prstGeom>
          <a:solidFill>
            <a:srgbClr val="78EFE7">
              <a:alpha val="29049"/>
            </a:srgbClr>
          </a:solidFill>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solidFill>
                  <a:srgbClr val="444444"/>
                </a:solidFill>
              </a:rPr>
              <a:t>Typical monolithic applications are built using different layers—a user interface (UI) layer, a business layer, and a persistence layer. A central idea of a microservices architecture is to split functionalities into cohesive “verticals”</a:t>
            </a:r>
            <a:endParaRPr/>
          </a:p>
        </p:txBody>
      </p:sp>
      <p:pic>
        <p:nvPicPr>
          <p:cNvPr descr="&#10;&#10;Typical microservices application on AWS&#10;&#10;" id="308" name="Google Shape;308;p17"/>
          <p:cNvPicPr preferRelativeResize="0"/>
          <p:nvPr/>
        </p:nvPicPr>
        <p:blipFill>
          <a:blip r:embed="rId3">
            <a:alphaModFix/>
          </a:blip>
          <a:stretch>
            <a:fillRect/>
          </a:stretch>
        </p:blipFill>
        <p:spPr>
          <a:xfrm>
            <a:off x="4749075" y="2713775"/>
            <a:ext cx="3132475" cy="223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283475" y="23672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screenshots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19"/>
          <p:cNvPicPr preferRelativeResize="0"/>
          <p:nvPr/>
        </p:nvPicPr>
        <p:blipFill rotWithShape="1">
          <a:blip r:embed="rId3">
            <a:alphaModFix/>
          </a:blip>
          <a:srcRect b="10546" l="2799" r="0" t="0"/>
          <a:stretch/>
        </p:blipFill>
        <p:spPr>
          <a:xfrm>
            <a:off x="1303800" y="1423225"/>
            <a:ext cx="7065402" cy="3681524"/>
          </a:xfrm>
          <a:prstGeom prst="rect">
            <a:avLst/>
          </a:prstGeom>
          <a:noFill/>
          <a:ln>
            <a:noFill/>
          </a:ln>
        </p:spPr>
      </p:pic>
      <p:sp>
        <p:nvSpPr>
          <p:cNvPr id="319" name="Google Shape;319;p19"/>
          <p:cNvSpPr txBox="1"/>
          <p:nvPr>
            <p:ph type="title"/>
          </p:nvPr>
        </p:nvSpPr>
        <p:spPr>
          <a:xfrm>
            <a:off x="1273600" y="683200"/>
            <a:ext cx="7030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4902850" y="598575"/>
            <a:ext cx="343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pic>
        <p:nvPicPr>
          <p:cNvPr id="325" name="Google Shape;325;p20"/>
          <p:cNvPicPr preferRelativeResize="0"/>
          <p:nvPr/>
        </p:nvPicPr>
        <p:blipFill rotWithShape="1">
          <a:blip r:embed="rId3">
            <a:alphaModFix/>
          </a:blip>
          <a:srcRect b="10514" l="3110" r="0" t="0"/>
          <a:stretch/>
        </p:blipFill>
        <p:spPr>
          <a:xfrm>
            <a:off x="311725" y="105475"/>
            <a:ext cx="4215098" cy="2188425"/>
          </a:xfrm>
          <a:prstGeom prst="rect">
            <a:avLst/>
          </a:prstGeom>
          <a:noFill/>
          <a:ln>
            <a:noFill/>
          </a:ln>
        </p:spPr>
      </p:pic>
      <p:sp>
        <p:nvSpPr>
          <p:cNvPr id="326" name="Google Shape;326;p20"/>
          <p:cNvSpPr txBox="1"/>
          <p:nvPr>
            <p:ph type="title"/>
          </p:nvPr>
        </p:nvSpPr>
        <p:spPr>
          <a:xfrm>
            <a:off x="4902850" y="3278675"/>
            <a:ext cx="3509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Dashboard</a:t>
            </a:r>
            <a:endParaRPr/>
          </a:p>
        </p:txBody>
      </p:sp>
      <p:pic>
        <p:nvPicPr>
          <p:cNvPr id="327" name="Google Shape;327;p20"/>
          <p:cNvPicPr preferRelativeResize="0"/>
          <p:nvPr/>
        </p:nvPicPr>
        <p:blipFill rotWithShape="1">
          <a:blip r:embed="rId4">
            <a:alphaModFix/>
          </a:blip>
          <a:srcRect b="10522" l="2638" r="0" t="0"/>
          <a:stretch/>
        </p:blipFill>
        <p:spPr>
          <a:xfrm>
            <a:off x="231200" y="2425975"/>
            <a:ext cx="4376151" cy="2277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Tickets page</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21"/>
          <p:cNvPicPr preferRelativeResize="0"/>
          <p:nvPr/>
        </p:nvPicPr>
        <p:blipFill>
          <a:blip r:embed="rId3">
            <a:alphaModFix/>
          </a:blip>
          <a:stretch>
            <a:fillRect/>
          </a:stretch>
        </p:blipFill>
        <p:spPr>
          <a:xfrm>
            <a:off x="1303800" y="1396900"/>
            <a:ext cx="6801099" cy="3555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