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1" r:id="rId2"/>
    <p:sldId id="272" r:id="rId3"/>
    <p:sldId id="273" r:id="rId4"/>
    <p:sldId id="274" r:id="rId5"/>
    <p:sldId id="951" r:id="rId6"/>
    <p:sldId id="9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0B502-7E85-458C-9B7F-BD1C7932B138}"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1784B-947B-467F-AAEB-D15F035B9A7F}" type="slidenum">
              <a:rPr lang="en-US" smtClean="0"/>
              <a:t>‹#›</a:t>
            </a:fld>
            <a:endParaRPr lang="en-US"/>
          </a:p>
        </p:txBody>
      </p:sp>
    </p:spTree>
    <p:extLst>
      <p:ext uri="{BB962C8B-B14F-4D97-AF65-F5344CB8AC3E}">
        <p14:creationId xmlns:p14="http://schemas.microsoft.com/office/powerpoint/2010/main" val="100151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22EE6-B317-43BD-86A0-87FE165A6152}" type="slidenum">
              <a:rPr lang="en-US" smtClean="0"/>
              <a:pPr/>
              <a:t>3</a:t>
            </a:fld>
            <a:endParaRPr lang="en-US"/>
          </a:p>
        </p:txBody>
      </p:sp>
    </p:spTree>
    <p:extLst>
      <p:ext uri="{BB962C8B-B14F-4D97-AF65-F5344CB8AC3E}">
        <p14:creationId xmlns:p14="http://schemas.microsoft.com/office/powerpoint/2010/main" val="253050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92F3-E063-40C5-90B4-9FF922663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6E914-A61D-4328-B178-790CD6624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AA845-6D44-4ABC-9400-60068434FF43}"/>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4DAB92BF-BD6D-4032-9574-DE3AA45EE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2D7D6-3E1D-4096-BF5C-3D7913435302}"/>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38817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37AB-F489-44A2-A917-6DAF747B2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36C0EF-25AB-4BE8-B344-68ACE51C6E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C857F-C860-4554-B0DD-46CE065626D9}"/>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A4A2DFD2-3A41-4929-899B-E8B5014D5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BF2FE-DD6E-4EEA-8E37-058CC6A46B03}"/>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281083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61E4A-0955-4688-8A82-7D91D618D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D1D4C-A9CB-4705-80E9-CAEF412A4D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09DB9-2B10-4DA2-B568-21E30ED72DA1}"/>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90E02105-8E60-44E3-8733-983A9B829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7534F-9841-4AA0-92DE-00ACFFB908C3}"/>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325050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7EA-DBC0-4951-ADFE-167F857B6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3EB9E-0DFE-41BD-B511-AEF0667D9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A06E1-C5B8-4FA8-B59A-9327B823B48D}"/>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3ADBAC9D-50E9-4DA1-ADA9-C7A11EA0D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4E0FB-BD8F-4FE8-89E2-5275D67A0E55}"/>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303123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D08E-9C98-4C6C-BAE9-91466632D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9CEDF9-3FA3-4040-87C2-8AC956C76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515AF0-6409-43FB-AEAC-E91F02E8D007}"/>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8D7DDE25-A6E2-480A-979E-38770F694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68EF7-E162-49F2-87BC-EDEC981C3BD1}"/>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168628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5FE9-E564-4F28-B028-B20CE8947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A53C4-C845-4720-A087-01F67CD3E0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4934C-2DA2-44D1-BE17-5E8646A465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9BC7A-3B63-4067-88B6-38DDF50B7825}"/>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6" name="Footer Placeholder 5">
            <a:extLst>
              <a:ext uri="{FF2B5EF4-FFF2-40B4-BE49-F238E27FC236}">
                <a16:creationId xmlns:a16="http://schemas.microsoft.com/office/drawing/2014/main" id="{59EFF8FE-523A-4CBE-917F-C00375B52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5D742-A726-481A-8385-0339037999CA}"/>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351185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54F1-7683-4414-A1EE-4AB0A6F35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340AB-49F3-4ED8-BA35-0EF1B2092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5D4E54-1E39-4238-AD8C-073D73AECA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DF9FC-A864-4F85-9CD1-D5697B73B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92AE16-7CC4-4A9F-A16F-FC4481C3B6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13694-66C9-4B26-8C3A-B0DB416BA007}"/>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8" name="Footer Placeholder 7">
            <a:extLst>
              <a:ext uri="{FF2B5EF4-FFF2-40B4-BE49-F238E27FC236}">
                <a16:creationId xmlns:a16="http://schemas.microsoft.com/office/drawing/2014/main" id="{AFB4EC1D-7885-4578-B9B8-A55A96AE1A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CAFCF-157F-4E6A-AC66-649C36AF75C7}"/>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420101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0CB3-EA3D-4F63-B4DD-B7ED207BA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1D8A42-0D25-49AC-A8EE-CA638479E846}"/>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4" name="Footer Placeholder 3">
            <a:extLst>
              <a:ext uri="{FF2B5EF4-FFF2-40B4-BE49-F238E27FC236}">
                <a16:creationId xmlns:a16="http://schemas.microsoft.com/office/drawing/2014/main" id="{ABF12D44-A32A-465D-917D-7548B965D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8EBCD-5E28-4814-AFAB-7B965A73EC2F}"/>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386423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53130-C203-4D74-92DA-F1EC0A16B4EE}"/>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3" name="Footer Placeholder 2">
            <a:extLst>
              <a:ext uri="{FF2B5EF4-FFF2-40B4-BE49-F238E27FC236}">
                <a16:creationId xmlns:a16="http://schemas.microsoft.com/office/drawing/2014/main" id="{D376B936-71D6-4479-B8F2-51F372E33E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14C74B-4B3C-4184-8142-793D98CE05E5}"/>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207195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E2CD-DEE2-431A-986A-CE4EFF2C0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338780-75D8-4A62-872A-7EB6B2855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B0BE1-DE6B-4BB2-8ED5-83A80C4E4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454EB4-6259-447B-B206-D8A458EBE091}"/>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6" name="Footer Placeholder 5">
            <a:extLst>
              <a:ext uri="{FF2B5EF4-FFF2-40B4-BE49-F238E27FC236}">
                <a16:creationId xmlns:a16="http://schemas.microsoft.com/office/drawing/2014/main" id="{5181C839-AC94-4BF9-BECB-272ACF6FF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17950-0D14-4CE0-89A4-E3E06EACEF05}"/>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25652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82D8-B3F8-4795-8E77-FB4AF175C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6C8DB-A724-47D2-BAB0-C040C8F02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50AA2-3490-46B1-A71F-A005E4069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8D26C0-4EFF-435C-8644-B5A67648276A}"/>
              </a:ext>
            </a:extLst>
          </p:cNvPr>
          <p:cNvSpPr>
            <a:spLocks noGrp="1"/>
          </p:cNvSpPr>
          <p:nvPr>
            <p:ph type="dt" sz="half" idx="10"/>
          </p:nvPr>
        </p:nvSpPr>
        <p:spPr/>
        <p:txBody>
          <a:bodyPr/>
          <a:lstStyle/>
          <a:p>
            <a:fld id="{088A294C-F61F-4E54-9F08-CE1F69D332F7}" type="datetimeFigureOut">
              <a:rPr lang="en-US" smtClean="0"/>
              <a:t>10/24/2022</a:t>
            </a:fld>
            <a:endParaRPr lang="en-US"/>
          </a:p>
        </p:txBody>
      </p:sp>
      <p:sp>
        <p:nvSpPr>
          <p:cNvPr id="6" name="Footer Placeholder 5">
            <a:extLst>
              <a:ext uri="{FF2B5EF4-FFF2-40B4-BE49-F238E27FC236}">
                <a16:creationId xmlns:a16="http://schemas.microsoft.com/office/drawing/2014/main" id="{30C367B0-EAD4-42B4-ABE9-134E88D56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E804B-34A7-4CAE-B58D-CC14561F23FC}"/>
              </a:ext>
            </a:extLst>
          </p:cNvPr>
          <p:cNvSpPr>
            <a:spLocks noGrp="1"/>
          </p:cNvSpPr>
          <p:nvPr>
            <p:ph type="sldNum" sz="quarter" idx="12"/>
          </p:nvPr>
        </p:nvSpPr>
        <p:spPr/>
        <p:txBody>
          <a:bodyPr/>
          <a:lstStyle/>
          <a:p>
            <a:fld id="{68B8DEBB-7F59-4B7B-976E-2C013C208001}" type="slidenum">
              <a:rPr lang="en-US" smtClean="0"/>
              <a:t>‹#›</a:t>
            </a:fld>
            <a:endParaRPr lang="en-US"/>
          </a:p>
        </p:txBody>
      </p:sp>
    </p:spTree>
    <p:extLst>
      <p:ext uri="{BB962C8B-B14F-4D97-AF65-F5344CB8AC3E}">
        <p14:creationId xmlns:p14="http://schemas.microsoft.com/office/powerpoint/2010/main" val="240501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4C52E-F366-4B40-8022-4AFB174DF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AB7C2-94EE-48AF-8252-B9D9F2789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E8B6A-736D-4A7F-B2EF-712BC185F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A294C-F61F-4E54-9F08-CE1F69D332F7}" type="datetimeFigureOut">
              <a:rPr lang="en-US" smtClean="0"/>
              <a:t>10/24/2022</a:t>
            </a:fld>
            <a:endParaRPr lang="en-US"/>
          </a:p>
        </p:txBody>
      </p:sp>
      <p:sp>
        <p:nvSpPr>
          <p:cNvPr id="5" name="Footer Placeholder 4">
            <a:extLst>
              <a:ext uri="{FF2B5EF4-FFF2-40B4-BE49-F238E27FC236}">
                <a16:creationId xmlns:a16="http://schemas.microsoft.com/office/drawing/2014/main" id="{65E77F93-FB13-4F9F-9CEE-348F347A5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55CAD-E62C-4639-8386-D2A5D8462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8DEBB-7F59-4B7B-976E-2C013C208001}" type="slidenum">
              <a:rPr lang="en-US" smtClean="0"/>
              <a:t>‹#›</a:t>
            </a:fld>
            <a:endParaRPr lang="en-US"/>
          </a:p>
        </p:txBody>
      </p:sp>
    </p:spTree>
    <p:extLst>
      <p:ext uri="{BB962C8B-B14F-4D97-AF65-F5344CB8AC3E}">
        <p14:creationId xmlns:p14="http://schemas.microsoft.com/office/powerpoint/2010/main" val="168785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ay5TeJVSC0&amp;t=172s" TargetMode="External"/><Relationship Id="rId7" Type="http://schemas.openxmlformats.org/officeDocument/2006/relationships/hyperlink" Target="https://www.youtube.com/watch?v=xay5TeJVSC0&amp;t=882s" TargetMode="External"/><Relationship Id="rId2" Type="http://schemas.openxmlformats.org/officeDocument/2006/relationships/hyperlink" Target="https://www.youtube.com/watch?v=xay5TeJVSC0&amp;t=44s" TargetMode="External"/><Relationship Id="rId1" Type="http://schemas.openxmlformats.org/officeDocument/2006/relationships/slideLayout" Target="../slideLayouts/slideLayout2.xml"/><Relationship Id="rId6" Type="http://schemas.openxmlformats.org/officeDocument/2006/relationships/hyperlink" Target="https://www.youtube.com/watch?v=xay5TeJVSC0&amp;t=777s" TargetMode="External"/><Relationship Id="rId5" Type="http://schemas.openxmlformats.org/officeDocument/2006/relationships/hyperlink" Target="https://www.youtube.com/watch?v=xay5TeJVSC0&amp;t=573s" TargetMode="External"/><Relationship Id="rId4" Type="http://schemas.openxmlformats.org/officeDocument/2006/relationships/hyperlink" Target="https://www.youtube.com/watch?v=xay5TeJVSC0&amp;t=340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928252"/>
            <a:ext cx="7886700" cy="257410"/>
          </a:xfrm>
        </p:spPr>
        <p:txBody>
          <a:bodyPr>
            <a:normAutofit fontScale="90000"/>
          </a:bodyPr>
          <a:lstStyle/>
          <a:p>
            <a:pPr algn="ctr"/>
            <a:br>
              <a:rPr lang="en-US" b="1" dirty="0">
                <a:latin typeface="Aharoni" panose="02010803020104030203" pitchFamily="2" charset="-79"/>
                <a:cs typeface="Aharoni" panose="02010803020104030203" pitchFamily="2" charset="-79"/>
              </a:rPr>
            </a:br>
            <a:r>
              <a:rPr lang="en-US" b="1" dirty="0">
                <a:latin typeface="Aharoni" panose="02010803020104030203" pitchFamily="2" charset="-79"/>
                <a:cs typeface="Aharoni" panose="02010803020104030203" pitchFamily="2" charset="-79"/>
              </a:rPr>
              <a:t>Interesting Stuff </a:t>
            </a:r>
            <a:br>
              <a:rPr lang="en-US" b="1" dirty="0"/>
            </a:br>
            <a:endParaRPr lang="en-US" dirty="0"/>
          </a:p>
        </p:txBody>
      </p:sp>
      <p:sp>
        <p:nvSpPr>
          <p:cNvPr id="3" name="Content Placeholder 2"/>
          <p:cNvSpPr>
            <a:spLocks noGrp="1"/>
          </p:cNvSpPr>
          <p:nvPr>
            <p:ph idx="1"/>
          </p:nvPr>
        </p:nvSpPr>
        <p:spPr>
          <a:xfrm>
            <a:off x="1610933" y="1388503"/>
            <a:ext cx="9057068" cy="4510826"/>
          </a:xfrm>
        </p:spPr>
        <p:txBody>
          <a:bodyPr>
            <a:normAutofit fontScale="32500" lnSpcReduction="20000"/>
          </a:bodyPr>
          <a:lstStyle/>
          <a:p>
            <a:pPr algn="just">
              <a:lnSpc>
                <a:spcPct val="120000"/>
              </a:lnSpc>
            </a:pPr>
            <a:r>
              <a:rPr lang="en-US" sz="7200" b="1" dirty="0"/>
              <a:t>AD</a:t>
            </a:r>
            <a:r>
              <a:rPr lang="en-US" sz="7200" dirty="0"/>
              <a:t> stands for Anno Domini (Latin for "In the year of (Our) Lord"), abbreviated as AD. It defines an epoch based on the traditionally-reckoned year of the conception or birth of Jesus of Nazareth. it is used in the English language to denote years after the start of this time.</a:t>
            </a:r>
          </a:p>
          <a:p>
            <a:pPr algn="just">
              <a:lnSpc>
                <a:spcPct val="120000"/>
              </a:lnSpc>
            </a:pPr>
            <a:r>
              <a:rPr lang="en-US" sz="7200" b="1" dirty="0"/>
              <a:t>BC</a:t>
            </a:r>
            <a:r>
              <a:rPr lang="en-US" sz="7200" dirty="0"/>
              <a:t> stands for Before Christ (from the Ancient Greek "Christos" or "Anointed One", referring to Jesus), abbreviated as BC, it is used in the English language to denote years before the start of this time. </a:t>
            </a:r>
          </a:p>
          <a:p>
            <a:pPr algn="just">
              <a:lnSpc>
                <a:spcPct val="120000"/>
              </a:lnSpc>
            </a:pPr>
            <a:r>
              <a:rPr lang="en-US" sz="7200" dirty="0"/>
              <a:t>A</a:t>
            </a:r>
            <a:r>
              <a:rPr lang="en-US" sz="7200" b="1" dirty="0"/>
              <a:t> millennium (pl. millennia) </a:t>
            </a:r>
            <a:r>
              <a:rPr lang="en-US" sz="7200" dirty="0"/>
              <a:t>is a period of one thousand years.</a:t>
            </a:r>
          </a:p>
          <a:p>
            <a:pPr algn="just">
              <a:lnSpc>
                <a:spcPct val="120000"/>
              </a:lnSpc>
            </a:pPr>
            <a:r>
              <a:rPr lang="en-US" sz="7200" dirty="0"/>
              <a:t>A </a:t>
            </a:r>
            <a:r>
              <a:rPr lang="en-US" sz="7200" b="1" dirty="0"/>
              <a:t>century</a:t>
            </a:r>
            <a:r>
              <a:rPr lang="en-US" sz="7200" dirty="0"/>
              <a:t> is a period of one hundred consecutive years. Centuries are numbered </a:t>
            </a:r>
            <a:r>
              <a:rPr lang="en-US" sz="7200" dirty="0" err="1"/>
              <a:t>ordinally</a:t>
            </a:r>
            <a:r>
              <a:rPr lang="en-US" sz="7200" dirty="0"/>
              <a:t> (e.g. "the nineteenth century").</a:t>
            </a:r>
          </a:p>
          <a:p>
            <a:pPr algn="just">
              <a:lnSpc>
                <a:spcPct val="120000"/>
              </a:lnSpc>
            </a:pPr>
            <a:r>
              <a:rPr lang="en-US" sz="7200" dirty="0"/>
              <a:t>A </a:t>
            </a:r>
            <a:r>
              <a:rPr lang="en-US" sz="7200" b="1" dirty="0"/>
              <a:t>decade</a:t>
            </a:r>
            <a:r>
              <a:rPr lang="en-US" sz="7200" dirty="0"/>
              <a:t> is a period of 10 years.</a:t>
            </a:r>
          </a:p>
          <a:p>
            <a:pPr marL="0" indent="0">
              <a:buNone/>
            </a:pPr>
            <a:endParaRPr lang="en-US" dirty="0"/>
          </a:p>
        </p:txBody>
      </p:sp>
    </p:spTree>
    <p:extLst>
      <p:ext uri="{BB962C8B-B14F-4D97-AF65-F5344CB8AC3E}">
        <p14:creationId xmlns:p14="http://schemas.microsoft.com/office/powerpoint/2010/main" val="26888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57251"/>
            <a:ext cx="7886700" cy="566503"/>
          </a:xfrm>
        </p:spPr>
        <p:txBody>
          <a:bodyPr>
            <a:normAutofit fontScale="90000"/>
          </a:bodyPr>
          <a:lstStyle/>
          <a:p>
            <a:pPr algn="ctr"/>
            <a:r>
              <a:rPr lang="en-US" b="1" dirty="0">
                <a:latin typeface="Aharoni" panose="02010803020104030203" pitchFamily="2" charset="-79"/>
                <a:cs typeface="Aharoni" panose="02010803020104030203" pitchFamily="2" charset="-79"/>
              </a:rPr>
              <a:t>Interesting Stuff (</a:t>
            </a:r>
            <a:r>
              <a:rPr lang="en-US" b="1" dirty="0" err="1">
                <a:latin typeface="Aharoni" panose="02010803020104030203" pitchFamily="2" charset="-79"/>
                <a:cs typeface="Aharoni" panose="02010803020104030203" pitchFamily="2" charset="-79"/>
              </a:rPr>
              <a:t>cont</a:t>
            </a:r>
            <a:r>
              <a:rPr lang="en-US" b="1" dirty="0">
                <a:latin typeface="Aharoni" panose="02010803020104030203" pitchFamily="2" charset="-79"/>
                <a:cs typeface="Aharoni" panose="02010803020104030203" pitchFamily="2" charset="-79"/>
              </a:rPr>
              <a:t>’)</a:t>
            </a:r>
            <a:endParaRPr lang="en-US" dirty="0"/>
          </a:p>
        </p:txBody>
      </p:sp>
      <p:sp>
        <p:nvSpPr>
          <p:cNvPr id="3" name="Content Placeholder 2"/>
          <p:cNvSpPr>
            <a:spLocks noGrp="1"/>
          </p:cNvSpPr>
          <p:nvPr>
            <p:ph idx="1"/>
          </p:nvPr>
        </p:nvSpPr>
        <p:spPr>
          <a:xfrm>
            <a:off x="1736503" y="1423755"/>
            <a:ext cx="8654603" cy="4398303"/>
          </a:xfrm>
        </p:spPr>
        <p:txBody>
          <a:bodyPr>
            <a:normAutofit fontScale="85000" lnSpcReduction="20000"/>
          </a:bodyPr>
          <a:lstStyle/>
          <a:p>
            <a:pPr algn="just"/>
            <a:r>
              <a:rPr lang="en-US" dirty="0"/>
              <a:t>The decades from 1920 to 1999, are called "the Twenties", "the Sixties", etc. But the current decade has no universally accepted name. Some refer to the decade as the "twenty hundreds" while others may refer to it as the "two thousands". In written form, this could appear as "the '00s" or "the 2000s". But writing "the 2000s" or simply </a:t>
            </a:r>
            <a:r>
              <a:rPr lang="en-US" i="1" dirty="0"/>
              <a:t>saying</a:t>
            </a:r>
            <a:r>
              <a:rPr lang="en-US" dirty="0"/>
              <a:t> "the two-thousands" can cause confusion, since this could refer to the entire 21st century or even the entire millennium. Some people tried to popularize "the </a:t>
            </a:r>
            <a:r>
              <a:rPr lang="en-US" i="1" dirty="0"/>
              <a:t>Noughties</a:t>
            </a:r>
            <a:r>
              <a:rPr lang="en-US" dirty="0"/>
              <a:t>" as the decade's name. This is a play on words, </a:t>
            </a:r>
            <a:r>
              <a:rPr lang="en-US" b="1" dirty="0" err="1"/>
              <a:t>nought</a:t>
            </a:r>
            <a:r>
              <a:rPr lang="en-US" dirty="0"/>
              <a:t> means "</a:t>
            </a:r>
            <a:r>
              <a:rPr lang="en-US" b="1" dirty="0"/>
              <a:t>zero</a:t>
            </a:r>
            <a:r>
              <a:rPr lang="en-US" dirty="0"/>
              <a:t>" and </a:t>
            </a:r>
            <a:r>
              <a:rPr lang="en-US" i="1" dirty="0"/>
              <a:t>noughties</a:t>
            </a:r>
            <a:r>
              <a:rPr lang="en-US" dirty="0"/>
              <a:t> sounds both like </a:t>
            </a:r>
            <a:r>
              <a:rPr lang="en-US" i="1" dirty="0"/>
              <a:t>nineties</a:t>
            </a:r>
            <a:r>
              <a:rPr lang="en-US" dirty="0"/>
              <a:t> and </a:t>
            </a:r>
            <a:r>
              <a:rPr lang="en-US" i="1" dirty="0"/>
              <a:t>naughty</a:t>
            </a:r>
            <a:r>
              <a:rPr lang="en-US" dirty="0"/>
              <a:t>.</a:t>
            </a:r>
          </a:p>
          <a:p>
            <a:pPr algn="just"/>
            <a:r>
              <a:rPr lang="en-US" dirty="0"/>
              <a:t>!Note - When writing the date as numbers, British and American English differ. To write the date 7th of September 2007 a Brit would write </a:t>
            </a:r>
            <a:r>
              <a:rPr lang="en-US" b="1" dirty="0" err="1">
                <a:solidFill>
                  <a:srgbClr val="0070C0"/>
                </a:solidFill>
                <a:latin typeface="Aharoni" panose="02010803020104030203" pitchFamily="2" charset="-79"/>
                <a:cs typeface="Aharoni" panose="02010803020104030203" pitchFamily="2" charset="-79"/>
              </a:rPr>
              <a:t>dd</a:t>
            </a:r>
            <a:r>
              <a:rPr lang="en-US" b="1" dirty="0">
                <a:solidFill>
                  <a:srgbClr val="0070C0"/>
                </a:solidFill>
                <a:latin typeface="Aharoni" panose="02010803020104030203" pitchFamily="2" charset="-79"/>
                <a:cs typeface="Aharoni" panose="02010803020104030203" pitchFamily="2" charset="-79"/>
              </a:rPr>
              <a:t>/mm/</a:t>
            </a:r>
            <a:r>
              <a:rPr lang="en-US" b="1" dirty="0" err="1">
                <a:solidFill>
                  <a:srgbClr val="0070C0"/>
                </a:solidFill>
                <a:latin typeface="Aharoni" panose="02010803020104030203" pitchFamily="2" charset="-79"/>
                <a:cs typeface="Aharoni" panose="02010803020104030203" pitchFamily="2" charset="-79"/>
              </a:rPr>
              <a:t>yy</a:t>
            </a:r>
            <a:r>
              <a:rPr lang="en-US" dirty="0"/>
              <a:t> (07/09/07) and an American would write </a:t>
            </a:r>
            <a:r>
              <a:rPr lang="en-US" dirty="0">
                <a:solidFill>
                  <a:srgbClr val="C00000"/>
                </a:solidFill>
                <a:latin typeface="Aharoni" panose="02010803020104030203" pitchFamily="2" charset="-79"/>
                <a:cs typeface="Aharoni" panose="02010803020104030203" pitchFamily="2" charset="-79"/>
              </a:rPr>
              <a:t>mm/</a:t>
            </a:r>
            <a:r>
              <a:rPr lang="en-US" dirty="0" err="1">
                <a:solidFill>
                  <a:srgbClr val="C00000"/>
                </a:solidFill>
                <a:latin typeface="Aharoni" panose="02010803020104030203" pitchFamily="2" charset="-79"/>
                <a:cs typeface="Aharoni" panose="02010803020104030203" pitchFamily="2" charset="-79"/>
              </a:rPr>
              <a:t>dd</a:t>
            </a:r>
            <a:r>
              <a:rPr lang="en-US" dirty="0">
                <a:solidFill>
                  <a:srgbClr val="C00000"/>
                </a:solidFill>
                <a:latin typeface="Aharoni" panose="02010803020104030203" pitchFamily="2" charset="-79"/>
                <a:cs typeface="Aharoni" panose="02010803020104030203" pitchFamily="2" charset="-79"/>
              </a:rPr>
              <a:t>/</a:t>
            </a:r>
            <a:r>
              <a:rPr lang="en-US" dirty="0" err="1">
                <a:solidFill>
                  <a:srgbClr val="C00000"/>
                </a:solidFill>
                <a:latin typeface="Aharoni" panose="02010803020104030203" pitchFamily="2" charset="-79"/>
                <a:cs typeface="Aharoni" panose="02010803020104030203" pitchFamily="2" charset="-79"/>
              </a:rPr>
              <a:t>yy</a:t>
            </a:r>
            <a:r>
              <a:rPr lang="en-US" dirty="0"/>
              <a:t> (09/07/07). This often causes great confusion. It's better to write the date in full (7th September 2007 or September 7th 2007). It also looks nicer.</a:t>
            </a:r>
          </a:p>
        </p:txBody>
      </p:sp>
    </p:spTree>
    <p:extLst>
      <p:ext uri="{BB962C8B-B14F-4D97-AF65-F5344CB8AC3E}">
        <p14:creationId xmlns:p14="http://schemas.microsoft.com/office/powerpoint/2010/main" val="33959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57251"/>
            <a:ext cx="7886700" cy="315365"/>
          </a:xfrm>
        </p:spPr>
        <p:txBody>
          <a:bodyPr>
            <a:normAutofit fontScale="90000"/>
          </a:bodyPr>
          <a:lstStyle/>
          <a:p>
            <a:pPr algn="ctr"/>
            <a:br>
              <a:rPr lang="en-US" dirty="0"/>
            </a:br>
            <a:r>
              <a:rPr lang="en-US" dirty="0">
                <a:latin typeface="Aharoni" panose="02010803020104030203" pitchFamily="2" charset="-79"/>
                <a:cs typeface="Aharoni" panose="02010803020104030203" pitchFamily="2" charset="-79"/>
              </a:rPr>
              <a:t>Time</a:t>
            </a:r>
            <a:br>
              <a:rPr lang="en-US" dirty="0"/>
            </a:br>
            <a:endParaRPr lang="en-US" dirty="0"/>
          </a:p>
        </p:txBody>
      </p:sp>
      <p:sp>
        <p:nvSpPr>
          <p:cNvPr id="3" name="Content Placeholder 2"/>
          <p:cNvSpPr>
            <a:spLocks noGrp="1"/>
          </p:cNvSpPr>
          <p:nvPr>
            <p:ph idx="1"/>
          </p:nvPr>
        </p:nvSpPr>
        <p:spPr>
          <a:xfrm>
            <a:off x="2152650" y="1378846"/>
            <a:ext cx="7886700" cy="4394915"/>
          </a:xfrm>
        </p:spPr>
        <p:txBody>
          <a:bodyPr/>
          <a:lstStyle/>
          <a:p>
            <a:r>
              <a:rPr lang="en-US" sz="1800" dirty="0"/>
              <a:t>In five minute increments, when it's past the hour (up to 30 minutes past) we say "past".</a:t>
            </a:r>
          </a:p>
          <a:p>
            <a:r>
              <a:rPr lang="en-US" sz="1800" dirty="0"/>
              <a:t>When it's before the hour (after 30 minutes past) we say "to".</a:t>
            </a:r>
          </a:p>
          <a:p>
            <a:r>
              <a:rPr lang="en-US" sz="1800" dirty="0"/>
              <a:t>There are 60 minutes in an hour.</a:t>
            </a:r>
          </a:p>
          <a:p>
            <a:r>
              <a:rPr lang="en-US" sz="1800" dirty="0"/>
              <a:t>30 minutes is half an hour, we say "half past" or "thirty". </a:t>
            </a:r>
          </a:p>
          <a:p>
            <a:r>
              <a:rPr lang="en-US" sz="1800" dirty="0"/>
              <a:t>15 minutes is quarter of an hour, we say "quarter past" or "fifteen" or "quarter to" or "forty-five".</a:t>
            </a:r>
          </a:p>
          <a:p>
            <a:endParaRPr lang="en-US" dirty="0"/>
          </a:p>
        </p:txBody>
      </p:sp>
      <p:pic>
        <p:nvPicPr>
          <p:cNvPr id="4" name="Picture 3"/>
          <p:cNvPicPr>
            <a:picLocks noChangeAspect="1"/>
          </p:cNvPicPr>
          <p:nvPr/>
        </p:nvPicPr>
        <p:blipFill>
          <a:blip r:embed="rId3" cstate="print"/>
          <a:stretch>
            <a:fillRect/>
          </a:stretch>
        </p:blipFill>
        <p:spPr>
          <a:xfrm>
            <a:off x="4441065" y="3590925"/>
            <a:ext cx="3657600" cy="2389066"/>
          </a:xfrm>
          <a:prstGeom prst="rect">
            <a:avLst/>
          </a:prstGeom>
        </p:spPr>
      </p:pic>
    </p:spTree>
    <p:extLst>
      <p:ext uri="{BB962C8B-B14F-4D97-AF65-F5344CB8AC3E}">
        <p14:creationId xmlns:p14="http://schemas.microsoft.com/office/powerpoint/2010/main" val="61432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857250"/>
            <a:ext cx="9231923" cy="907366"/>
          </a:xfrm>
        </p:spPr>
        <p:txBody>
          <a:bodyPr>
            <a:normAutofit fontScale="90000"/>
          </a:bodyPr>
          <a:lstStyle/>
          <a:p>
            <a:pPr algn="ctr"/>
            <a:r>
              <a:rPr lang="en-US" b="1" dirty="0">
                <a:latin typeface="Aharoni" panose="02010803020104030203" pitchFamily="2" charset="-79"/>
                <a:cs typeface="Aharoni" panose="02010803020104030203" pitchFamily="2" charset="-79"/>
              </a:rPr>
              <a:t>Writing the time</a:t>
            </a:r>
            <a:r>
              <a:rPr lang="en-US" sz="2025" dirty="0"/>
              <a:t>/http://www.worldtimezone.com/wtz-names/wtz-am-pm.html</a:t>
            </a:r>
          </a:p>
        </p:txBody>
      </p:sp>
      <p:graphicFrame>
        <p:nvGraphicFramePr>
          <p:cNvPr id="24" name="Content Placeholder 23"/>
          <p:cNvGraphicFramePr>
            <a:graphicFrameLocks noGrp="1"/>
          </p:cNvGraphicFramePr>
          <p:nvPr>
            <p:ph idx="1"/>
            <p:extLst/>
          </p:nvPr>
        </p:nvGraphicFramePr>
        <p:xfrm>
          <a:off x="1671712" y="1764616"/>
          <a:ext cx="8704385" cy="4048984"/>
        </p:xfrm>
        <a:graphic>
          <a:graphicData uri="http://schemas.openxmlformats.org/drawingml/2006/table">
            <a:tbl>
              <a:tblPr/>
              <a:tblGrid>
                <a:gridCol w="4395714">
                  <a:extLst>
                    <a:ext uri="{9D8B030D-6E8A-4147-A177-3AD203B41FA5}">
                      <a16:colId xmlns:a16="http://schemas.microsoft.com/office/drawing/2014/main" val="20000"/>
                    </a:ext>
                  </a:extLst>
                </a:gridCol>
                <a:gridCol w="4308671">
                  <a:extLst>
                    <a:ext uri="{9D8B030D-6E8A-4147-A177-3AD203B41FA5}">
                      <a16:colId xmlns:a16="http://schemas.microsoft.com/office/drawing/2014/main" val="20001"/>
                    </a:ext>
                  </a:extLst>
                </a:gridCol>
              </a:tblGrid>
              <a:tr h="417106">
                <a:tc>
                  <a:txBody>
                    <a:bodyPr/>
                    <a:lstStyle/>
                    <a:p>
                      <a:pPr algn="ctr"/>
                      <a:r>
                        <a:rPr lang="en-US" sz="1800" dirty="0">
                          <a:latin typeface="Aharoni" panose="02010803020104030203" pitchFamily="2" charset="-79"/>
                          <a:cs typeface="Aharoni" panose="02010803020104030203" pitchFamily="2" charset="-79"/>
                        </a:rPr>
                        <a:t>morning</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00:01 - 11:59</a:t>
                      </a:r>
                    </a:p>
                  </a:txBody>
                  <a:tcPr marL="21431" marR="21431" marT="21431" marB="21431" anchor="ctr">
                    <a:lnL>
                      <a:noFill/>
                    </a:lnL>
                    <a:lnR>
                      <a:noFill/>
                    </a:lnR>
                    <a:lnT>
                      <a:noFill/>
                    </a:lnT>
                    <a:lnB>
                      <a:noFill/>
                    </a:lnB>
                  </a:tcPr>
                </a:tc>
                <a:extLst>
                  <a:ext uri="{0D108BD9-81ED-4DB2-BD59-A6C34878D82A}">
                    <a16:rowId xmlns:a16="http://schemas.microsoft.com/office/drawing/2014/main" val="10000"/>
                  </a:ext>
                </a:extLst>
              </a:tr>
              <a:tr h="915914">
                <a:tc>
                  <a:txBody>
                    <a:bodyPr/>
                    <a:lstStyle/>
                    <a:p>
                      <a:pPr algn="ctr"/>
                      <a:r>
                        <a:rPr lang="en-US" sz="1800" dirty="0">
                          <a:latin typeface="Aharoni" panose="02010803020104030203" pitchFamily="2" charset="-79"/>
                          <a:cs typeface="Aharoni" panose="02010803020104030203" pitchFamily="2" charset="-79"/>
                        </a:rPr>
                        <a:t>a.m. - stands for Ante Meridiem/Ante Meridian (the time between midnight and noon)</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00:01 hrs - 12:00</a:t>
                      </a:r>
                    </a:p>
                  </a:txBody>
                  <a:tcPr marL="21431" marR="21431" marT="21431" marB="21431" anchor="ctr">
                    <a:lnL>
                      <a:noFill/>
                    </a:lnL>
                    <a:lnR>
                      <a:noFill/>
                    </a:lnR>
                    <a:lnT>
                      <a:noFill/>
                    </a:lnT>
                    <a:lnB>
                      <a:noFill/>
                    </a:lnB>
                  </a:tcPr>
                </a:tc>
                <a:extLst>
                  <a:ext uri="{0D108BD9-81ED-4DB2-BD59-A6C34878D82A}">
                    <a16:rowId xmlns:a16="http://schemas.microsoft.com/office/drawing/2014/main" val="10001"/>
                  </a:ext>
                </a:extLst>
              </a:tr>
              <a:tr h="417106">
                <a:tc>
                  <a:txBody>
                    <a:bodyPr/>
                    <a:lstStyle/>
                    <a:p>
                      <a:pPr algn="ctr"/>
                      <a:r>
                        <a:rPr lang="en-US" sz="1800" dirty="0">
                          <a:latin typeface="Aharoni" panose="02010803020104030203" pitchFamily="2" charset="-79"/>
                          <a:cs typeface="Aharoni" panose="02010803020104030203" pitchFamily="2" charset="-79"/>
                        </a:rPr>
                        <a:t>noon or midday</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12:00</a:t>
                      </a:r>
                    </a:p>
                  </a:txBody>
                  <a:tcPr marL="21431" marR="21431" marT="21431" marB="21431" anchor="ctr">
                    <a:lnL>
                      <a:noFill/>
                    </a:lnL>
                    <a:lnR>
                      <a:noFill/>
                    </a:lnR>
                    <a:lnT>
                      <a:noFill/>
                    </a:lnT>
                    <a:lnB>
                      <a:noFill/>
                    </a:lnB>
                  </a:tcPr>
                </a:tc>
                <a:extLst>
                  <a:ext uri="{0D108BD9-81ED-4DB2-BD59-A6C34878D82A}">
                    <a16:rowId xmlns:a16="http://schemas.microsoft.com/office/drawing/2014/main" val="10002"/>
                  </a:ext>
                </a:extLst>
              </a:tr>
              <a:tr h="630434">
                <a:tc>
                  <a:txBody>
                    <a:bodyPr/>
                    <a:lstStyle/>
                    <a:p>
                      <a:pPr algn="ctr"/>
                      <a:r>
                        <a:rPr lang="en-US" sz="1800" dirty="0">
                          <a:latin typeface="Aharoni" panose="02010803020104030203" pitchFamily="2" charset="-79"/>
                          <a:cs typeface="Aharoni" panose="02010803020104030203" pitchFamily="2" charset="-79"/>
                        </a:rPr>
                        <a:t>p.m. - stands for Post Meridiem/Post Meridian  (after noon)</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12:01 - 24:00 </a:t>
                      </a:r>
                      <a:r>
                        <a:rPr lang="en-US" sz="1800" b="0" dirty="0" err="1">
                          <a:latin typeface="Aharoni" panose="02010803020104030203" pitchFamily="2" charset="-79"/>
                          <a:cs typeface="Aharoni" panose="02010803020104030203" pitchFamily="2" charset="-79"/>
                        </a:rPr>
                        <a:t>hrs</a:t>
                      </a:r>
                      <a:endParaRPr lang="en-US" sz="1800" b="0" dirty="0">
                        <a:latin typeface="Aharoni" panose="02010803020104030203" pitchFamily="2" charset="-79"/>
                        <a:cs typeface="Aharoni" panose="02010803020104030203" pitchFamily="2" charset="-79"/>
                      </a:endParaRPr>
                    </a:p>
                  </a:txBody>
                  <a:tcPr marL="21431" marR="21431" marT="21431" marB="21431" anchor="ctr">
                    <a:lnL>
                      <a:noFill/>
                    </a:lnL>
                    <a:lnR>
                      <a:noFill/>
                    </a:lnR>
                    <a:lnT>
                      <a:noFill/>
                    </a:lnT>
                    <a:lnB>
                      <a:noFill/>
                    </a:lnB>
                  </a:tcPr>
                </a:tc>
                <a:extLst>
                  <a:ext uri="{0D108BD9-81ED-4DB2-BD59-A6C34878D82A}">
                    <a16:rowId xmlns:a16="http://schemas.microsoft.com/office/drawing/2014/main" val="10003"/>
                  </a:ext>
                </a:extLst>
              </a:tr>
              <a:tr h="417106">
                <a:tc>
                  <a:txBody>
                    <a:bodyPr/>
                    <a:lstStyle/>
                    <a:p>
                      <a:pPr algn="ctr"/>
                      <a:r>
                        <a:rPr lang="en-US" sz="1800" b="0" dirty="0">
                          <a:latin typeface="Aharoni" panose="02010803020104030203" pitchFamily="2" charset="-79"/>
                          <a:cs typeface="Aharoni" panose="02010803020104030203" pitchFamily="2" charset="-79"/>
                        </a:rPr>
                        <a:t>afternoon</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12:01 - 18:00</a:t>
                      </a:r>
                    </a:p>
                  </a:txBody>
                  <a:tcPr marL="21431" marR="21431" marT="21431" marB="21431" anchor="ctr">
                    <a:lnL>
                      <a:noFill/>
                    </a:lnL>
                    <a:lnR>
                      <a:noFill/>
                    </a:lnR>
                    <a:lnT>
                      <a:noFill/>
                    </a:lnT>
                    <a:lnB>
                      <a:noFill/>
                    </a:lnB>
                  </a:tcPr>
                </a:tc>
                <a:extLst>
                  <a:ext uri="{0D108BD9-81ED-4DB2-BD59-A6C34878D82A}">
                    <a16:rowId xmlns:a16="http://schemas.microsoft.com/office/drawing/2014/main" val="10004"/>
                  </a:ext>
                </a:extLst>
              </a:tr>
              <a:tr h="417106">
                <a:tc>
                  <a:txBody>
                    <a:bodyPr/>
                    <a:lstStyle/>
                    <a:p>
                      <a:pPr algn="ctr"/>
                      <a:r>
                        <a:rPr lang="en-US" sz="1800" b="0" dirty="0">
                          <a:latin typeface="Aharoni" panose="02010803020104030203" pitchFamily="2" charset="-79"/>
                          <a:cs typeface="Aharoni" panose="02010803020104030203" pitchFamily="2" charset="-79"/>
                        </a:rPr>
                        <a:t>evening</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18:01 - 22:00</a:t>
                      </a:r>
                    </a:p>
                  </a:txBody>
                  <a:tcPr marL="21431" marR="21431" marT="21431" marB="21431" anchor="ctr">
                    <a:lnL>
                      <a:noFill/>
                    </a:lnL>
                    <a:lnR>
                      <a:noFill/>
                    </a:lnR>
                    <a:lnT>
                      <a:noFill/>
                    </a:lnT>
                    <a:lnB>
                      <a:noFill/>
                    </a:lnB>
                  </a:tcPr>
                </a:tc>
                <a:extLst>
                  <a:ext uri="{0D108BD9-81ED-4DB2-BD59-A6C34878D82A}">
                    <a16:rowId xmlns:a16="http://schemas.microsoft.com/office/drawing/2014/main" val="10005"/>
                  </a:ext>
                </a:extLst>
              </a:tr>
              <a:tr h="417106">
                <a:tc>
                  <a:txBody>
                    <a:bodyPr/>
                    <a:lstStyle/>
                    <a:p>
                      <a:pPr algn="ctr"/>
                      <a:r>
                        <a:rPr lang="en-US" sz="1800" b="0" dirty="0">
                          <a:latin typeface="Aharoni" panose="02010803020104030203" pitchFamily="2" charset="-79"/>
                          <a:cs typeface="Aharoni" panose="02010803020104030203" pitchFamily="2" charset="-79"/>
                        </a:rPr>
                        <a:t>night</a:t>
                      </a:r>
                    </a:p>
                  </a:txBody>
                  <a:tcPr marL="21431" marR="21431" marT="21431" marB="21431" anchor="ctr">
                    <a:lnL>
                      <a:noFill/>
                    </a:lnL>
                    <a:lnR>
                      <a:noFill/>
                    </a:lnR>
                    <a:lnT>
                      <a:noFill/>
                    </a:lnT>
                    <a:lnB>
                      <a:noFill/>
                    </a:lnB>
                  </a:tcPr>
                </a:tc>
                <a:tc>
                  <a:txBody>
                    <a:bodyPr/>
                    <a:lstStyle/>
                    <a:p>
                      <a:pPr algn="ctr"/>
                      <a:r>
                        <a:rPr lang="en-US" sz="1800">
                          <a:latin typeface="Aharoni" panose="02010803020104030203" pitchFamily="2" charset="-79"/>
                          <a:cs typeface="Aharoni" panose="02010803020104030203" pitchFamily="2" charset="-79"/>
                        </a:rPr>
                        <a:t>22:01 - 24:00</a:t>
                      </a:r>
                    </a:p>
                  </a:txBody>
                  <a:tcPr marL="21431" marR="21431" marT="21431" marB="21431" anchor="ctr">
                    <a:lnL>
                      <a:noFill/>
                    </a:lnL>
                    <a:lnR>
                      <a:noFill/>
                    </a:lnR>
                    <a:lnT>
                      <a:noFill/>
                    </a:lnT>
                    <a:lnB>
                      <a:noFill/>
                    </a:lnB>
                  </a:tcPr>
                </a:tc>
                <a:extLst>
                  <a:ext uri="{0D108BD9-81ED-4DB2-BD59-A6C34878D82A}">
                    <a16:rowId xmlns:a16="http://schemas.microsoft.com/office/drawing/2014/main" val="10006"/>
                  </a:ext>
                </a:extLst>
              </a:tr>
              <a:tr h="417106">
                <a:tc>
                  <a:txBody>
                    <a:bodyPr/>
                    <a:lstStyle/>
                    <a:p>
                      <a:pPr algn="ctr"/>
                      <a:r>
                        <a:rPr lang="en-US" sz="1800" b="0" dirty="0">
                          <a:latin typeface="Aharoni" panose="02010803020104030203" pitchFamily="2" charset="-79"/>
                          <a:cs typeface="Aharoni" panose="02010803020104030203" pitchFamily="2" charset="-79"/>
                        </a:rPr>
                        <a:t>midnight</a:t>
                      </a:r>
                    </a:p>
                  </a:txBody>
                  <a:tcPr marL="21431" marR="21431" marT="21431" marB="21431" anchor="ctr">
                    <a:lnL>
                      <a:noFill/>
                    </a:lnL>
                    <a:lnR>
                      <a:noFill/>
                    </a:lnR>
                    <a:lnT>
                      <a:noFill/>
                    </a:lnT>
                    <a:lnB>
                      <a:noFill/>
                    </a:lnB>
                  </a:tcPr>
                </a:tc>
                <a:tc>
                  <a:txBody>
                    <a:bodyPr/>
                    <a:lstStyle/>
                    <a:p>
                      <a:pPr algn="ctr"/>
                      <a:r>
                        <a:rPr lang="en-US" sz="1800" dirty="0">
                          <a:latin typeface="Aharoni" panose="02010803020104030203" pitchFamily="2" charset="-79"/>
                          <a:cs typeface="Aharoni" panose="02010803020104030203" pitchFamily="2" charset="-79"/>
                        </a:rPr>
                        <a:t>24:00 / 00:00</a:t>
                      </a:r>
                    </a:p>
                  </a:txBody>
                  <a:tcPr marL="21431" marR="21431" marT="21431" marB="21431"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25" name="Rectangle 3"/>
          <p:cNvSpPr>
            <a:spLocks noChangeArrowheads="1"/>
          </p:cNvSpPr>
          <p:nvPr/>
        </p:nvSpPr>
        <p:spPr bwMode="auto">
          <a:xfrm>
            <a:off x="-14816548" y="864988"/>
            <a:ext cx="1180728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sz="975" b="1">
                <a:latin typeface="Arial" panose="020B0604020202020204" pitchFamily="34" charset="0"/>
              </a:rPr>
              <a:t>Writing the time</a:t>
            </a:r>
          </a:p>
          <a:p>
            <a:pPr defTabSz="685800" eaLnBrk="0" fontAlgn="base" hangingPunct="0">
              <a:spcBef>
                <a:spcPct val="0"/>
              </a:spcBef>
              <a:spcAft>
                <a:spcPct val="0"/>
              </a:spcAft>
            </a:pPr>
            <a:r>
              <a:rPr lang="en-US" sz="825">
                <a:latin typeface="Arial" panose="020B0604020202020204" pitchFamily="34" charset="0"/>
              </a:rPr>
              <a:t>- See more at: http://www.learnenglish.de/basics/time.html#sthash.biWAHB08.dpuf</a:t>
            </a:r>
            <a:endParaRPr lang="en-US" sz="1350">
              <a:latin typeface="Arial" panose="020B0604020202020204" pitchFamily="34" charset="0"/>
            </a:endParaRPr>
          </a:p>
        </p:txBody>
      </p:sp>
    </p:spTree>
    <p:extLst>
      <p:ext uri="{BB962C8B-B14F-4D97-AF65-F5344CB8AC3E}">
        <p14:creationId xmlns:p14="http://schemas.microsoft.com/office/powerpoint/2010/main" val="150567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Emails in English - How to Write an Email in English (Oxford Online English )</a:t>
            </a:r>
            <a:br>
              <a:rPr lang="en-US" b="1" dirty="0"/>
            </a:br>
            <a:r>
              <a:rPr lang="en-US" b="1" dirty="0"/>
              <a:t> </a:t>
            </a:r>
            <a:endParaRPr lang="en-US" dirty="0"/>
          </a:p>
        </p:txBody>
      </p:sp>
      <p:sp>
        <p:nvSpPr>
          <p:cNvPr id="3" name="Content Placeholder 2"/>
          <p:cNvSpPr>
            <a:spLocks noGrp="1"/>
          </p:cNvSpPr>
          <p:nvPr>
            <p:ph idx="1"/>
          </p:nvPr>
        </p:nvSpPr>
        <p:spPr/>
        <p:txBody>
          <a:bodyPr>
            <a:normAutofit/>
          </a:bodyPr>
          <a:lstStyle/>
          <a:p>
            <a:r>
              <a:rPr lang="en-US" b="1" dirty="0"/>
              <a:t>Contents: </a:t>
            </a:r>
          </a:p>
          <a:p>
            <a:r>
              <a:rPr lang="en-US" dirty="0"/>
              <a:t>1. How to Start Your Email </a:t>
            </a:r>
            <a:r>
              <a:rPr lang="en-US" dirty="0">
                <a:hlinkClick r:id="rId2"/>
              </a:rPr>
              <a:t>0:44</a:t>
            </a:r>
            <a:r>
              <a:rPr lang="en-US" dirty="0"/>
              <a:t>:  </a:t>
            </a:r>
          </a:p>
          <a:p>
            <a:r>
              <a:rPr lang="en-US" dirty="0"/>
              <a:t>2. Explaining Why You're Writing </a:t>
            </a:r>
            <a:r>
              <a:rPr lang="en-US" dirty="0">
                <a:hlinkClick r:id="rId3"/>
              </a:rPr>
              <a:t>2:52</a:t>
            </a:r>
            <a:r>
              <a:rPr lang="en-US" dirty="0"/>
              <a:t> </a:t>
            </a:r>
          </a:p>
          <a:p>
            <a:r>
              <a:rPr lang="en-US" dirty="0"/>
              <a:t>3. Adding Details to Your Email </a:t>
            </a:r>
            <a:r>
              <a:rPr lang="en-US" dirty="0">
                <a:hlinkClick r:id="rId4"/>
              </a:rPr>
              <a:t>5:40</a:t>
            </a:r>
            <a:r>
              <a:rPr lang="en-US" dirty="0"/>
              <a:t> </a:t>
            </a:r>
          </a:p>
          <a:p>
            <a:r>
              <a:rPr lang="en-US" dirty="0"/>
              <a:t>4. Adding a Call to Action to Your Email </a:t>
            </a:r>
            <a:r>
              <a:rPr lang="en-US" dirty="0">
                <a:hlinkClick r:id="rId5"/>
              </a:rPr>
              <a:t>9:33</a:t>
            </a:r>
            <a:r>
              <a:rPr lang="en-US" dirty="0"/>
              <a:t> </a:t>
            </a:r>
          </a:p>
          <a:p>
            <a:r>
              <a:rPr lang="en-US" dirty="0"/>
              <a:t>5. Adding a Sign-off to Your Email </a:t>
            </a:r>
            <a:r>
              <a:rPr lang="en-US" dirty="0">
                <a:hlinkClick r:id="rId6"/>
              </a:rPr>
              <a:t>12:57</a:t>
            </a:r>
            <a:r>
              <a:rPr lang="en-US" dirty="0"/>
              <a:t> </a:t>
            </a:r>
          </a:p>
          <a:p>
            <a:r>
              <a:rPr lang="en-US" dirty="0"/>
              <a:t>6. Writing an Email in English </a:t>
            </a:r>
            <a:r>
              <a:rPr lang="en-US" dirty="0">
                <a:hlinkClick r:id="rId7"/>
              </a:rPr>
              <a:t>14:42</a:t>
            </a:r>
            <a:r>
              <a:rPr lang="en-US" dirty="0"/>
              <a:t>: </a:t>
            </a:r>
          </a:p>
        </p:txBody>
      </p:sp>
    </p:spTree>
    <p:extLst>
      <p:ext uri="{BB962C8B-B14F-4D97-AF65-F5344CB8AC3E}">
        <p14:creationId xmlns:p14="http://schemas.microsoft.com/office/powerpoint/2010/main" val="277876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dirty="0"/>
              <a:t>use appropriate greeting,</a:t>
            </a:r>
          </a:p>
          <a:p>
            <a:pPr>
              <a:buFont typeface="Wingdings" pitchFamily="2" charset="2"/>
              <a:buChar char="q"/>
            </a:pPr>
            <a:r>
              <a:rPr lang="en-US" dirty="0"/>
              <a:t> introduce your topic in a single sentence, </a:t>
            </a:r>
          </a:p>
          <a:p>
            <a:pPr>
              <a:buFont typeface="Wingdings" pitchFamily="2" charset="2"/>
              <a:buChar char="q"/>
            </a:pPr>
            <a:r>
              <a:rPr lang="en-US" dirty="0"/>
              <a:t>add details in a short paragraph,</a:t>
            </a:r>
          </a:p>
          <a:p>
            <a:pPr>
              <a:buFont typeface="Wingdings" pitchFamily="2" charset="2"/>
              <a:buChar char="q"/>
            </a:pPr>
            <a:r>
              <a:rPr lang="en-US" dirty="0"/>
              <a:t>add a call to action to explain what you need other person to do, </a:t>
            </a:r>
          </a:p>
          <a:p>
            <a:pPr>
              <a:buFont typeface="Wingdings" pitchFamily="2" charset="2"/>
              <a:buChar char="q"/>
            </a:pPr>
            <a:r>
              <a:rPr lang="en-US" dirty="0"/>
              <a:t>use an appropriate sign-off.  </a:t>
            </a:r>
          </a:p>
          <a:p>
            <a:endParaRPr lang="en-US" dirty="0"/>
          </a:p>
          <a:p>
            <a:pPr marL="0" indent="0">
              <a:buNone/>
            </a:pPr>
            <a:r>
              <a:rPr lang="en-US" b="1" dirty="0"/>
              <a:t>Source: </a:t>
            </a:r>
            <a:r>
              <a:rPr lang="en-US" dirty="0"/>
              <a:t>https://www.youtube.com/watch?v=xay5TeJVSC0</a:t>
            </a:r>
          </a:p>
        </p:txBody>
      </p:sp>
    </p:spTree>
    <p:extLst>
      <p:ext uri="{BB962C8B-B14F-4D97-AF65-F5344CB8AC3E}">
        <p14:creationId xmlns:p14="http://schemas.microsoft.com/office/powerpoint/2010/main" val="395467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706</Words>
  <Application>Microsoft Office PowerPoint</Application>
  <PresentationFormat>Widescreen</PresentationFormat>
  <Paragraphs>50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Calibri</vt:lpstr>
      <vt:lpstr>Calibri Light</vt:lpstr>
      <vt:lpstr>Wingdings</vt:lpstr>
      <vt:lpstr>Office Theme</vt:lpstr>
      <vt:lpstr> Interesting Stuff  </vt:lpstr>
      <vt:lpstr>Interesting Stuff (cont’)</vt:lpstr>
      <vt:lpstr> Time </vt:lpstr>
      <vt:lpstr>Writing the time/http://www.worldtimezone.com/wtz-names/wtz-am-pm.html</vt:lpstr>
      <vt:lpstr>Emails in English - How to Write an Email in English (Oxford Online English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RCA</dc:creator>
  <cp:lastModifiedBy>RCA</cp:lastModifiedBy>
  <cp:revision>2</cp:revision>
  <dcterms:created xsi:type="dcterms:W3CDTF">2022-10-24T06:49:52Z</dcterms:created>
  <dcterms:modified xsi:type="dcterms:W3CDTF">2022-10-24T06:58:33Z</dcterms:modified>
</cp:coreProperties>
</file>