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Faustina Semi-Bold" charset="1" panose="00000700000000000000"/>
      <p:regular r:id="rId21"/>
    </p:embeddedFont>
    <p:embeddedFont>
      <p:font typeface="TT Interphases Bold" charset="1" panose="02000803060000020004"/>
      <p:regular r:id="rId22"/>
    </p:embeddedFont>
    <p:embeddedFont>
      <p:font typeface="Times New Roman" charset="1" panose="02030502070405020303"/>
      <p:regular r:id="rId23"/>
    </p:embeddedFont>
    <p:embeddedFont>
      <p:font typeface="Canva Sans Bold" charset="1" panose="020B0803030501040103"/>
      <p:regular r:id="rId24"/>
    </p:embeddedFont>
    <p:embeddedFont>
      <p:font typeface="Open Sauce Bold" charset="1" panose="00000800000000000000"/>
      <p:regular r:id="rId25"/>
    </p:embeddedFont>
    <p:embeddedFont>
      <p:font typeface="Open Sauce" charset="1" panose="00000500000000000000"/>
      <p:regular r:id="rId26"/>
    </p:embeddedFont>
    <p:embeddedFont>
      <p:font typeface="Canva Sans" charset="1" panose="020B0503030501040103"/>
      <p:regular r:id="rId27"/>
    </p:embeddedFont>
    <p:embeddedFont>
      <p:font typeface="TT Interphases" charset="1" panose="02000503020000020004"/>
      <p:regular r:id="rId28"/>
    </p:embeddedFont>
    <p:embeddedFont>
      <p:font typeface="Faustina" charset="1" panose="00000500000000000000"/>
      <p:regular r:id="rId29"/>
    </p:embeddedFont>
    <p:embeddedFont>
      <p:font typeface="Times New Roman Bold" charset="1" panose="020308020704050203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48789" y="159976"/>
            <a:ext cx="1737447" cy="1737447"/>
          </a:xfrm>
          <a:custGeom>
            <a:avLst/>
            <a:gdLst/>
            <a:ahLst/>
            <a:cxnLst/>
            <a:rect r="r" b="b" t="t" l="l"/>
            <a:pathLst>
              <a:path h="1737447" w="1737447">
                <a:moveTo>
                  <a:pt x="0" y="0"/>
                </a:moveTo>
                <a:lnTo>
                  <a:pt x="1737448" y="0"/>
                </a:lnTo>
                <a:lnTo>
                  <a:pt x="1737448" y="1737448"/>
                </a:lnTo>
                <a:lnTo>
                  <a:pt x="0" y="1737448"/>
                </a:lnTo>
                <a:lnTo>
                  <a:pt x="0" y="0"/>
                </a:lnTo>
                <a:close/>
              </a:path>
            </a:pathLst>
          </a:custGeom>
          <a:blipFill>
            <a:blip r:embed="rId2"/>
            <a:stretch>
              <a:fillRect l="0" t="0" r="0" b="0"/>
            </a:stretch>
          </a:blipFill>
        </p:spPr>
      </p:sp>
      <p:grpSp>
        <p:nvGrpSpPr>
          <p:cNvPr name="Group 3" id="3"/>
          <p:cNvGrpSpPr/>
          <p:nvPr/>
        </p:nvGrpSpPr>
        <p:grpSpPr>
          <a:xfrm rot="0">
            <a:off x="506280" y="342894"/>
            <a:ext cx="14353464" cy="3665402"/>
            <a:chOff x="0" y="0"/>
            <a:chExt cx="19137952" cy="4887203"/>
          </a:xfrm>
        </p:grpSpPr>
        <p:sp>
          <p:nvSpPr>
            <p:cNvPr name="TextBox 4" id="4"/>
            <p:cNvSpPr txBox="true"/>
            <p:nvPr/>
          </p:nvSpPr>
          <p:spPr>
            <a:xfrm rot="0">
              <a:off x="0" y="190500"/>
              <a:ext cx="19137952" cy="3721100"/>
            </a:xfrm>
            <a:prstGeom prst="rect">
              <a:avLst/>
            </a:prstGeom>
          </p:spPr>
          <p:txBody>
            <a:bodyPr anchor="t" rtlCol="false" tIns="0" lIns="0" bIns="0" rIns="0">
              <a:spAutoFit/>
            </a:bodyPr>
            <a:lstStyle/>
            <a:p>
              <a:pPr algn="l" marL="0" indent="0" lvl="0">
                <a:lnSpc>
                  <a:spcPts val="10500"/>
                </a:lnSpc>
              </a:pPr>
              <a:r>
                <a:rPr lang="en-US" sz="10500">
                  <a:solidFill>
                    <a:srgbClr val="FF6354"/>
                  </a:solidFill>
                  <a:latin typeface="Faustina Semi-Bold"/>
                </a:rPr>
                <a:t>Design And Fabrication of Scroll saw</a:t>
              </a:r>
            </a:p>
          </p:txBody>
        </p:sp>
        <p:sp>
          <p:nvSpPr>
            <p:cNvPr name="TextBox 5" id="5"/>
            <p:cNvSpPr txBox="true"/>
            <p:nvPr/>
          </p:nvSpPr>
          <p:spPr>
            <a:xfrm rot="0">
              <a:off x="0" y="4210928"/>
              <a:ext cx="19137952" cy="676275"/>
            </a:xfrm>
            <a:prstGeom prst="rect">
              <a:avLst/>
            </a:prstGeom>
          </p:spPr>
          <p:txBody>
            <a:bodyPr anchor="t" rtlCol="false" tIns="0" lIns="0" bIns="0" rIns="0">
              <a:spAutoFit/>
            </a:bodyPr>
            <a:lstStyle/>
            <a:p>
              <a:pPr algn="l" marL="0" indent="0" lvl="0">
                <a:lnSpc>
                  <a:spcPts val="4200"/>
                </a:lnSpc>
              </a:pPr>
            </a:p>
          </p:txBody>
        </p:sp>
      </p:grpSp>
      <p:grpSp>
        <p:nvGrpSpPr>
          <p:cNvPr name="Group 6" id="6"/>
          <p:cNvGrpSpPr/>
          <p:nvPr/>
        </p:nvGrpSpPr>
        <p:grpSpPr>
          <a:xfrm rot="0">
            <a:off x="11773020" y="5994135"/>
            <a:ext cx="5153174" cy="833120"/>
            <a:chOff x="0" y="0"/>
            <a:chExt cx="6870899" cy="1110827"/>
          </a:xfrm>
        </p:grpSpPr>
        <p:sp>
          <p:nvSpPr>
            <p:cNvPr name="TextBox 7" id="7"/>
            <p:cNvSpPr txBox="true"/>
            <p:nvPr/>
          </p:nvSpPr>
          <p:spPr>
            <a:xfrm rot="0">
              <a:off x="0" y="578485"/>
              <a:ext cx="6870899" cy="532342"/>
            </a:xfrm>
            <a:prstGeom prst="rect">
              <a:avLst/>
            </a:prstGeom>
          </p:spPr>
          <p:txBody>
            <a:bodyPr anchor="t" rtlCol="false" tIns="0" lIns="0" bIns="0" rIns="0">
              <a:spAutoFit/>
            </a:bodyPr>
            <a:lstStyle/>
            <a:p>
              <a:pPr algn="l" marL="0" indent="0" lvl="0">
                <a:lnSpc>
                  <a:spcPts val="3249"/>
                </a:lnSpc>
              </a:pPr>
              <a:r>
                <a:rPr lang="en-US" sz="2499">
                  <a:solidFill>
                    <a:srgbClr val="000000"/>
                  </a:solidFill>
                  <a:latin typeface="TT Interphases Bold"/>
                </a:rPr>
                <a:t>Asst. Prof Bijendra Shrestha</a:t>
              </a:r>
            </a:p>
          </p:txBody>
        </p:sp>
        <p:sp>
          <p:nvSpPr>
            <p:cNvPr name="TextBox 8" id="8"/>
            <p:cNvSpPr txBox="true"/>
            <p:nvPr/>
          </p:nvSpPr>
          <p:spPr>
            <a:xfrm rot="0">
              <a:off x="0" y="-38100"/>
              <a:ext cx="6870899" cy="518160"/>
            </a:xfrm>
            <a:prstGeom prst="rect">
              <a:avLst/>
            </a:prstGeom>
          </p:spPr>
          <p:txBody>
            <a:bodyPr anchor="t" rtlCol="false" tIns="0" lIns="0" bIns="0" rIns="0">
              <a:spAutoFit/>
            </a:bodyPr>
            <a:lstStyle/>
            <a:p>
              <a:pPr algn="l" marL="0" indent="0" lvl="0">
                <a:lnSpc>
                  <a:spcPts val="3120"/>
                </a:lnSpc>
              </a:pPr>
              <a:r>
                <a:rPr lang="en-US" sz="2400">
                  <a:solidFill>
                    <a:srgbClr val="000000"/>
                  </a:solidFill>
                  <a:latin typeface="TT Interphases Bold"/>
                </a:rPr>
                <a:t>Supervisor </a:t>
              </a:r>
            </a:p>
          </p:txBody>
        </p:sp>
      </p:grpSp>
      <p:grpSp>
        <p:nvGrpSpPr>
          <p:cNvPr name="Group 9" id="9"/>
          <p:cNvGrpSpPr/>
          <p:nvPr/>
        </p:nvGrpSpPr>
        <p:grpSpPr>
          <a:xfrm rot="0">
            <a:off x="506280" y="6189546"/>
            <a:ext cx="3284774" cy="3290570"/>
            <a:chOff x="0" y="0"/>
            <a:chExt cx="4379699" cy="4387427"/>
          </a:xfrm>
        </p:grpSpPr>
        <p:sp>
          <p:nvSpPr>
            <p:cNvPr name="TextBox 10" id="10"/>
            <p:cNvSpPr txBox="true"/>
            <p:nvPr/>
          </p:nvSpPr>
          <p:spPr>
            <a:xfrm rot="0">
              <a:off x="0" y="578485"/>
              <a:ext cx="4379699" cy="3808942"/>
            </a:xfrm>
            <a:prstGeom prst="rect">
              <a:avLst/>
            </a:prstGeom>
          </p:spPr>
          <p:txBody>
            <a:bodyPr anchor="t" rtlCol="false" tIns="0" lIns="0" bIns="0" rIns="0">
              <a:spAutoFit/>
            </a:bodyPr>
            <a:lstStyle/>
            <a:p>
              <a:pPr algn="l">
                <a:lnSpc>
                  <a:spcPts val="3249"/>
                </a:lnSpc>
              </a:pPr>
              <a:r>
                <a:rPr lang="en-US" sz="2499">
                  <a:solidFill>
                    <a:srgbClr val="000000"/>
                  </a:solidFill>
                  <a:latin typeface="TT Interphases Bold"/>
                </a:rPr>
                <a:t>David Ojha</a:t>
              </a:r>
            </a:p>
            <a:p>
              <a:pPr algn="l">
                <a:lnSpc>
                  <a:spcPts val="3249"/>
                </a:lnSpc>
              </a:pPr>
              <a:r>
                <a:rPr lang="en-US" sz="2499">
                  <a:solidFill>
                    <a:srgbClr val="000000"/>
                  </a:solidFill>
                  <a:latin typeface="TT Interphases Bold"/>
                </a:rPr>
                <a:t>Kushal Dahal</a:t>
              </a:r>
            </a:p>
            <a:p>
              <a:pPr algn="l">
                <a:lnSpc>
                  <a:spcPts val="3249"/>
                </a:lnSpc>
              </a:pPr>
              <a:r>
                <a:rPr lang="en-US" sz="2499">
                  <a:solidFill>
                    <a:srgbClr val="000000"/>
                  </a:solidFill>
                  <a:latin typeface="TT Interphases Bold"/>
                </a:rPr>
                <a:t>Pratik Subedi </a:t>
              </a:r>
            </a:p>
            <a:p>
              <a:pPr algn="l">
                <a:lnSpc>
                  <a:spcPts val="3249"/>
                </a:lnSpc>
              </a:pPr>
              <a:r>
                <a:rPr lang="en-US" sz="2499">
                  <a:solidFill>
                    <a:srgbClr val="000000"/>
                  </a:solidFill>
                  <a:latin typeface="TT Interphases Bold"/>
                </a:rPr>
                <a:t>Shirish Karmacharya</a:t>
              </a:r>
            </a:p>
            <a:p>
              <a:pPr algn="l">
                <a:lnSpc>
                  <a:spcPts val="3249"/>
                </a:lnSpc>
              </a:pPr>
              <a:r>
                <a:rPr lang="en-US" sz="2499">
                  <a:solidFill>
                    <a:srgbClr val="000000"/>
                  </a:solidFill>
                  <a:latin typeface="TT Interphases Bold"/>
                </a:rPr>
                <a:t>Sirish Shrestha</a:t>
              </a:r>
            </a:p>
            <a:p>
              <a:pPr algn="l">
                <a:lnSpc>
                  <a:spcPts val="3249"/>
                </a:lnSpc>
              </a:pPr>
            </a:p>
            <a:p>
              <a:pPr algn="l" marL="0" indent="0" lvl="0">
                <a:lnSpc>
                  <a:spcPts val="3249"/>
                </a:lnSpc>
              </a:pPr>
            </a:p>
          </p:txBody>
        </p:sp>
        <p:sp>
          <p:nvSpPr>
            <p:cNvPr name="TextBox 11" id="11"/>
            <p:cNvSpPr txBox="true"/>
            <p:nvPr/>
          </p:nvSpPr>
          <p:spPr>
            <a:xfrm rot="0">
              <a:off x="0" y="-38100"/>
              <a:ext cx="4379699" cy="518160"/>
            </a:xfrm>
            <a:prstGeom prst="rect">
              <a:avLst/>
            </a:prstGeom>
          </p:spPr>
          <p:txBody>
            <a:bodyPr anchor="t" rtlCol="false" tIns="0" lIns="0" bIns="0" rIns="0">
              <a:spAutoFit/>
            </a:bodyPr>
            <a:lstStyle/>
            <a:p>
              <a:pPr algn="l" marL="0" indent="0" lvl="0">
                <a:lnSpc>
                  <a:spcPts val="3120"/>
                </a:lnSpc>
              </a:pPr>
              <a:r>
                <a:rPr lang="en-US" sz="2400">
                  <a:solidFill>
                    <a:srgbClr val="000000"/>
                  </a:solidFill>
                  <a:latin typeface="TT Interphases Bold"/>
                </a:rPr>
                <a:t>Team Members</a:t>
              </a:r>
            </a:p>
          </p:txBody>
        </p:sp>
      </p:grpSp>
      <p:sp>
        <p:nvSpPr>
          <p:cNvPr name="TextBox 12" id="12"/>
          <p:cNvSpPr txBox="true"/>
          <p:nvPr/>
        </p:nvSpPr>
        <p:spPr>
          <a:xfrm rot="0">
            <a:off x="12907506" y="2137495"/>
            <a:ext cx="5366504" cy="666750"/>
          </a:xfrm>
          <a:prstGeom prst="rect">
            <a:avLst/>
          </a:prstGeom>
        </p:spPr>
        <p:txBody>
          <a:bodyPr anchor="t" rtlCol="false" tIns="0" lIns="0" bIns="0" rIns="0">
            <a:spAutoFit/>
          </a:bodyPr>
          <a:lstStyle/>
          <a:p>
            <a:pPr algn="ctr">
              <a:lnSpc>
                <a:spcPts val="2540"/>
              </a:lnSpc>
            </a:pPr>
            <a:r>
              <a:rPr lang="en-US" sz="2117">
                <a:solidFill>
                  <a:srgbClr val="000000"/>
                </a:solidFill>
                <a:latin typeface="Times New Roman"/>
              </a:rPr>
              <a:t>KATHMANDU UNIVERSITY </a:t>
            </a:r>
          </a:p>
          <a:p>
            <a:pPr algn="ctr">
              <a:lnSpc>
                <a:spcPts val="2540"/>
              </a:lnSpc>
              <a:spcBef>
                <a:spcPct val="0"/>
              </a:spcBef>
            </a:pPr>
            <a:r>
              <a:rPr lang="en-US" sz="2117">
                <a:solidFill>
                  <a:srgbClr val="000000"/>
                </a:solidFill>
                <a:latin typeface="Times New Roman"/>
              </a:rPr>
              <a:t>BATCH:2023(1ST YEAR 2ND SEMESTER )</a:t>
            </a:r>
          </a:p>
        </p:txBody>
      </p:sp>
      <p:grpSp>
        <p:nvGrpSpPr>
          <p:cNvPr name="Group 13" id="13"/>
          <p:cNvGrpSpPr/>
          <p:nvPr/>
        </p:nvGrpSpPr>
        <p:grpSpPr>
          <a:xfrm rot="-108805">
            <a:off x="3208899" y="10147909"/>
            <a:ext cx="15258362" cy="786492"/>
            <a:chOff x="0" y="0"/>
            <a:chExt cx="4018663" cy="207142"/>
          </a:xfrm>
        </p:grpSpPr>
        <p:sp>
          <p:nvSpPr>
            <p:cNvPr name="Freeform 14" id="14"/>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15" id="15"/>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TextBox 16" id="16"/>
          <p:cNvSpPr txBox="true"/>
          <p:nvPr/>
        </p:nvSpPr>
        <p:spPr>
          <a:xfrm rot="0">
            <a:off x="17259300" y="9413441"/>
            <a:ext cx="1013625" cy="563880"/>
          </a:xfrm>
          <a:prstGeom prst="rect">
            <a:avLst/>
          </a:prstGeom>
        </p:spPr>
        <p:txBody>
          <a:bodyPr anchor="t" rtlCol="false" tIns="0" lIns="0" bIns="0" rIns="0">
            <a:spAutoFit/>
          </a:bodyPr>
          <a:lstStyle/>
          <a:p>
            <a:pPr algn="ctr">
              <a:lnSpc>
                <a:spcPts val="4620"/>
              </a:lnSpc>
            </a:pPr>
            <a:r>
              <a:rPr lang="en-US" sz="3300">
                <a:solidFill>
                  <a:srgbClr val="000000"/>
                </a:solidFill>
                <a:latin typeface="Canva Sans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805">
            <a:off x="3208899" y="10147909"/>
            <a:ext cx="15258362" cy="786492"/>
            <a:chOff x="0" y="0"/>
            <a:chExt cx="4018663" cy="207142"/>
          </a:xfrm>
        </p:grpSpPr>
        <p:sp>
          <p:nvSpPr>
            <p:cNvPr name="Freeform 3" id="3"/>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4" id="4"/>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graphicFrame>
        <p:nvGraphicFramePr>
          <p:cNvPr name="Table 5" id="5"/>
          <p:cNvGraphicFramePr>
            <a:graphicFrameLocks noGrp="true"/>
          </p:cNvGraphicFramePr>
          <p:nvPr/>
        </p:nvGraphicFramePr>
        <p:xfrm>
          <a:off x="381280" y="705530"/>
          <a:ext cx="15756605" cy="9201150"/>
        </p:xfrm>
        <a:graphic>
          <a:graphicData uri="http://schemas.openxmlformats.org/drawingml/2006/table">
            <a:tbl>
              <a:tblPr/>
              <a:tblGrid>
                <a:gridCol w="5661870"/>
                <a:gridCol w="6043612"/>
                <a:gridCol w="4051123"/>
              </a:tblGrid>
              <a:tr h="897208">
                <a:tc>
                  <a:txBody>
                    <a:bodyPr anchor="t" rtlCol="false"/>
                    <a:lstStyle/>
                    <a:p>
                      <a:pPr algn="l">
                        <a:lnSpc>
                          <a:spcPts val="4480"/>
                        </a:lnSpc>
                        <a:defRPr/>
                      </a:pPr>
                      <a:r>
                        <a:rPr lang="en-US" sz="3200">
                          <a:solidFill>
                            <a:srgbClr val="000000"/>
                          </a:solidFill>
                          <a:latin typeface="Open Sauce"/>
                        </a:rPr>
                        <a:t>COMPONENTS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SPECIFICATION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MATERIAL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Swing Arms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Length 66cm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Wood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Pillar Supports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50cm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Wood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60348">
                <a:tc>
                  <a:txBody>
                    <a:bodyPr anchor="t" rtlCol="false"/>
                    <a:lstStyle/>
                    <a:p>
                      <a:pPr algn="l">
                        <a:lnSpc>
                          <a:spcPts val="4480"/>
                        </a:lnSpc>
                        <a:defRPr/>
                      </a:pPr>
                      <a:r>
                        <a:rPr lang="en-US" sz="3200">
                          <a:solidFill>
                            <a:srgbClr val="000000"/>
                          </a:solidFill>
                          <a:latin typeface="Open Sauce"/>
                        </a:rPr>
                        <a:t>Clamping Bolts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10mm diameter, 30cm length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Mild Steel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Blade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Blade length 127mm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60348">
                <a:tc>
                  <a:txBody>
                    <a:bodyPr anchor="t" rtlCol="false"/>
                    <a:lstStyle/>
                    <a:p>
                      <a:pPr algn="l">
                        <a:lnSpc>
                          <a:spcPts val="4480"/>
                        </a:lnSpc>
                        <a:defRPr/>
                      </a:pPr>
                      <a:r>
                        <a:rPr lang="en-US" sz="3200">
                          <a:solidFill>
                            <a:srgbClr val="000000"/>
                          </a:solidFill>
                          <a:latin typeface="Open Sauce"/>
                        </a:rPr>
                        <a:t>Electrical system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Transformers, Wires and Circuit Boards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Copper wire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Braking System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Kill Switch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Motor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DC motor 775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7208">
                <a:tc>
                  <a:txBody>
                    <a:bodyPr anchor="t" rtlCol="false"/>
                    <a:lstStyle/>
                    <a:p>
                      <a:pPr algn="l">
                        <a:lnSpc>
                          <a:spcPts val="4480"/>
                        </a:lnSpc>
                        <a:defRPr/>
                      </a:pPr>
                      <a:r>
                        <a:rPr lang="en-US" sz="3200">
                          <a:solidFill>
                            <a:srgbClr val="000000"/>
                          </a:solidFill>
                          <a:latin typeface="Open Sauce"/>
                        </a:rPr>
                        <a:t>Bearings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Diameter 12mm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4480"/>
                        </a:lnSpc>
                        <a:defRPr/>
                      </a:pPr>
                      <a:r>
                        <a:rPr lang="en-US" sz="3200">
                          <a:solidFill>
                            <a:srgbClr val="000000"/>
                          </a:solidFill>
                          <a:latin typeface="Open Sauce"/>
                        </a:rPr>
                        <a:t> </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381280" y="1499414"/>
            <a:ext cx="5976010" cy="325452"/>
          </a:xfrm>
          <a:prstGeom prst="rect">
            <a:avLst/>
          </a:prstGeom>
        </p:spPr>
        <p:txBody>
          <a:bodyPr anchor="t" rtlCol="false" tIns="0" lIns="0" bIns="0" rIns="0">
            <a:spAutoFit/>
          </a:bodyPr>
          <a:lstStyle/>
          <a:p>
            <a:pPr algn="l">
              <a:lnSpc>
                <a:spcPts val="2639"/>
              </a:lnSpc>
            </a:pPr>
          </a:p>
        </p:txBody>
      </p:sp>
      <p:sp>
        <p:nvSpPr>
          <p:cNvPr name="TextBox 7" id="7"/>
          <p:cNvSpPr txBox="true"/>
          <p:nvPr/>
        </p:nvSpPr>
        <p:spPr>
          <a:xfrm rot="0">
            <a:off x="381280" y="-76200"/>
            <a:ext cx="5691068" cy="679452"/>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uce Bold"/>
              </a:rPr>
              <a:t>Components Required</a:t>
            </a:r>
          </a:p>
        </p:txBody>
      </p:sp>
      <p:sp>
        <p:nvSpPr>
          <p:cNvPr name="TextBox 8" id="8"/>
          <p:cNvSpPr txBox="true"/>
          <p:nvPr/>
        </p:nvSpPr>
        <p:spPr>
          <a:xfrm rot="0">
            <a:off x="17259300" y="9201150"/>
            <a:ext cx="501729"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10</a:t>
            </a:r>
          </a:p>
        </p:txBody>
      </p:sp>
      <p:sp>
        <p:nvSpPr>
          <p:cNvPr name="Freeform 9" id="9"/>
          <p:cNvSpPr/>
          <p:nvPr/>
        </p:nvSpPr>
        <p:spPr>
          <a:xfrm flipH="false" flipV="false" rot="0">
            <a:off x="16390576" y="159976"/>
            <a:ext cx="1737447" cy="1737447"/>
          </a:xfrm>
          <a:custGeom>
            <a:avLst/>
            <a:gdLst/>
            <a:ahLst/>
            <a:cxnLst/>
            <a:rect r="r" b="b" t="t" l="l"/>
            <a:pathLst>
              <a:path h="1737447" w="1737447">
                <a:moveTo>
                  <a:pt x="0" y="0"/>
                </a:moveTo>
                <a:lnTo>
                  <a:pt x="1737448" y="0"/>
                </a:lnTo>
                <a:lnTo>
                  <a:pt x="1737448" y="1737448"/>
                </a:lnTo>
                <a:lnTo>
                  <a:pt x="0" y="1737448"/>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76400" y="267770"/>
          <a:ext cx="17735200" cy="9782175"/>
        </p:xfrm>
        <a:graphic>
          <a:graphicData uri="http://schemas.openxmlformats.org/drawingml/2006/table">
            <a:tbl>
              <a:tblPr/>
              <a:tblGrid>
                <a:gridCol w="8347410"/>
                <a:gridCol w="9387791"/>
              </a:tblGrid>
              <a:tr h="753943">
                <a:tc>
                  <a:txBody>
                    <a:bodyPr anchor="t" rtlCol="false"/>
                    <a:lstStyle/>
                    <a:p>
                      <a:pPr algn="l">
                        <a:lnSpc>
                          <a:spcPts val="2939"/>
                        </a:lnSpc>
                        <a:defRPr/>
                      </a:pPr>
                      <a:r>
                        <a:rPr lang="en-US" sz="2099">
                          <a:solidFill>
                            <a:srgbClr val="000000"/>
                          </a:solidFill>
                          <a:latin typeface="Open Sauce"/>
                        </a:rPr>
                        <a:t>MACHINING PROCESS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EQUIPMENT OR TOOLS REQUIRED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143">
                <a:tc>
                  <a:txBody>
                    <a:bodyPr anchor="t" rtlCol="false"/>
                    <a:lstStyle/>
                    <a:p>
                      <a:pPr algn="l">
                        <a:lnSpc>
                          <a:spcPts val="2939"/>
                        </a:lnSpc>
                        <a:defRPr/>
                      </a:pPr>
                      <a:r>
                        <a:rPr lang="en-US" sz="2099">
                          <a:solidFill>
                            <a:srgbClr val="000000"/>
                          </a:solidFill>
                          <a:latin typeface="Open Sauce"/>
                        </a:rPr>
                        <a:t>Cutting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Hack Saw, Snip, Scissors, Rip Saw, Shear, Chisel, Hand Saw, Bench vice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Drilling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Hand drill, Bench Drill Machine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Grinding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Grinder, Sand-Disc, Angle Grinder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Soldering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Soldering (Machine, Wire, Paste)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Clamping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Clamps, Clips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Bending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Bench Vice, Bending Pipe, Bending Machine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Welding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Welding Machine, Welding Rod, Welding Helmet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3943">
                <a:tc>
                  <a:txBody>
                    <a:bodyPr anchor="t" rtlCol="false"/>
                    <a:lstStyle/>
                    <a:p>
                      <a:pPr algn="l">
                        <a:lnSpc>
                          <a:spcPts val="2939"/>
                        </a:lnSpc>
                        <a:defRPr/>
                      </a:pPr>
                      <a:r>
                        <a:rPr lang="en-US" sz="2099">
                          <a:solidFill>
                            <a:srgbClr val="000000"/>
                          </a:solidFill>
                          <a:latin typeface="Open Sauce"/>
                        </a:rPr>
                        <a:t>Electrical Systems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Wires, Clips and Clamps, Tape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143">
                <a:tc>
                  <a:txBody>
                    <a:bodyPr anchor="t" rtlCol="false"/>
                    <a:lstStyle/>
                    <a:p>
                      <a:pPr algn="l">
                        <a:lnSpc>
                          <a:spcPts val="2939"/>
                        </a:lnSpc>
                        <a:defRPr/>
                      </a:pPr>
                      <a:r>
                        <a:rPr lang="en-US" sz="2099">
                          <a:solidFill>
                            <a:srgbClr val="000000"/>
                          </a:solidFill>
                          <a:latin typeface="Open Sauce"/>
                        </a:rPr>
                        <a:t>Assembling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Wrench Set, Screwdriver Set, Hammer Set, Allen Keys and Allen Screws, Washers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98343">
                <a:tc>
                  <a:txBody>
                    <a:bodyPr anchor="t" rtlCol="false"/>
                    <a:lstStyle/>
                    <a:p>
                      <a:pPr algn="l">
                        <a:lnSpc>
                          <a:spcPts val="2939"/>
                        </a:lnSpc>
                        <a:defRPr/>
                      </a:pPr>
                      <a:r>
                        <a:rPr lang="en-US" sz="2099">
                          <a:solidFill>
                            <a:srgbClr val="000000"/>
                          </a:solidFill>
                          <a:latin typeface="Open Sauce"/>
                        </a:rPr>
                        <a:t>Others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Open Sauce"/>
                        </a:rPr>
                        <a:t>Battery Chargers, Die and Tape, Nuts and Bolts, Screws, Pliers, File (Metal and wood), Sandpaper (Metal and Wood), Grease, Hinges, Trays, Nails.  </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pSp>
        <p:nvGrpSpPr>
          <p:cNvPr name="Group 3" id="3"/>
          <p:cNvGrpSpPr/>
          <p:nvPr/>
        </p:nvGrpSpPr>
        <p:grpSpPr>
          <a:xfrm rot="-108805">
            <a:off x="3208899" y="10147909"/>
            <a:ext cx="15258362" cy="786492"/>
            <a:chOff x="0" y="0"/>
            <a:chExt cx="4018663" cy="207142"/>
          </a:xfrm>
        </p:grpSpPr>
        <p:sp>
          <p:nvSpPr>
            <p:cNvPr name="Freeform 4" id="4"/>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5" id="5"/>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TextBox 6" id="6"/>
          <p:cNvSpPr txBox="true"/>
          <p:nvPr/>
        </p:nvSpPr>
        <p:spPr>
          <a:xfrm rot="0">
            <a:off x="17396557" y="9368835"/>
            <a:ext cx="432673"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805">
            <a:off x="3208899" y="10147909"/>
            <a:ext cx="15258362" cy="786492"/>
            <a:chOff x="0" y="0"/>
            <a:chExt cx="4018663" cy="207142"/>
          </a:xfrm>
        </p:grpSpPr>
        <p:sp>
          <p:nvSpPr>
            <p:cNvPr name="Freeform 3" id="3"/>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4" id="4"/>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Freeform 6" id="6"/>
          <p:cNvSpPr/>
          <p:nvPr/>
        </p:nvSpPr>
        <p:spPr>
          <a:xfrm flipH="false" flipV="false" rot="0">
            <a:off x="3200276" y="1427561"/>
            <a:ext cx="9673400" cy="8004689"/>
          </a:xfrm>
          <a:custGeom>
            <a:avLst/>
            <a:gdLst/>
            <a:ahLst/>
            <a:cxnLst/>
            <a:rect r="r" b="b" t="t" l="l"/>
            <a:pathLst>
              <a:path h="8004689" w="9673400">
                <a:moveTo>
                  <a:pt x="0" y="0"/>
                </a:moveTo>
                <a:lnTo>
                  <a:pt x="9673400" y="0"/>
                </a:lnTo>
                <a:lnTo>
                  <a:pt x="9673400" y="8004689"/>
                </a:lnTo>
                <a:lnTo>
                  <a:pt x="0" y="8004689"/>
                </a:lnTo>
                <a:lnTo>
                  <a:pt x="0" y="0"/>
                </a:lnTo>
                <a:close/>
              </a:path>
            </a:pathLst>
          </a:custGeom>
          <a:blipFill>
            <a:blip r:embed="rId3"/>
            <a:stretch>
              <a:fillRect l="-3558" t="0" r="-6774" b="0"/>
            </a:stretch>
          </a:blipFill>
        </p:spPr>
      </p:sp>
      <p:sp>
        <p:nvSpPr>
          <p:cNvPr name="Freeform 7" id="7"/>
          <p:cNvSpPr/>
          <p:nvPr/>
        </p:nvSpPr>
        <p:spPr>
          <a:xfrm flipH="false" flipV="false" rot="0">
            <a:off x="4587425" y="5528414"/>
            <a:ext cx="1031666" cy="967890"/>
          </a:xfrm>
          <a:custGeom>
            <a:avLst/>
            <a:gdLst/>
            <a:ahLst/>
            <a:cxnLst/>
            <a:rect r="r" b="b" t="t" l="l"/>
            <a:pathLst>
              <a:path h="967890" w="1031666">
                <a:moveTo>
                  <a:pt x="0" y="0"/>
                </a:moveTo>
                <a:lnTo>
                  <a:pt x="1031665" y="0"/>
                </a:lnTo>
                <a:lnTo>
                  <a:pt x="1031665" y="967890"/>
                </a:lnTo>
                <a:lnTo>
                  <a:pt x="0" y="967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651005" y="4683223"/>
            <a:ext cx="900882" cy="845191"/>
          </a:xfrm>
          <a:custGeom>
            <a:avLst/>
            <a:gdLst/>
            <a:ahLst/>
            <a:cxnLst/>
            <a:rect r="r" b="b" t="t" l="l"/>
            <a:pathLst>
              <a:path h="845191" w="900882">
                <a:moveTo>
                  <a:pt x="0" y="0"/>
                </a:moveTo>
                <a:lnTo>
                  <a:pt x="900882" y="0"/>
                </a:lnTo>
                <a:lnTo>
                  <a:pt x="900882" y="845191"/>
                </a:lnTo>
                <a:lnTo>
                  <a:pt x="0" y="845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51921" y="85723"/>
            <a:ext cx="5096709" cy="1724023"/>
          </a:xfrm>
          <a:prstGeom prst="rect">
            <a:avLst/>
          </a:prstGeom>
        </p:spPr>
        <p:txBody>
          <a:bodyPr anchor="t" rtlCol="false" tIns="0" lIns="0" bIns="0" rIns="0">
            <a:spAutoFit/>
          </a:bodyPr>
          <a:lstStyle/>
          <a:p>
            <a:pPr algn="ctr">
              <a:lnSpc>
                <a:spcPts val="12600"/>
              </a:lnSpc>
            </a:pPr>
            <a:r>
              <a:rPr lang="en-US" sz="9000">
                <a:solidFill>
                  <a:srgbClr val="000000"/>
                </a:solidFill>
                <a:latin typeface="Times New Roman Bold"/>
              </a:rPr>
              <a:t>Road Map</a:t>
            </a:r>
          </a:p>
        </p:txBody>
      </p:sp>
      <p:sp>
        <p:nvSpPr>
          <p:cNvPr name="TextBox 10" id="10"/>
          <p:cNvSpPr txBox="true"/>
          <p:nvPr/>
        </p:nvSpPr>
        <p:spPr>
          <a:xfrm rot="0">
            <a:off x="3332512" y="4841896"/>
            <a:ext cx="3145750" cy="588010"/>
          </a:xfrm>
          <a:prstGeom prst="rect">
            <a:avLst/>
          </a:prstGeom>
        </p:spPr>
        <p:txBody>
          <a:bodyPr anchor="t" rtlCol="false" tIns="0" lIns="0" bIns="0" rIns="0">
            <a:spAutoFit/>
          </a:bodyPr>
          <a:lstStyle/>
          <a:p>
            <a:pPr algn="ctr">
              <a:lnSpc>
                <a:spcPts val="4340"/>
              </a:lnSpc>
            </a:pPr>
            <a:r>
              <a:rPr lang="en-US" sz="3100">
                <a:solidFill>
                  <a:srgbClr val="000000"/>
                </a:solidFill>
                <a:latin typeface="Times New Roman Bold"/>
              </a:rPr>
              <a:t>Selection of project</a:t>
            </a:r>
          </a:p>
        </p:txBody>
      </p:sp>
      <p:sp>
        <p:nvSpPr>
          <p:cNvPr name="TextBox 11" id="11"/>
          <p:cNvSpPr txBox="true"/>
          <p:nvPr/>
        </p:nvSpPr>
        <p:spPr>
          <a:xfrm rot="0">
            <a:off x="8121518" y="4143316"/>
            <a:ext cx="9673400" cy="588010"/>
          </a:xfrm>
          <a:prstGeom prst="rect">
            <a:avLst/>
          </a:prstGeom>
        </p:spPr>
        <p:txBody>
          <a:bodyPr anchor="t" rtlCol="false" tIns="0" lIns="0" bIns="0" rIns="0">
            <a:spAutoFit/>
          </a:bodyPr>
          <a:lstStyle/>
          <a:p>
            <a:pPr algn="ctr">
              <a:lnSpc>
                <a:spcPts val="4340"/>
              </a:lnSpc>
            </a:pPr>
            <a:r>
              <a:rPr lang="en-US" sz="3100">
                <a:solidFill>
                  <a:srgbClr val="000000"/>
                </a:solidFill>
                <a:latin typeface="Times New Roman Bold"/>
              </a:rPr>
              <a:t>Presenting project Idea</a:t>
            </a:r>
          </a:p>
        </p:txBody>
      </p:sp>
      <p:sp>
        <p:nvSpPr>
          <p:cNvPr name="TextBox 12" id="12"/>
          <p:cNvSpPr txBox="true"/>
          <p:nvPr/>
        </p:nvSpPr>
        <p:spPr>
          <a:xfrm rot="0">
            <a:off x="3460586" y="2682526"/>
            <a:ext cx="5372576" cy="588010"/>
          </a:xfrm>
          <a:prstGeom prst="rect">
            <a:avLst/>
          </a:prstGeom>
        </p:spPr>
        <p:txBody>
          <a:bodyPr anchor="t" rtlCol="false" tIns="0" lIns="0" bIns="0" rIns="0">
            <a:spAutoFit/>
          </a:bodyPr>
          <a:lstStyle/>
          <a:p>
            <a:pPr algn="ctr">
              <a:lnSpc>
                <a:spcPts val="4340"/>
              </a:lnSpc>
            </a:pPr>
            <a:r>
              <a:rPr lang="en-US" sz="3100">
                <a:solidFill>
                  <a:srgbClr val="000000"/>
                </a:solidFill>
                <a:latin typeface="Times New Roman Bold"/>
              </a:rPr>
              <a:t>Collection of Required Materials</a:t>
            </a:r>
          </a:p>
        </p:txBody>
      </p:sp>
      <p:sp>
        <p:nvSpPr>
          <p:cNvPr name="TextBox 13" id="13"/>
          <p:cNvSpPr txBox="true"/>
          <p:nvPr/>
        </p:nvSpPr>
        <p:spPr>
          <a:xfrm rot="0">
            <a:off x="8430863" y="1685921"/>
            <a:ext cx="1890355" cy="588010"/>
          </a:xfrm>
          <a:prstGeom prst="rect">
            <a:avLst/>
          </a:prstGeom>
        </p:spPr>
        <p:txBody>
          <a:bodyPr anchor="t" rtlCol="false" tIns="0" lIns="0" bIns="0" rIns="0">
            <a:spAutoFit/>
          </a:bodyPr>
          <a:lstStyle/>
          <a:p>
            <a:pPr algn="ctr">
              <a:lnSpc>
                <a:spcPts val="4340"/>
              </a:lnSpc>
            </a:pPr>
            <a:r>
              <a:rPr lang="en-US" sz="3100">
                <a:solidFill>
                  <a:srgbClr val="000000"/>
                </a:solidFill>
                <a:latin typeface="Times New Roman Bold"/>
              </a:rPr>
              <a:t>Fabrication</a:t>
            </a:r>
          </a:p>
        </p:txBody>
      </p:sp>
      <p:sp>
        <p:nvSpPr>
          <p:cNvPr name="TextBox 14" id="14"/>
          <p:cNvSpPr txBox="true"/>
          <p:nvPr/>
        </p:nvSpPr>
        <p:spPr>
          <a:xfrm rot="0">
            <a:off x="11748000" y="1303736"/>
            <a:ext cx="2251353" cy="588010"/>
          </a:xfrm>
          <a:prstGeom prst="rect">
            <a:avLst/>
          </a:prstGeom>
        </p:spPr>
        <p:txBody>
          <a:bodyPr anchor="t" rtlCol="false" tIns="0" lIns="0" bIns="0" rIns="0">
            <a:spAutoFit/>
          </a:bodyPr>
          <a:lstStyle/>
          <a:p>
            <a:pPr algn="ctr">
              <a:lnSpc>
                <a:spcPts val="4340"/>
              </a:lnSpc>
            </a:pPr>
            <a:r>
              <a:rPr lang="en-US" sz="3100">
                <a:solidFill>
                  <a:srgbClr val="000000"/>
                </a:solidFill>
                <a:latin typeface="Times New Roman Bold"/>
              </a:rPr>
              <a:t>Final Product</a:t>
            </a:r>
          </a:p>
        </p:txBody>
      </p:sp>
      <p:sp>
        <p:nvSpPr>
          <p:cNvPr name="TextBox 15" id="15"/>
          <p:cNvSpPr txBox="true"/>
          <p:nvPr/>
        </p:nvSpPr>
        <p:spPr>
          <a:xfrm rot="0">
            <a:off x="17355577" y="9134752"/>
            <a:ext cx="439341"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805">
            <a:off x="3208899" y="10147909"/>
            <a:ext cx="15258362" cy="786492"/>
            <a:chOff x="0" y="0"/>
            <a:chExt cx="4018663" cy="207142"/>
          </a:xfrm>
        </p:grpSpPr>
        <p:sp>
          <p:nvSpPr>
            <p:cNvPr name="Freeform 3" id="3"/>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4" id="4"/>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graphicFrame>
        <p:nvGraphicFramePr>
          <p:cNvPr name="Table 6" id="6"/>
          <p:cNvGraphicFramePr>
            <a:graphicFrameLocks noGrp="true"/>
          </p:cNvGraphicFramePr>
          <p:nvPr/>
        </p:nvGraphicFramePr>
        <p:xfrm>
          <a:off x="1164986" y="1379220"/>
          <a:ext cx="14608612" cy="9315450"/>
        </p:xfrm>
        <a:graphic>
          <a:graphicData uri="http://schemas.openxmlformats.org/drawingml/2006/table">
            <a:tbl>
              <a:tblPr/>
              <a:tblGrid>
                <a:gridCol w="2837642"/>
                <a:gridCol w="2837642"/>
                <a:gridCol w="2837642"/>
                <a:gridCol w="2837642"/>
                <a:gridCol w="3258044"/>
              </a:tblGrid>
              <a:tr h="886732">
                <a:tc>
                  <a:txBody>
                    <a:bodyPr anchor="t" rtlCol="false"/>
                    <a:lstStyle/>
                    <a:p>
                      <a:pPr algn="ctr">
                        <a:lnSpc>
                          <a:spcPts val="3080"/>
                        </a:lnSpc>
                        <a:defRPr/>
                      </a:pPr>
                      <a:r>
                        <a:rPr lang="en-US" sz="2200">
                          <a:solidFill>
                            <a:srgbClr val="000000"/>
                          </a:solidFill>
                          <a:latin typeface="Times New Roman"/>
                        </a:rPr>
                        <a:t>SN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Material and components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Quantity</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Rate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Amount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Motor 775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900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900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Bearing</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120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1680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Wires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3 meter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75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Mild steel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 meter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Wood(3*1)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Ply</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2*1 meter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DC adapter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Timer 555 ic</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Mosfet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Capicator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Potentiometer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Nut and bolts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195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Clamp bolts long</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Clamp bolts short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Blades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250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r>
                        <a:rPr lang="en-US" sz="2200">
                          <a:solidFill>
                            <a:srgbClr val="000000"/>
                          </a:solidFill>
                          <a:latin typeface="Times New Roman"/>
                        </a:rPr>
                        <a:t>Total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Times New Roman"/>
                        </a:rPr>
                        <a:t>4800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5807">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080"/>
                        </a:lnSpc>
                        <a:defRPr/>
                      </a:pP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88166" y="161925"/>
            <a:ext cx="9880120"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 Budget Estimation</a:t>
            </a:r>
          </a:p>
        </p:txBody>
      </p:sp>
      <p:sp>
        <p:nvSpPr>
          <p:cNvPr name="TextBox 8" id="8"/>
          <p:cNvSpPr txBox="true"/>
          <p:nvPr/>
        </p:nvSpPr>
        <p:spPr>
          <a:xfrm rot="0">
            <a:off x="17568878" y="9201150"/>
            <a:ext cx="452080"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26248" y="1190625"/>
            <a:ext cx="12937329"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EXPECTED OUTCOMES</a:t>
            </a:r>
          </a:p>
        </p:txBody>
      </p:sp>
      <p:sp>
        <p:nvSpPr>
          <p:cNvPr name="TextBox 3" id="3"/>
          <p:cNvSpPr txBox="true"/>
          <p:nvPr/>
        </p:nvSpPr>
        <p:spPr>
          <a:xfrm rot="0">
            <a:off x="669487" y="2739208"/>
            <a:ext cx="16857622" cy="11931338"/>
          </a:xfrm>
          <a:prstGeom prst="rect">
            <a:avLst/>
          </a:prstGeom>
        </p:spPr>
        <p:txBody>
          <a:bodyPr anchor="t" rtlCol="false" tIns="0" lIns="0" bIns="0" rIns="0">
            <a:spAutoFit/>
          </a:bodyPr>
          <a:lstStyle/>
          <a:p>
            <a:pPr algn="l">
              <a:lnSpc>
                <a:spcPts val="4685"/>
              </a:lnSpc>
            </a:pPr>
            <a:r>
              <a:rPr lang="en-US" sz="3347">
                <a:solidFill>
                  <a:srgbClr val="000000"/>
                </a:solidFill>
                <a:latin typeface="TT Interphases"/>
              </a:rPr>
              <a:t>The expected outcome of project is mentioned below:  </a:t>
            </a:r>
          </a:p>
          <a:p>
            <a:pPr algn="l">
              <a:lnSpc>
                <a:spcPts val="4685"/>
              </a:lnSpc>
            </a:pPr>
          </a:p>
          <a:p>
            <a:pPr algn="l" marL="722635" indent="-361317" lvl="1">
              <a:lnSpc>
                <a:spcPts val="4685"/>
              </a:lnSpc>
              <a:buAutoNum type="arabicPeriod" startAt="1"/>
            </a:pPr>
            <a:r>
              <a:rPr lang="en-US" sz="3347">
                <a:solidFill>
                  <a:srgbClr val="000000"/>
                </a:solidFill>
                <a:latin typeface="TT Interphases"/>
              </a:rPr>
              <a:t>The expected outcome of the design and manufacture of scroll saw project is to develop a cost effective and efficient device which help to cut precisely in wood, metal, or other materials. </a:t>
            </a:r>
          </a:p>
          <a:p>
            <a:pPr algn="l" marL="722635" indent="-361317" lvl="1">
              <a:lnSpc>
                <a:spcPts val="4685"/>
              </a:lnSpc>
              <a:buAutoNum type="arabicPeriod" startAt="1"/>
            </a:pPr>
            <a:r>
              <a:rPr lang="en-US" sz="3347">
                <a:solidFill>
                  <a:srgbClr val="000000"/>
                </a:solidFill>
                <a:latin typeface="TT Interphases"/>
              </a:rPr>
              <a:t>Fabrication of Scroll saw.  </a:t>
            </a:r>
          </a:p>
          <a:p>
            <a:pPr algn="l" marL="722635" indent="-361317" lvl="1">
              <a:lnSpc>
                <a:spcPts val="4685"/>
              </a:lnSpc>
              <a:buAutoNum type="arabicPeriod" startAt="1"/>
            </a:pPr>
            <a:r>
              <a:rPr lang="en-US" sz="3347">
                <a:solidFill>
                  <a:srgbClr val="000000"/>
                </a:solidFill>
                <a:latin typeface="TT Interphases"/>
              </a:rPr>
              <a:t>Enhanced Scroll Saw Design Guidelines. </a:t>
            </a:r>
          </a:p>
          <a:p>
            <a:pPr algn="l" marL="722635" indent="-361317" lvl="1">
              <a:lnSpc>
                <a:spcPts val="4685"/>
              </a:lnSpc>
              <a:buAutoNum type="arabicPeriod" startAt="1"/>
            </a:pPr>
            <a:r>
              <a:rPr lang="en-US" sz="3347">
                <a:solidFill>
                  <a:srgbClr val="000000"/>
                </a:solidFill>
                <a:latin typeface="TT Interphases"/>
              </a:rPr>
              <a:t>Identify and validate optimal cutting techniques. </a:t>
            </a:r>
          </a:p>
          <a:p>
            <a:pPr algn="l" marL="722635" indent="-361317" lvl="1">
              <a:lnSpc>
                <a:spcPts val="4685"/>
              </a:lnSpc>
              <a:buAutoNum type="arabicPeriod" startAt="1"/>
            </a:pPr>
            <a:r>
              <a:rPr lang="en-US" sz="3347">
                <a:solidFill>
                  <a:srgbClr val="000000"/>
                </a:solidFill>
                <a:latin typeface="TT Interphases"/>
              </a:rPr>
              <a:t>Identify opportunities for improvement and promote the development of more sustainable manufacturing practices within the industry. </a:t>
            </a:r>
          </a:p>
          <a:p>
            <a:pPr algn="l" marL="722635" indent="-361317" lvl="1">
              <a:lnSpc>
                <a:spcPts val="4685"/>
              </a:lnSpc>
              <a:buAutoNum type="arabicPeriod" startAt="1"/>
            </a:pPr>
            <a:r>
              <a:rPr lang="en-US" sz="3347">
                <a:solidFill>
                  <a:srgbClr val="000000"/>
                </a:solidFill>
                <a:latin typeface="TT Interphases"/>
              </a:rPr>
              <a:t>Development of innovative scroll saw technologies. </a:t>
            </a:r>
          </a:p>
          <a:p>
            <a:pPr algn="l">
              <a:lnSpc>
                <a:spcPts val="4397"/>
              </a:lnSpc>
            </a:pPr>
          </a:p>
          <a:p>
            <a:pPr algn="l">
              <a:lnSpc>
                <a:spcPts val="4397"/>
              </a:lnSpc>
            </a:pPr>
          </a:p>
          <a:p>
            <a:pPr algn="l">
              <a:lnSpc>
                <a:spcPts val="4397"/>
              </a:lnSpc>
            </a:pPr>
          </a:p>
          <a:p>
            <a:pPr algn="l">
              <a:lnSpc>
                <a:spcPts val="4397"/>
              </a:lnSpc>
            </a:pPr>
          </a:p>
          <a:p>
            <a:pPr algn="l">
              <a:lnSpc>
                <a:spcPts val="4397"/>
              </a:lnSpc>
            </a:pPr>
          </a:p>
          <a:p>
            <a:pPr algn="l">
              <a:lnSpc>
                <a:spcPts val="4397"/>
              </a:lnSpc>
            </a:pPr>
          </a:p>
          <a:p>
            <a:pPr algn="l">
              <a:lnSpc>
                <a:spcPts val="4397"/>
              </a:lnSpc>
            </a:pPr>
          </a:p>
          <a:p>
            <a:pPr algn="l">
              <a:lnSpc>
                <a:spcPts val="4397"/>
              </a:lnSpc>
            </a:pPr>
          </a:p>
          <a:p>
            <a:pPr algn="l">
              <a:lnSpc>
                <a:spcPts val="4397"/>
              </a:lnSpc>
            </a:pPr>
          </a:p>
          <a:p>
            <a:pPr algn="l">
              <a:lnSpc>
                <a:spcPts val="4397"/>
              </a:lnSpc>
            </a:pPr>
          </a:p>
        </p:txBody>
      </p:sp>
      <p:grpSp>
        <p:nvGrpSpPr>
          <p:cNvPr name="Group 4" id="4"/>
          <p:cNvGrpSpPr/>
          <p:nvPr/>
        </p:nvGrpSpPr>
        <p:grpSpPr>
          <a:xfrm rot="-108805">
            <a:off x="3208899" y="10147909"/>
            <a:ext cx="15258362" cy="786492"/>
            <a:chOff x="0" y="0"/>
            <a:chExt cx="4018663" cy="207142"/>
          </a:xfrm>
        </p:grpSpPr>
        <p:sp>
          <p:nvSpPr>
            <p:cNvPr name="Freeform 5" id="5"/>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6" id="6"/>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TextBox 8" id="8"/>
          <p:cNvSpPr txBox="true"/>
          <p:nvPr/>
        </p:nvSpPr>
        <p:spPr>
          <a:xfrm rot="0">
            <a:off x="17332717" y="9201150"/>
            <a:ext cx="462201"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805">
            <a:off x="3208899" y="10147909"/>
            <a:ext cx="15258362" cy="786492"/>
            <a:chOff x="0" y="0"/>
            <a:chExt cx="4018663" cy="207142"/>
          </a:xfrm>
        </p:grpSpPr>
        <p:sp>
          <p:nvSpPr>
            <p:cNvPr name="Freeform 3" id="3"/>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4" id="4"/>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TextBox 6" id="6"/>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7" id="7"/>
          <p:cNvSpPr txBox="true"/>
          <p:nvPr/>
        </p:nvSpPr>
        <p:spPr>
          <a:xfrm rot="0">
            <a:off x="4588731" y="3336282"/>
            <a:ext cx="8402955" cy="1807218"/>
          </a:xfrm>
          <a:prstGeom prst="rect">
            <a:avLst/>
          </a:prstGeom>
        </p:spPr>
        <p:txBody>
          <a:bodyPr anchor="t" rtlCol="false" tIns="0" lIns="0" bIns="0" rIns="0">
            <a:spAutoFit/>
          </a:bodyPr>
          <a:lstStyle/>
          <a:p>
            <a:pPr algn="ctr">
              <a:lnSpc>
                <a:spcPts val="14839"/>
              </a:lnSpc>
            </a:pPr>
            <a:r>
              <a:rPr lang="en-US" sz="10599">
                <a:solidFill>
                  <a:srgbClr val="000000"/>
                </a:solidFill>
                <a:latin typeface="Canva Sans Bold"/>
              </a:rPr>
              <a:t>THANKYOU !</a:t>
            </a:r>
          </a:p>
        </p:txBody>
      </p:sp>
      <p:sp>
        <p:nvSpPr>
          <p:cNvPr name="TextBox 8" id="8"/>
          <p:cNvSpPr txBox="true"/>
          <p:nvPr/>
        </p:nvSpPr>
        <p:spPr>
          <a:xfrm rot="0">
            <a:off x="17566675" y="9201150"/>
            <a:ext cx="456486"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15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26248" y="1028700"/>
            <a:ext cx="12863393" cy="2300447"/>
            <a:chOff x="0" y="0"/>
            <a:chExt cx="17151191" cy="3067263"/>
          </a:xfrm>
        </p:grpSpPr>
        <p:sp>
          <p:nvSpPr>
            <p:cNvPr name="TextBox 3" id="3"/>
            <p:cNvSpPr txBox="true"/>
            <p:nvPr/>
          </p:nvSpPr>
          <p:spPr>
            <a:xfrm rot="0">
              <a:off x="0" y="2390988"/>
              <a:ext cx="17151191" cy="676275"/>
            </a:xfrm>
            <a:prstGeom prst="rect">
              <a:avLst/>
            </a:prstGeom>
          </p:spPr>
          <p:txBody>
            <a:bodyPr anchor="t" rtlCol="false" tIns="0" lIns="0" bIns="0" rIns="0">
              <a:spAutoFit/>
            </a:bodyPr>
            <a:lstStyle/>
            <a:p>
              <a:pPr algn="l">
                <a:lnSpc>
                  <a:spcPts val="4200"/>
                </a:lnSpc>
              </a:pPr>
            </a:p>
          </p:txBody>
        </p:sp>
        <p:sp>
          <p:nvSpPr>
            <p:cNvPr name="TextBox 4" id="4"/>
            <p:cNvSpPr txBox="true"/>
            <p:nvPr/>
          </p:nvSpPr>
          <p:spPr>
            <a:xfrm rot="0">
              <a:off x="0" y="161925"/>
              <a:ext cx="17151191" cy="167703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TABLE OF CONTENTS</a:t>
              </a:r>
            </a:p>
          </p:txBody>
        </p:sp>
      </p:grpSp>
      <p:grpSp>
        <p:nvGrpSpPr>
          <p:cNvPr name="Group 5" id="5"/>
          <p:cNvGrpSpPr/>
          <p:nvPr/>
        </p:nvGrpSpPr>
        <p:grpSpPr>
          <a:xfrm rot="-108805">
            <a:off x="3208899" y="10147909"/>
            <a:ext cx="15258362" cy="786492"/>
            <a:chOff x="0" y="0"/>
            <a:chExt cx="4018663" cy="207142"/>
          </a:xfrm>
        </p:grpSpPr>
        <p:sp>
          <p:nvSpPr>
            <p:cNvPr name="Freeform 6" id="6"/>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7" id="7"/>
            <p:cNvSpPr txBox="true"/>
            <p:nvPr/>
          </p:nvSpPr>
          <p:spPr>
            <a:xfrm>
              <a:off x="0" y="-28575"/>
              <a:ext cx="4018663" cy="235717"/>
            </a:xfrm>
            <a:prstGeom prst="rect">
              <a:avLst/>
            </a:prstGeom>
          </p:spPr>
          <p:txBody>
            <a:bodyPr anchor="ctr" rtlCol="false" tIns="50800" lIns="50800" bIns="50800" rIns="50800"/>
            <a:lstStyle/>
            <a:p>
              <a:pPr algn="ctr">
                <a:lnSpc>
                  <a:spcPts val="2100"/>
                </a:lnSpc>
              </a:pPr>
              <a:r>
                <a:rPr lang="en-US" sz="1500">
                  <a:solidFill>
                    <a:srgbClr val="FFFFFF"/>
                  </a:solidFill>
                  <a:latin typeface="Open Sauce Bold"/>
                </a:rPr>
                <a:t>1</a:t>
              </a:r>
            </a:p>
          </p:txBody>
        </p:sp>
      </p:grpSp>
      <p:sp>
        <p:nvSpPr>
          <p:cNvPr name="TextBox 8" id="8"/>
          <p:cNvSpPr txBox="true"/>
          <p:nvPr/>
        </p:nvSpPr>
        <p:spPr>
          <a:xfrm rot="0">
            <a:off x="17490609" y="9182100"/>
            <a:ext cx="270748" cy="573405"/>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Open Sauce"/>
              </a:rPr>
              <a:t>2</a:t>
            </a:r>
          </a:p>
        </p:txBody>
      </p:sp>
      <p:sp>
        <p:nvSpPr>
          <p:cNvPr name="TextBox 9" id="9"/>
          <p:cNvSpPr txBox="true"/>
          <p:nvPr/>
        </p:nvSpPr>
        <p:spPr>
          <a:xfrm rot="0">
            <a:off x="1126248" y="3442183"/>
            <a:ext cx="12655909" cy="6184326"/>
          </a:xfrm>
          <a:prstGeom prst="rect">
            <a:avLst/>
          </a:prstGeom>
        </p:spPr>
        <p:txBody>
          <a:bodyPr anchor="t" rtlCol="false" tIns="0" lIns="0" bIns="0" rIns="0">
            <a:spAutoFit/>
          </a:bodyPr>
          <a:lstStyle/>
          <a:p>
            <a:pPr algn="l">
              <a:lnSpc>
                <a:spcPts val="4480"/>
              </a:lnSpc>
            </a:pPr>
            <a:r>
              <a:rPr lang="en-US" sz="3200">
                <a:solidFill>
                  <a:srgbClr val="000000"/>
                </a:solidFill>
                <a:latin typeface="Canva Sans"/>
              </a:rPr>
              <a:t>1.Introduction</a:t>
            </a:r>
          </a:p>
          <a:p>
            <a:pPr algn="l">
              <a:lnSpc>
                <a:spcPts val="4480"/>
              </a:lnSpc>
            </a:pPr>
            <a:r>
              <a:rPr lang="en-US" sz="3200">
                <a:solidFill>
                  <a:srgbClr val="000000"/>
                </a:solidFill>
                <a:latin typeface="Canva Sans"/>
              </a:rPr>
              <a:t>2.Objectives</a:t>
            </a:r>
          </a:p>
          <a:p>
            <a:pPr algn="l">
              <a:lnSpc>
                <a:spcPts val="4480"/>
              </a:lnSpc>
            </a:pPr>
            <a:r>
              <a:rPr lang="en-US" sz="3200">
                <a:solidFill>
                  <a:srgbClr val="000000"/>
                </a:solidFill>
                <a:latin typeface="Canva Sans"/>
              </a:rPr>
              <a:t>3.Limitatations</a:t>
            </a:r>
          </a:p>
          <a:p>
            <a:pPr algn="l">
              <a:lnSpc>
                <a:spcPts val="4480"/>
              </a:lnSpc>
            </a:pPr>
            <a:r>
              <a:rPr lang="en-US" sz="3200">
                <a:solidFill>
                  <a:srgbClr val="000000"/>
                </a:solidFill>
                <a:latin typeface="Canva Sans"/>
              </a:rPr>
              <a:t>4.Significance</a:t>
            </a:r>
          </a:p>
          <a:p>
            <a:pPr algn="l">
              <a:lnSpc>
                <a:spcPts val="4480"/>
              </a:lnSpc>
            </a:pPr>
            <a:r>
              <a:rPr lang="en-US" sz="3200">
                <a:solidFill>
                  <a:srgbClr val="000000"/>
                </a:solidFill>
                <a:latin typeface="Canva Sans"/>
              </a:rPr>
              <a:t>5.Methodology</a:t>
            </a:r>
          </a:p>
          <a:p>
            <a:pPr algn="l">
              <a:lnSpc>
                <a:spcPts val="4480"/>
              </a:lnSpc>
            </a:pPr>
            <a:r>
              <a:rPr lang="en-US" sz="3200">
                <a:solidFill>
                  <a:srgbClr val="000000"/>
                </a:solidFill>
                <a:latin typeface="Canva Sans"/>
              </a:rPr>
              <a:t>6.Project Design</a:t>
            </a:r>
          </a:p>
          <a:p>
            <a:pPr algn="l">
              <a:lnSpc>
                <a:spcPts val="4480"/>
              </a:lnSpc>
            </a:pPr>
            <a:r>
              <a:rPr lang="en-US" sz="3200">
                <a:solidFill>
                  <a:srgbClr val="000000"/>
                </a:solidFill>
                <a:latin typeface="Canva Sans"/>
              </a:rPr>
              <a:t>7.Components Required</a:t>
            </a:r>
          </a:p>
          <a:p>
            <a:pPr algn="l">
              <a:lnSpc>
                <a:spcPts val="4480"/>
              </a:lnSpc>
            </a:pPr>
            <a:r>
              <a:rPr lang="en-US" sz="3200">
                <a:solidFill>
                  <a:srgbClr val="000000"/>
                </a:solidFill>
                <a:latin typeface="Canva Sans"/>
              </a:rPr>
              <a:t>8.Road Map</a:t>
            </a:r>
          </a:p>
          <a:p>
            <a:pPr algn="l">
              <a:lnSpc>
                <a:spcPts val="4480"/>
              </a:lnSpc>
            </a:pPr>
            <a:r>
              <a:rPr lang="en-US" sz="3200">
                <a:solidFill>
                  <a:srgbClr val="000000"/>
                </a:solidFill>
                <a:latin typeface="Canva Sans"/>
              </a:rPr>
              <a:t>9.Budget Estimation</a:t>
            </a:r>
          </a:p>
          <a:p>
            <a:pPr algn="l">
              <a:lnSpc>
                <a:spcPts val="4480"/>
              </a:lnSpc>
            </a:pPr>
            <a:r>
              <a:rPr lang="en-US" sz="3200">
                <a:solidFill>
                  <a:srgbClr val="000000"/>
                </a:solidFill>
                <a:latin typeface="Canva Sans"/>
              </a:rPr>
              <a:t>10.Expected Outcomes</a:t>
            </a:r>
          </a:p>
          <a:p>
            <a:pPr algn="l">
              <a:lnSpc>
                <a:spcPts val="468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4990" y="1943362"/>
            <a:ext cx="9896114" cy="8710967"/>
          </a:xfrm>
          <a:prstGeom prst="rect">
            <a:avLst/>
          </a:prstGeom>
        </p:spPr>
        <p:txBody>
          <a:bodyPr anchor="t" rtlCol="false" tIns="0" lIns="0" bIns="0" rIns="0">
            <a:spAutoFit/>
          </a:bodyPr>
          <a:lstStyle/>
          <a:p>
            <a:pPr algn="l" marL="701357" indent="-350679" lvl="1">
              <a:lnSpc>
                <a:spcPts val="4547"/>
              </a:lnSpc>
              <a:buFont typeface="Arial"/>
              <a:buChar char="•"/>
            </a:pPr>
            <a:r>
              <a:rPr lang="en-US" sz="3248">
                <a:solidFill>
                  <a:srgbClr val="000000"/>
                </a:solidFill>
                <a:latin typeface="Times New Roman"/>
              </a:rPr>
              <a:t>Scroll saw is a small electric operated saw used to cut intricate curves in wood, metals and other materials.</a:t>
            </a:r>
          </a:p>
          <a:p>
            <a:pPr algn="l">
              <a:lnSpc>
                <a:spcPts val="4547"/>
              </a:lnSpc>
            </a:pPr>
          </a:p>
          <a:p>
            <a:pPr algn="l" marL="701357" indent="-350679" lvl="1">
              <a:lnSpc>
                <a:spcPts val="4547"/>
              </a:lnSpc>
              <a:buFont typeface="Arial"/>
              <a:buChar char="•"/>
            </a:pPr>
            <a:r>
              <a:rPr lang="en-US" sz="3248">
                <a:solidFill>
                  <a:srgbClr val="000000"/>
                </a:solidFill>
                <a:latin typeface="Times New Roman"/>
              </a:rPr>
              <a:t>It is primarily used for making intricate and detailed cuts in wood, metals, and other materials.</a:t>
            </a:r>
          </a:p>
          <a:p>
            <a:pPr algn="l">
              <a:lnSpc>
                <a:spcPts val="4547"/>
              </a:lnSpc>
            </a:pPr>
          </a:p>
          <a:p>
            <a:pPr algn="l" marL="701357" indent="-350679" lvl="1">
              <a:lnSpc>
                <a:spcPts val="4547"/>
              </a:lnSpc>
              <a:buFont typeface="Arial"/>
              <a:buChar char="•"/>
            </a:pPr>
            <a:r>
              <a:rPr lang="en-US" sz="3248">
                <a:solidFill>
                  <a:srgbClr val="000000"/>
                </a:solidFill>
                <a:latin typeface="Times New Roman"/>
              </a:rPr>
              <a:t>Scroll saws use thin, straight blades, which allow for intricate designs and tight curves.</a:t>
            </a:r>
          </a:p>
          <a:p>
            <a:pPr algn="l">
              <a:lnSpc>
                <a:spcPts val="4547"/>
              </a:lnSpc>
            </a:pPr>
          </a:p>
          <a:p>
            <a:pPr algn="l" marL="701357" indent="-350679" lvl="1">
              <a:lnSpc>
                <a:spcPts val="4547"/>
              </a:lnSpc>
              <a:buFont typeface="Arial"/>
              <a:buChar char="•"/>
            </a:pPr>
            <a:r>
              <a:rPr lang="en-US" sz="3248">
                <a:solidFill>
                  <a:srgbClr val="000000"/>
                </a:solidFill>
                <a:latin typeface="Times New Roman"/>
              </a:rPr>
              <a:t>Scroll saws operate using a motor to move the blade up and down, allowing for intricate cutting motions.</a:t>
            </a:r>
          </a:p>
          <a:p>
            <a:pPr algn="l">
              <a:lnSpc>
                <a:spcPts val="4547"/>
              </a:lnSpc>
            </a:pPr>
          </a:p>
          <a:p>
            <a:pPr algn="l">
              <a:lnSpc>
                <a:spcPts val="3287"/>
              </a:lnSpc>
            </a:pPr>
          </a:p>
          <a:p>
            <a:pPr algn="l">
              <a:lnSpc>
                <a:spcPts val="3287"/>
              </a:lnSpc>
            </a:pPr>
          </a:p>
          <a:p>
            <a:pPr algn="l">
              <a:lnSpc>
                <a:spcPts val="3287"/>
              </a:lnSpc>
              <a:spcBef>
                <a:spcPct val="0"/>
              </a:spcBef>
            </a:pPr>
          </a:p>
        </p:txBody>
      </p:sp>
      <p:sp>
        <p:nvSpPr>
          <p:cNvPr name="Freeform 3" id="3"/>
          <p:cNvSpPr/>
          <p:nvPr/>
        </p:nvSpPr>
        <p:spPr>
          <a:xfrm flipH="false" flipV="false" rot="0">
            <a:off x="16113718" y="159976"/>
            <a:ext cx="1737447" cy="1737447"/>
          </a:xfrm>
          <a:custGeom>
            <a:avLst/>
            <a:gdLst/>
            <a:ahLst/>
            <a:cxnLst/>
            <a:rect r="r" b="b" t="t" l="l"/>
            <a:pathLst>
              <a:path h="1737447" w="1737447">
                <a:moveTo>
                  <a:pt x="0" y="0"/>
                </a:moveTo>
                <a:lnTo>
                  <a:pt x="1737447" y="0"/>
                </a:lnTo>
                <a:lnTo>
                  <a:pt x="1737447" y="1737448"/>
                </a:lnTo>
                <a:lnTo>
                  <a:pt x="0" y="1737448"/>
                </a:lnTo>
                <a:lnTo>
                  <a:pt x="0" y="0"/>
                </a:lnTo>
                <a:close/>
              </a:path>
            </a:pathLst>
          </a:custGeom>
          <a:blipFill>
            <a:blip r:embed="rId2"/>
            <a:stretch>
              <a:fillRect l="0" t="0" r="0" b="0"/>
            </a:stretch>
          </a:blipFill>
        </p:spPr>
      </p:sp>
      <p:grpSp>
        <p:nvGrpSpPr>
          <p:cNvPr name="Group 4" id="4"/>
          <p:cNvGrpSpPr/>
          <p:nvPr/>
        </p:nvGrpSpPr>
        <p:grpSpPr>
          <a:xfrm rot="-108805">
            <a:off x="3208899" y="10147909"/>
            <a:ext cx="15258362" cy="786492"/>
            <a:chOff x="0" y="0"/>
            <a:chExt cx="4018663" cy="207142"/>
          </a:xfrm>
        </p:grpSpPr>
        <p:sp>
          <p:nvSpPr>
            <p:cNvPr name="Freeform 5" id="5"/>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6" id="6"/>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0381115" y="2712179"/>
            <a:ext cx="7470050" cy="4201903"/>
          </a:xfrm>
          <a:custGeom>
            <a:avLst/>
            <a:gdLst/>
            <a:ahLst/>
            <a:cxnLst/>
            <a:rect r="r" b="b" t="t" l="l"/>
            <a:pathLst>
              <a:path h="4201903" w="7470050">
                <a:moveTo>
                  <a:pt x="0" y="0"/>
                </a:moveTo>
                <a:lnTo>
                  <a:pt x="7470050" y="0"/>
                </a:lnTo>
                <a:lnTo>
                  <a:pt x="7470050" y="4201903"/>
                </a:lnTo>
                <a:lnTo>
                  <a:pt x="0" y="4201903"/>
                </a:lnTo>
                <a:lnTo>
                  <a:pt x="0" y="0"/>
                </a:lnTo>
                <a:close/>
              </a:path>
            </a:pathLst>
          </a:custGeom>
          <a:blipFill>
            <a:blip r:embed="rId3"/>
            <a:stretch>
              <a:fillRect l="0" t="0" r="0" b="0"/>
            </a:stretch>
          </a:blipFill>
        </p:spPr>
      </p:sp>
      <p:sp>
        <p:nvSpPr>
          <p:cNvPr name="TextBox 8" id="8"/>
          <p:cNvSpPr txBox="true"/>
          <p:nvPr/>
        </p:nvSpPr>
        <p:spPr>
          <a:xfrm rot="0">
            <a:off x="283308" y="635821"/>
            <a:ext cx="9508299"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INTRODUCTION</a:t>
            </a:r>
          </a:p>
        </p:txBody>
      </p:sp>
      <p:sp>
        <p:nvSpPr>
          <p:cNvPr name="TextBox 9" id="9"/>
          <p:cNvSpPr txBox="true"/>
          <p:nvPr/>
        </p:nvSpPr>
        <p:spPr>
          <a:xfrm rot="0">
            <a:off x="12683937" y="7049960"/>
            <a:ext cx="28644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Fig:Scroll Saw</a:t>
            </a:r>
          </a:p>
        </p:txBody>
      </p:sp>
      <p:sp>
        <p:nvSpPr>
          <p:cNvPr name="TextBox 10" id="10"/>
          <p:cNvSpPr txBox="true"/>
          <p:nvPr/>
        </p:nvSpPr>
        <p:spPr>
          <a:xfrm rot="0">
            <a:off x="17632031" y="9163050"/>
            <a:ext cx="276225" cy="573405"/>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Open Sauce"/>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8589" y="2711398"/>
            <a:ext cx="14522689" cy="1056733"/>
            <a:chOff x="0" y="0"/>
            <a:chExt cx="19363585" cy="1408977"/>
          </a:xfrm>
        </p:grpSpPr>
        <p:sp>
          <p:nvSpPr>
            <p:cNvPr name="TextBox 3" id="3"/>
            <p:cNvSpPr txBox="true"/>
            <p:nvPr/>
          </p:nvSpPr>
          <p:spPr>
            <a:xfrm rot="0">
              <a:off x="0" y="-9525"/>
              <a:ext cx="19363585" cy="720725"/>
            </a:xfrm>
            <a:prstGeom prst="rect">
              <a:avLst/>
            </a:prstGeom>
          </p:spPr>
          <p:txBody>
            <a:bodyPr anchor="t" rtlCol="false" tIns="0" lIns="0" bIns="0" rIns="0">
              <a:spAutoFit/>
            </a:bodyPr>
            <a:lstStyle/>
            <a:p>
              <a:pPr algn="l" marL="0" indent="0" lvl="0">
                <a:lnSpc>
                  <a:spcPts val="4200"/>
                </a:lnSpc>
                <a:spcBef>
                  <a:spcPct val="0"/>
                </a:spcBef>
              </a:pPr>
              <a:r>
                <a:rPr lang="en-US" sz="3500">
                  <a:solidFill>
                    <a:srgbClr val="000000"/>
                  </a:solidFill>
                  <a:latin typeface="Faustina Semi-Bold"/>
                </a:rPr>
                <a:t>The primary and secondary objectives of the project are:</a:t>
              </a:r>
            </a:p>
          </p:txBody>
        </p:sp>
        <p:sp>
          <p:nvSpPr>
            <p:cNvPr name="TextBox 4" id="4"/>
            <p:cNvSpPr txBox="true"/>
            <p:nvPr/>
          </p:nvSpPr>
          <p:spPr>
            <a:xfrm rot="0">
              <a:off x="0" y="874307"/>
              <a:ext cx="19363585" cy="534670"/>
            </a:xfrm>
            <a:prstGeom prst="rect">
              <a:avLst/>
            </a:prstGeom>
          </p:spPr>
          <p:txBody>
            <a:bodyPr anchor="t" rtlCol="false" tIns="0" lIns="0" bIns="0" rIns="0">
              <a:spAutoFit/>
            </a:bodyPr>
            <a:lstStyle/>
            <a:p>
              <a:pPr algn="l">
                <a:lnSpc>
                  <a:spcPts val="3359"/>
                </a:lnSpc>
              </a:pPr>
            </a:p>
          </p:txBody>
        </p:sp>
      </p:grpSp>
      <p:sp>
        <p:nvSpPr>
          <p:cNvPr name="TextBox 5" id="5"/>
          <p:cNvSpPr txBox="true"/>
          <p:nvPr/>
        </p:nvSpPr>
        <p:spPr>
          <a:xfrm rot="0">
            <a:off x="628589" y="501015"/>
            <a:ext cx="10209492"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OBJECTIVES</a:t>
            </a:r>
          </a:p>
        </p:txBody>
      </p:sp>
      <p:grpSp>
        <p:nvGrpSpPr>
          <p:cNvPr name="Group 6" id="6"/>
          <p:cNvGrpSpPr/>
          <p:nvPr/>
        </p:nvGrpSpPr>
        <p:grpSpPr>
          <a:xfrm rot="-108805">
            <a:off x="3208899" y="10147909"/>
            <a:ext cx="15258362" cy="786492"/>
            <a:chOff x="0" y="0"/>
            <a:chExt cx="4018663" cy="207142"/>
          </a:xfrm>
        </p:grpSpPr>
        <p:sp>
          <p:nvSpPr>
            <p:cNvPr name="Freeform 7" id="7"/>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8" id="8"/>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grpSp>
        <p:nvGrpSpPr>
          <p:cNvPr name="Group 9" id="9"/>
          <p:cNvGrpSpPr/>
          <p:nvPr/>
        </p:nvGrpSpPr>
        <p:grpSpPr>
          <a:xfrm rot="0">
            <a:off x="773972" y="3567701"/>
            <a:ext cx="16722190" cy="3151598"/>
            <a:chOff x="0" y="0"/>
            <a:chExt cx="22296253" cy="4202131"/>
          </a:xfrm>
        </p:grpSpPr>
        <p:sp>
          <p:nvSpPr>
            <p:cNvPr name="TextBox 10" id="10"/>
            <p:cNvSpPr txBox="true"/>
            <p:nvPr/>
          </p:nvSpPr>
          <p:spPr>
            <a:xfrm rot="0">
              <a:off x="0" y="-9525"/>
              <a:ext cx="22296253" cy="720725"/>
            </a:xfrm>
            <a:prstGeom prst="rect">
              <a:avLst/>
            </a:prstGeom>
          </p:spPr>
          <p:txBody>
            <a:bodyPr anchor="t" rtlCol="false" tIns="0" lIns="0" bIns="0" rIns="0">
              <a:spAutoFit/>
            </a:bodyPr>
            <a:lstStyle/>
            <a:p>
              <a:pPr algn="l" marL="0" indent="0" lvl="0">
                <a:lnSpc>
                  <a:spcPts val="4200"/>
                </a:lnSpc>
                <a:spcBef>
                  <a:spcPct val="0"/>
                </a:spcBef>
              </a:pPr>
              <a:r>
                <a:rPr lang="en-US" sz="3500">
                  <a:solidFill>
                    <a:srgbClr val="000000"/>
                  </a:solidFill>
                  <a:latin typeface="Faustina Semi-Bold"/>
                </a:rPr>
                <a:t>Primary Objectives:</a:t>
              </a:r>
            </a:p>
          </p:txBody>
        </p:sp>
        <p:sp>
          <p:nvSpPr>
            <p:cNvPr name="TextBox 11" id="11"/>
            <p:cNvSpPr txBox="true"/>
            <p:nvPr/>
          </p:nvSpPr>
          <p:spPr>
            <a:xfrm rot="0">
              <a:off x="0" y="864782"/>
              <a:ext cx="22296253" cy="3337349"/>
            </a:xfrm>
            <a:prstGeom prst="rect">
              <a:avLst/>
            </a:prstGeom>
          </p:spPr>
          <p:txBody>
            <a:bodyPr anchor="t" rtlCol="false" tIns="0" lIns="0" bIns="0" rIns="0">
              <a:spAutoFit/>
            </a:bodyPr>
            <a:lstStyle/>
            <a:p>
              <a:pPr algn="l">
                <a:lnSpc>
                  <a:spcPts val="4479"/>
                </a:lnSpc>
              </a:pPr>
            </a:p>
            <a:p>
              <a:pPr algn="l" marL="690876" indent="-345438" lvl="1">
                <a:lnSpc>
                  <a:spcPts val="4479"/>
                </a:lnSpc>
                <a:buFont typeface="Arial"/>
                <a:buChar char="•"/>
              </a:pPr>
              <a:r>
                <a:rPr lang="en-US" sz="3199">
                  <a:solidFill>
                    <a:srgbClr val="000000"/>
                  </a:solidFill>
                  <a:latin typeface="TT Interphases"/>
                </a:rPr>
                <a:t>To study, design, fabricate and construct a functional scroll saw from basics materials and components. </a:t>
              </a:r>
            </a:p>
            <a:p>
              <a:pPr algn="l">
                <a:lnSpc>
                  <a:spcPts val="3359"/>
                </a:lnSpc>
              </a:pPr>
              <a:r>
                <a:rPr lang="en-US" sz="2400">
                  <a:solidFill>
                    <a:srgbClr val="000000"/>
                  </a:solidFill>
                  <a:latin typeface="TT Interphases"/>
                </a:rPr>
                <a:t> </a:t>
              </a:r>
            </a:p>
            <a:p>
              <a:pPr algn="l">
                <a:lnSpc>
                  <a:spcPts val="3359"/>
                </a:lnSpc>
              </a:pPr>
            </a:p>
          </p:txBody>
        </p:sp>
      </p:grpSp>
      <p:grpSp>
        <p:nvGrpSpPr>
          <p:cNvPr name="Group 12" id="12"/>
          <p:cNvGrpSpPr/>
          <p:nvPr/>
        </p:nvGrpSpPr>
        <p:grpSpPr>
          <a:xfrm rot="0">
            <a:off x="628589" y="6719299"/>
            <a:ext cx="14287555" cy="3570698"/>
            <a:chOff x="0" y="0"/>
            <a:chExt cx="19050073" cy="4760931"/>
          </a:xfrm>
        </p:grpSpPr>
        <p:sp>
          <p:nvSpPr>
            <p:cNvPr name="TextBox 13" id="13"/>
            <p:cNvSpPr txBox="true"/>
            <p:nvPr/>
          </p:nvSpPr>
          <p:spPr>
            <a:xfrm rot="0">
              <a:off x="0" y="-9525"/>
              <a:ext cx="19050073" cy="720725"/>
            </a:xfrm>
            <a:prstGeom prst="rect">
              <a:avLst/>
            </a:prstGeom>
          </p:spPr>
          <p:txBody>
            <a:bodyPr anchor="t" rtlCol="false" tIns="0" lIns="0" bIns="0" rIns="0">
              <a:spAutoFit/>
            </a:bodyPr>
            <a:lstStyle/>
            <a:p>
              <a:pPr algn="l" marL="0" indent="0" lvl="0">
                <a:lnSpc>
                  <a:spcPts val="4200"/>
                </a:lnSpc>
                <a:spcBef>
                  <a:spcPct val="0"/>
                </a:spcBef>
              </a:pPr>
              <a:r>
                <a:rPr lang="en-US" sz="3500">
                  <a:solidFill>
                    <a:srgbClr val="000000"/>
                  </a:solidFill>
                  <a:latin typeface="Faustina Semi-Bold"/>
                </a:rPr>
                <a:t>Secondary Objectives:</a:t>
              </a:r>
            </a:p>
          </p:txBody>
        </p:sp>
        <p:sp>
          <p:nvSpPr>
            <p:cNvPr name="TextBox 14" id="14"/>
            <p:cNvSpPr txBox="true"/>
            <p:nvPr/>
          </p:nvSpPr>
          <p:spPr>
            <a:xfrm rot="0">
              <a:off x="0" y="864782"/>
              <a:ext cx="19050073" cy="3896149"/>
            </a:xfrm>
            <a:prstGeom prst="rect">
              <a:avLst/>
            </a:prstGeom>
          </p:spPr>
          <p:txBody>
            <a:bodyPr anchor="t" rtlCol="false" tIns="0" lIns="0" bIns="0" rIns="0">
              <a:spAutoFit/>
            </a:bodyPr>
            <a:lstStyle/>
            <a:p>
              <a:pPr algn="l" marL="690876" indent="-345438" lvl="1">
                <a:lnSpc>
                  <a:spcPts val="4479"/>
                </a:lnSpc>
                <a:buFont typeface="Arial"/>
                <a:buChar char="•"/>
              </a:pPr>
              <a:r>
                <a:rPr lang="en-US" sz="3199">
                  <a:solidFill>
                    <a:srgbClr val="000000"/>
                  </a:solidFill>
                  <a:latin typeface="TT Interphases"/>
                </a:rPr>
                <a:t>To cut precisely in wood, metal, or other materials. </a:t>
              </a:r>
            </a:p>
            <a:p>
              <a:pPr algn="l">
                <a:lnSpc>
                  <a:spcPts val="4479"/>
                </a:lnSpc>
              </a:pPr>
            </a:p>
            <a:p>
              <a:pPr algn="l" marL="690876" indent="-345438" lvl="1">
                <a:lnSpc>
                  <a:spcPts val="4479"/>
                </a:lnSpc>
                <a:buFont typeface="Arial"/>
                <a:buChar char="•"/>
              </a:pPr>
              <a:r>
                <a:rPr lang="en-US" sz="3199">
                  <a:solidFill>
                    <a:srgbClr val="000000"/>
                  </a:solidFill>
                  <a:latin typeface="TT Interphases"/>
                </a:rPr>
                <a:t>To evaluate the safety and accuracy. </a:t>
              </a:r>
            </a:p>
            <a:p>
              <a:pPr algn="l">
                <a:lnSpc>
                  <a:spcPts val="3359"/>
                </a:lnSpc>
              </a:pPr>
              <a:r>
                <a:rPr lang="en-US" sz="2400">
                  <a:solidFill>
                    <a:srgbClr val="000000"/>
                  </a:solidFill>
                  <a:latin typeface="TT Interphases"/>
                </a:rPr>
                <a:t> </a:t>
              </a:r>
            </a:p>
            <a:p>
              <a:pPr algn="l">
                <a:lnSpc>
                  <a:spcPts val="3359"/>
                </a:lnSpc>
              </a:pPr>
              <a:r>
                <a:rPr lang="en-US" sz="2400">
                  <a:solidFill>
                    <a:srgbClr val="000000"/>
                  </a:solidFill>
                  <a:latin typeface="TT Interphases"/>
                </a:rPr>
                <a:t> </a:t>
              </a:r>
            </a:p>
            <a:p>
              <a:pPr algn="l">
                <a:lnSpc>
                  <a:spcPts val="3359"/>
                </a:lnSpc>
              </a:pPr>
            </a:p>
          </p:txBody>
        </p:sp>
      </p:grpSp>
      <p:sp>
        <p:nvSpPr>
          <p:cNvPr name="Freeform 15" id="15"/>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TextBox 16" id="16"/>
          <p:cNvSpPr txBox="true"/>
          <p:nvPr/>
        </p:nvSpPr>
        <p:spPr>
          <a:xfrm rot="0">
            <a:off x="17520717" y="9182100"/>
            <a:ext cx="274201" cy="573405"/>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Open Sauce"/>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516964"/>
            <a:ext cx="15890412" cy="9305925"/>
          </a:xfrm>
          <a:prstGeom prst="rect">
            <a:avLst/>
          </a:prstGeom>
        </p:spPr>
        <p:txBody>
          <a:bodyPr anchor="t" rtlCol="false" tIns="0" lIns="0" bIns="0" rIns="0">
            <a:spAutoFit/>
          </a:bodyPr>
          <a:lstStyle/>
          <a:p>
            <a:pPr algn="l">
              <a:lnSpc>
                <a:spcPts val="3870"/>
              </a:lnSpc>
            </a:pPr>
            <a:r>
              <a:rPr lang="en-US" sz="3225">
                <a:solidFill>
                  <a:srgbClr val="120F0E"/>
                </a:solidFill>
                <a:latin typeface="Faustina"/>
              </a:rPr>
              <a:t>The Significance of Scroll saw are:</a:t>
            </a:r>
          </a:p>
          <a:p>
            <a:pPr algn="l">
              <a:lnSpc>
                <a:spcPts val="3870"/>
              </a:lnSpc>
            </a:pPr>
          </a:p>
          <a:p>
            <a:pPr algn="l">
              <a:lnSpc>
                <a:spcPts val="3990"/>
              </a:lnSpc>
            </a:pPr>
            <a:r>
              <a:rPr lang="en-US" sz="3325">
                <a:solidFill>
                  <a:srgbClr val="120F0E"/>
                </a:solidFill>
                <a:latin typeface="Times New Roman"/>
              </a:rPr>
              <a:t>1.It can cut a variety of materials, including wood, plastic, metal.</a:t>
            </a:r>
          </a:p>
          <a:p>
            <a:pPr algn="l">
              <a:lnSpc>
                <a:spcPts val="3990"/>
              </a:lnSpc>
            </a:pPr>
            <a:r>
              <a:rPr lang="en-US" sz="3325">
                <a:solidFill>
                  <a:srgbClr val="120F0E"/>
                </a:solidFill>
                <a:latin typeface="Times New Roman"/>
              </a:rPr>
              <a:t>2. Scroll saws are easy to use.</a:t>
            </a:r>
          </a:p>
          <a:p>
            <a:pPr algn="l">
              <a:lnSpc>
                <a:spcPts val="3990"/>
              </a:lnSpc>
            </a:pPr>
            <a:r>
              <a:rPr lang="en-US" sz="3325">
                <a:solidFill>
                  <a:srgbClr val="120F0E"/>
                </a:solidFill>
                <a:latin typeface="Times New Roman"/>
              </a:rPr>
              <a:t>3.Scroll saw offers better control and safety. </a:t>
            </a:r>
          </a:p>
          <a:p>
            <a:pPr algn="l">
              <a:lnSpc>
                <a:spcPts val="3990"/>
              </a:lnSpc>
            </a:pPr>
          </a:p>
          <a:p>
            <a:pPr algn="l">
              <a:lnSpc>
                <a:spcPts val="3870"/>
              </a:lnSpc>
            </a:pPr>
          </a:p>
          <a:p>
            <a:pPr algn="l">
              <a:lnSpc>
                <a:spcPts val="3870"/>
              </a:lnSpc>
            </a:pPr>
          </a:p>
          <a:p>
            <a:pPr algn="l">
              <a:lnSpc>
                <a:spcPts val="3870"/>
              </a:lnSpc>
            </a:pPr>
          </a:p>
          <a:p>
            <a:pPr algn="ctr">
              <a:lnSpc>
                <a:spcPts val="3870"/>
              </a:lnSpc>
            </a:pPr>
          </a:p>
          <a:p>
            <a:pPr algn="ctr">
              <a:lnSpc>
                <a:spcPts val="3870"/>
              </a:lnSpc>
            </a:pPr>
          </a:p>
          <a:p>
            <a:pPr algn="ctr">
              <a:lnSpc>
                <a:spcPts val="3870"/>
              </a:lnSpc>
            </a:pPr>
          </a:p>
          <a:p>
            <a:pPr algn="ctr">
              <a:lnSpc>
                <a:spcPts val="3870"/>
              </a:lnSpc>
            </a:pPr>
          </a:p>
          <a:p>
            <a:pPr algn="ctr">
              <a:lnSpc>
                <a:spcPts val="3870"/>
              </a:lnSpc>
            </a:pPr>
          </a:p>
          <a:p>
            <a:pPr algn="ctr">
              <a:lnSpc>
                <a:spcPts val="3870"/>
              </a:lnSpc>
            </a:pPr>
          </a:p>
          <a:p>
            <a:pPr algn="ctr">
              <a:lnSpc>
                <a:spcPts val="3870"/>
              </a:lnSpc>
            </a:pPr>
          </a:p>
          <a:p>
            <a:pPr algn="ctr">
              <a:lnSpc>
                <a:spcPts val="3870"/>
              </a:lnSpc>
            </a:pPr>
          </a:p>
          <a:p>
            <a:pPr algn="ctr">
              <a:lnSpc>
                <a:spcPts val="3870"/>
              </a:lnSpc>
            </a:pPr>
          </a:p>
          <a:p>
            <a:pPr algn="ctr" marL="0" indent="0" lvl="0">
              <a:lnSpc>
                <a:spcPts val="3870"/>
              </a:lnSpc>
              <a:spcBef>
                <a:spcPct val="0"/>
              </a:spcBef>
            </a:pPr>
          </a:p>
        </p:txBody>
      </p:sp>
      <p:sp>
        <p:nvSpPr>
          <p:cNvPr name="Freeform 3" id="3"/>
          <p:cNvSpPr/>
          <p:nvPr/>
        </p:nvSpPr>
        <p:spPr>
          <a:xfrm flipH="false" flipV="false" rot="0">
            <a:off x="16390576" y="159976"/>
            <a:ext cx="1737447" cy="1737447"/>
          </a:xfrm>
          <a:custGeom>
            <a:avLst/>
            <a:gdLst/>
            <a:ahLst/>
            <a:cxnLst/>
            <a:rect r="r" b="b" t="t" l="l"/>
            <a:pathLst>
              <a:path h="1737447" w="1737447">
                <a:moveTo>
                  <a:pt x="0" y="0"/>
                </a:moveTo>
                <a:lnTo>
                  <a:pt x="1737448" y="0"/>
                </a:lnTo>
                <a:lnTo>
                  <a:pt x="1737448" y="1737448"/>
                </a:lnTo>
                <a:lnTo>
                  <a:pt x="0" y="1737448"/>
                </a:lnTo>
                <a:lnTo>
                  <a:pt x="0" y="0"/>
                </a:lnTo>
                <a:close/>
              </a:path>
            </a:pathLst>
          </a:custGeom>
          <a:blipFill>
            <a:blip r:embed="rId2"/>
            <a:stretch>
              <a:fillRect l="0" t="0" r="0" b="0"/>
            </a:stretch>
          </a:blipFill>
        </p:spPr>
      </p:sp>
      <p:grpSp>
        <p:nvGrpSpPr>
          <p:cNvPr name="Group 4" id="4"/>
          <p:cNvGrpSpPr/>
          <p:nvPr/>
        </p:nvGrpSpPr>
        <p:grpSpPr>
          <a:xfrm rot="-108805">
            <a:off x="3208899" y="10147909"/>
            <a:ext cx="15258362" cy="786492"/>
            <a:chOff x="0" y="0"/>
            <a:chExt cx="4018663" cy="207142"/>
          </a:xfrm>
        </p:grpSpPr>
        <p:sp>
          <p:nvSpPr>
            <p:cNvPr name="Freeform 5" id="5"/>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6" id="6"/>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1028700" y="615315"/>
            <a:ext cx="9508299"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SIGNIFICANCE</a:t>
            </a:r>
          </a:p>
        </p:txBody>
      </p:sp>
      <p:sp>
        <p:nvSpPr>
          <p:cNvPr name="TextBox 8" id="8"/>
          <p:cNvSpPr txBox="true"/>
          <p:nvPr/>
        </p:nvSpPr>
        <p:spPr>
          <a:xfrm rot="0">
            <a:off x="17445535" y="9201150"/>
            <a:ext cx="240149"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05706" y="784605"/>
            <a:ext cx="9508299"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LIMITATIONS</a:t>
            </a:r>
          </a:p>
        </p:txBody>
      </p:sp>
      <p:sp>
        <p:nvSpPr>
          <p:cNvPr name="TextBox 3" id="3"/>
          <p:cNvSpPr txBox="true"/>
          <p:nvPr/>
        </p:nvSpPr>
        <p:spPr>
          <a:xfrm rot="0">
            <a:off x="805706" y="2720955"/>
            <a:ext cx="16209255" cy="5759245"/>
          </a:xfrm>
          <a:prstGeom prst="rect">
            <a:avLst/>
          </a:prstGeom>
        </p:spPr>
        <p:txBody>
          <a:bodyPr anchor="t" rtlCol="false" tIns="0" lIns="0" bIns="0" rIns="0">
            <a:spAutoFit/>
          </a:bodyPr>
          <a:lstStyle/>
          <a:p>
            <a:pPr algn="l">
              <a:lnSpc>
                <a:spcPts val="4496"/>
              </a:lnSpc>
            </a:pPr>
            <a:r>
              <a:rPr lang="en-US" sz="3211">
                <a:solidFill>
                  <a:srgbClr val="000000"/>
                </a:solidFill>
                <a:latin typeface="TT Interphases"/>
              </a:rPr>
              <a:t>The limitations are:</a:t>
            </a:r>
          </a:p>
          <a:p>
            <a:pPr algn="l">
              <a:lnSpc>
                <a:spcPts val="4496"/>
              </a:lnSpc>
            </a:pPr>
          </a:p>
          <a:p>
            <a:pPr algn="l">
              <a:lnSpc>
                <a:spcPts val="4496"/>
              </a:lnSpc>
            </a:pPr>
            <a:r>
              <a:rPr lang="en-US" sz="3211">
                <a:solidFill>
                  <a:srgbClr val="000000"/>
                </a:solidFill>
                <a:latin typeface="TT Interphases"/>
              </a:rPr>
              <a:t>1.Different blades should be used while cutting different materials.</a:t>
            </a:r>
          </a:p>
          <a:p>
            <a:pPr algn="l">
              <a:lnSpc>
                <a:spcPts val="4496"/>
              </a:lnSpc>
            </a:pPr>
            <a:r>
              <a:rPr lang="en-US" sz="3211">
                <a:solidFill>
                  <a:srgbClr val="000000"/>
                </a:solidFill>
                <a:latin typeface="TT Interphases"/>
              </a:rPr>
              <a:t>2.The cutting stroke is only  in one direction.</a:t>
            </a:r>
          </a:p>
          <a:p>
            <a:pPr algn="l">
              <a:lnSpc>
                <a:spcPts val="4496"/>
              </a:lnSpc>
            </a:pPr>
            <a:r>
              <a:rPr lang="en-US" sz="3211">
                <a:solidFill>
                  <a:srgbClr val="000000"/>
                </a:solidFill>
                <a:latin typeface="TT Interphases"/>
              </a:rPr>
              <a:t>3.Scroll saw blades are thin in  size and can break easily, especially when cutting a hard materials.</a:t>
            </a:r>
          </a:p>
          <a:p>
            <a:pPr algn="l">
              <a:lnSpc>
                <a:spcPts val="4496"/>
              </a:lnSpc>
            </a:pPr>
          </a:p>
          <a:p>
            <a:pPr algn="ctr">
              <a:lnSpc>
                <a:spcPts val="4496"/>
              </a:lnSpc>
            </a:pPr>
          </a:p>
          <a:p>
            <a:pPr algn="ctr">
              <a:lnSpc>
                <a:spcPts val="3375"/>
              </a:lnSpc>
            </a:pPr>
          </a:p>
          <a:p>
            <a:pPr algn="ctr">
              <a:lnSpc>
                <a:spcPts val="3375"/>
              </a:lnSpc>
            </a:pPr>
          </a:p>
          <a:p>
            <a:pPr algn="ctr">
              <a:lnSpc>
                <a:spcPts val="3375"/>
              </a:lnSpc>
            </a:pPr>
            <a:r>
              <a:rPr lang="en-US" sz="2411">
                <a:solidFill>
                  <a:srgbClr val="000000"/>
                </a:solidFill>
                <a:latin typeface="TT Interphases"/>
              </a:rPr>
              <a:t>.</a:t>
            </a:r>
          </a:p>
        </p:txBody>
      </p:sp>
      <p:grpSp>
        <p:nvGrpSpPr>
          <p:cNvPr name="Group 4" id="4"/>
          <p:cNvGrpSpPr/>
          <p:nvPr/>
        </p:nvGrpSpPr>
        <p:grpSpPr>
          <a:xfrm rot="-108805">
            <a:off x="3208899" y="10147909"/>
            <a:ext cx="15258362" cy="786492"/>
            <a:chOff x="0" y="0"/>
            <a:chExt cx="4018663" cy="207142"/>
          </a:xfrm>
        </p:grpSpPr>
        <p:sp>
          <p:nvSpPr>
            <p:cNvPr name="Freeform 5" id="5"/>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6" id="6"/>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5946495" y="264453"/>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TextBox 8" id="8"/>
          <p:cNvSpPr txBox="true"/>
          <p:nvPr/>
        </p:nvSpPr>
        <p:spPr>
          <a:xfrm rot="0">
            <a:off x="17433197" y="9201150"/>
            <a:ext cx="261342" cy="537845"/>
          </a:xfrm>
          <a:prstGeom prst="rect">
            <a:avLst/>
          </a:prstGeom>
        </p:spPr>
        <p:txBody>
          <a:bodyPr anchor="t" rtlCol="false" tIns="0" lIns="0" bIns="0" rIns="0">
            <a:spAutoFit/>
          </a:bodyPr>
          <a:lstStyle/>
          <a:p>
            <a:pPr algn="ctr">
              <a:lnSpc>
                <a:spcPts val="4479"/>
              </a:lnSpc>
            </a:pPr>
            <a:r>
              <a:rPr lang="en-US" sz="3199">
                <a:solidFill>
                  <a:srgbClr val="000000"/>
                </a:solidFill>
                <a:latin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0054" y="533589"/>
            <a:ext cx="10068400" cy="3662642"/>
            <a:chOff x="0" y="0"/>
            <a:chExt cx="13424533" cy="4883523"/>
          </a:xfrm>
        </p:grpSpPr>
        <p:sp>
          <p:nvSpPr>
            <p:cNvPr name="TextBox 3" id="3"/>
            <p:cNvSpPr txBox="true"/>
            <p:nvPr/>
          </p:nvSpPr>
          <p:spPr>
            <a:xfrm rot="0">
              <a:off x="0" y="2427825"/>
              <a:ext cx="13424533" cy="2455698"/>
            </a:xfrm>
            <a:prstGeom prst="rect">
              <a:avLst/>
            </a:prstGeom>
          </p:spPr>
          <p:txBody>
            <a:bodyPr anchor="t" rtlCol="false" tIns="0" lIns="0" bIns="0" rIns="0">
              <a:spAutoFit/>
            </a:bodyPr>
            <a:lstStyle/>
            <a:p>
              <a:pPr algn="l">
                <a:lnSpc>
                  <a:spcPts val="3747"/>
                </a:lnSpc>
              </a:pPr>
              <a:r>
                <a:rPr lang="en-US" sz="2676">
                  <a:solidFill>
                    <a:srgbClr val="000000"/>
                  </a:solidFill>
                  <a:latin typeface="TT Interphases Bold"/>
                </a:rPr>
                <a:t>Theoretical Framework</a:t>
              </a:r>
              <a:r>
                <a:rPr lang="en-US" sz="2676">
                  <a:solidFill>
                    <a:srgbClr val="000000"/>
                  </a:solidFill>
                  <a:latin typeface="TT Interphases"/>
                </a:rPr>
                <a:t> </a:t>
              </a:r>
            </a:p>
            <a:p>
              <a:pPr algn="l">
                <a:lnSpc>
                  <a:spcPts val="3747"/>
                </a:lnSpc>
              </a:pPr>
              <a:r>
                <a:rPr lang="en-US" sz="2676">
                  <a:solidFill>
                    <a:srgbClr val="000000"/>
                  </a:solidFill>
                  <a:latin typeface="TT Interphases"/>
                </a:rPr>
                <a:t>Working Mechanism </a:t>
              </a:r>
            </a:p>
            <a:p>
              <a:pPr algn="l">
                <a:lnSpc>
                  <a:spcPts val="3747"/>
                </a:lnSpc>
              </a:pPr>
            </a:p>
            <a:p>
              <a:pPr algn="l">
                <a:lnSpc>
                  <a:spcPts val="3747"/>
                </a:lnSpc>
              </a:pPr>
            </a:p>
          </p:txBody>
        </p:sp>
        <p:sp>
          <p:nvSpPr>
            <p:cNvPr name="TextBox 4" id="4"/>
            <p:cNvSpPr txBox="true"/>
            <p:nvPr/>
          </p:nvSpPr>
          <p:spPr>
            <a:xfrm rot="0">
              <a:off x="0" y="171450"/>
              <a:ext cx="13424533" cy="1658376"/>
            </a:xfrm>
            <a:prstGeom prst="rect">
              <a:avLst/>
            </a:prstGeom>
          </p:spPr>
          <p:txBody>
            <a:bodyPr anchor="t" rtlCol="false" tIns="0" lIns="0" bIns="0" rIns="0">
              <a:spAutoFit/>
            </a:bodyPr>
            <a:lstStyle/>
            <a:p>
              <a:pPr algn="l" marL="0" indent="0" lvl="0">
                <a:lnSpc>
                  <a:spcPts val="9030"/>
                </a:lnSpc>
              </a:pPr>
              <a:r>
                <a:rPr lang="en-US" sz="9030">
                  <a:solidFill>
                    <a:srgbClr val="000000"/>
                  </a:solidFill>
                  <a:latin typeface="Faustina Semi-Bold"/>
                </a:rPr>
                <a:t>METHODOLOGY</a:t>
              </a:r>
            </a:p>
          </p:txBody>
        </p:sp>
      </p:grpSp>
      <p:sp>
        <p:nvSpPr>
          <p:cNvPr name="TextBox 5" id="5"/>
          <p:cNvSpPr txBox="true"/>
          <p:nvPr/>
        </p:nvSpPr>
        <p:spPr>
          <a:xfrm rot="0">
            <a:off x="590054" y="4047720"/>
            <a:ext cx="10068400" cy="5413630"/>
          </a:xfrm>
          <a:prstGeom prst="rect">
            <a:avLst/>
          </a:prstGeom>
        </p:spPr>
        <p:txBody>
          <a:bodyPr anchor="t" rtlCol="false" tIns="0" lIns="0" bIns="0" rIns="0">
            <a:spAutoFit/>
          </a:bodyPr>
          <a:lstStyle/>
          <a:p>
            <a:pPr algn="l">
              <a:lnSpc>
                <a:spcPts val="4480"/>
              </a:lnSpc>
            </a:pPr>
            <a:r>
              <a:rPr lang="en-US" sz="3200">
                <a:solidFill>
                  <a:srgbClr val="000000"/>
                </a:solidFill>
                <a:latin typeface="TT Interphases"/>
              </a:rPr>
              <a:t>1.The fabrication of a scroll saw is done by fitting major components like base, Table, Blades, Blade clamp,Upper arm, Upper blade guide, lower arm, Lower blade guide, variable speed control, Battery, etc. in a body. </a:t>
            </a:r>
          </a:p>
          <a:p>
            <a:pPr algn="l">
              <a:lnSpc>
                <a:spcPts val="4480"/>
              </a:lnSpc>
            </a:pPr>
            <a:r>
              <a:rPr lang="en-US" sz="3200">
                <a:solidFill>
                  <a:srgbClr val="000000"/>
                </a:solidFill>
                <a:latin typeface="TT Interphases"/>
              </a:rPr>
              <a:t>2.</a:t>
            </a:r>
            <a:r>
              <a:rPr lang="en-US" sz="3200">
                <a:solidFill>
                  <a:srgbClr val="000000"/>
                </a:solidFill>
                <a:latin typeface="TT Interphases"/>
              </a:rPr>
              <a:t>An electric motor gives power to the scroll saw which in return converts electrical energy into mechanical energy. </a:t>
            </a:r>
          </a:p>
          <a:p>
            <a:pPr algn="l">
              <a:lnSpc>
                <a:spcPts val="4480"/>
              </a:lnSpc>
            </a:pPr>
            <a:r>
              <a:rPr lang="en-US" sz="3200">
                <a:solidFill>
                  <a:srgbClr val="000000"/>
                </a:solidFill>
                <a:latin typeface="TT Interphases"/>
              </a:rPr>
              <a:t> </a:t>
            </a:r>
          </a:p>
          <a:p>
            <a:pPr algn="l">
              <a:lnSpc>
                <a:spcPts val="1488"/>
              </a:lnSpc>
            </a:pPr>
          </a:p>
          <a:p>
            <a:pPr algn="l">
              <a:lnSpc>
                <a:spcPts val="1441"/>
              </a:lnSpc>
            </a:pPr>
          </a:p>
        </p:txBody>
      </p:sp>
      <p:sp>
        <p:nvSpPr>
          <p:cNvPr name="Freeform 6" id="6"/>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grpSp>
        <p:nvGrpSpPr>
          <p:cNvPr name="Group 7" id="7"/>
          <p:cNvGrpSpPr/>
          <p:nvPr/>
        </p:nvGrpSpPr>
        <p:grpSpPr>
          <a:xfrm rot="-108805">
            <a:off x="3208899" y="10147909"/>
            <a:ext cx="15258362" cy="786492"/>
            <a:chOff x="0" y="0"/>
            <a:chExt cx="4018663" cy="207142"/>
          </a:xfrm>
        </p:grpSpPr>
        <p:sp>
          <p:nvSpPr>
            <p:cNvPr name="Freeform 8" id="8"/>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9" id="9"/>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10" id="10"/>
          <p:cNvSpPr/>
          <p:nvPr/>
        </p:nvSpPr>
        <p:spPr>
          <a:xfrm flipH="false" flipV="false" rot="0">
            <a:off x="10487847" y="2364910"/>
            <a:ext cx="7988037" cy="4737764"/>
          </a:xfrm>
          <a:custGeom>
            <a:avLst/>
            <a:gdLst/>
            <a:ahLst/>
            <a:cxnLst/>
            <a:rect r="r" b="b" t="t" l="l"/>
            <a:pathLst>
              <a:path h="4737764" w="7988037">
                <a:moveTo>
                  <a:pt x="0" y="0"/>
                </a:moveTo>
                <a:lnTo>
                  <a:pt x="7988038" y="0"/>
                </a:lnTo>
                <a:lnTo>
                  <a:pt x="7988038" y="4737764"/>
                </a:lnTo>
                <a:lnTo>
                  <a:pt x="0" y="4737764"/>
                </a:lnTo>
                <a:lnTo>
                  <a:pt x="0" y="0"/>
                </a:lnTo>
                <a:close/>
              </a:path>
            </a:pathLst>
          </a:custGeom>
          <a:blipFill>
            <a:blip r:embed="rId3"/>
            <a:stretch>
              <a:fillRect l="-8298" t="0" r="0" b="0"/>
            </a:stretch>
          </a:blipFill>
        </p:spPr>
      </p:sp>
      <p:sp>
        <p:nvSpPr>
          <p:cNvPr name="TextBox 11" id="11"/>
          <p:cNvSpPr txBox="true"/>
          <p:nvPr/>
        </p:nvSpPr>
        <p:spPr>
          <a:xfrm rot="0">
            <a:off x="17109175" y="9201150"/>
            <a:ext cx="845122"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Bold"/>
              </a:rPr>
              <a:t>7</a:t>
            </a:r>
          </a:p>
        </p:txBody>
      </p:sp>
      <p:sp>
        <p:nvSpPr>
          <p:cNvPr name="TextBox 12" id="12"/>
          <p:cNvSpPr txBox="true"/>
          <p:nvPr/>
        </p:nvSpPr>
        <p:spPr>
          <a:xfrm rot="0">
            <a:off x="590054" y="8398828"/>
            <a:ext cx="16230600" cy="1099820"/>
          </a:xfrm>
          <a:prstGeom prst="rect">
            <a:avLst/>
          </a:prstGeom>
        </p:spPr>
        <p:txBody>
          <a:bodyPr anchor="t" rtlCol="false" tIns="0" lIns="0" bIns="0" rIns="0">
            <a:spAutoFit/>
          </a:bodyPr>
          <a:lstStyle/>
          <a:p>
            <a:pPr algn="l">
              <a:lnSpc>
                <a:spcPts val="4480"/>
              </a:lnSpc>
            </a:pPr>
            <a:r>
              <a:rPr lang="en-US" sz="3200">
                <a:solidFill>
                  <a:srgbClr val="000000"/>
                </a:solidFill>
                <a:latin typeface="Canva Sans"/>
              </a:rPr>
              <a:t>3.The motor then moves the blade in an up and down motion with the help of belts, pulleys or gears.</a:t>
            </a:r>
            <a:r>
              <a:rPr lang="en-US" sz="3200">
                <a:solidFill>
                  <a:srgbClr val="000000"/>
                </a:solidFill>
                <a:latin typeface="Canva Sans"/>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26248" y="1190625"/>
            <a:ext cx="9508299" cy="121729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Methodology</a:t>
            </a:r>
          </a:p>
        </p:txBody>
      </p:sp>
      <p:grpSp>
        <p:nvGrpSpPr>
          <p:cNvPr name="Group 3" id="3"/>
          <p:cNvGrpSpPr/>
          <p:nvPr/>
        </p:nvGrpSpPr>
        <p:grpSpPr>
          <a:xfrm rot="-108805">
            <a:off x="3208899" y="10147909"/>
            <a:ext cx="15258362" cy="786492"/>
            <a:chOff x="0" y="0"/>
            <a:chExt cx="4018663" cy="207142"/>
          </a:xfrm>
        </p:grpSpPr>
        <p:sp>
          <p:nvSpPr>
            <p:cNvPr name="Freeform 4" id="4"/>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5" id="5"/>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false" rot="0">
            <a:off x="16057471" y="438148"/>
            <a:ext cx="1737447" cy="1737447"/>
          </a:xfrm>
          <a:custGeom>
            <a:avLst/>
            <a:gdLst/>
            <a:ahLst/>
            <a:cxnLst/>
            <a:rect r="r" b="b" t="t" l="l"/>
            <a:pathLst>
              <a:path h="1737447" w="1737447">
                <a:moveTo>
                  <a:pt x="0" y="0"/>
                </a:moveTo>
                <a:lnTo>
                  <a:pt x="1737447" y="0"/>
                </a:lnTo>
                <a:lnTo>
                  <a:pt x="1737447" y="1737447"/>
                </a:lnTo>
                <a:lnTo>
                  <a:pt x="0" y="1737447"/>
                </a:lnTo>
                <a:lnTo>
                  <a:pt x="0" y="0"/>
                </a:lnTo>
                <a:close/>
              </a:path>
            </a:pathLst>
          </a:custGeom>
          <a:blipFill>
            <a:blip r:embed="rId2"/>
            <a:stretch>
              <a:fillRect l="0" t="0" r="0" b="0"/>
            </a:stretch>
          </a:blipFill>
        </p:spPr>
      </p:sp>
      <p:sp>
        <p:nvSpPr>
          <p:cNvPr name="TextBox 7" id="7"/>
          <p:cNvSpPr txBox="true"/>
          <p:nvPr/>
        </p:nvSpPr>
        <p:spPr>
          <a:xfrm rot="0">
            <a:off x="899945" y="2869001"/>
            <a:ext cx="16488109" cy="3909695"/>
          </a:xfrm>
          <a:prstGeom prst="rect">
            <a:avLst/>
          </a:prstGeom>
        </p:spPr>
        <p:txBody>
          <a:bodyPr anchor="t" rtlCol="false" tIns="0" lIns="0" bIns="0" rIns="0">
            <a:spAutoFit/>
          </a:bodyPr>
          <a:lstStyle/>
          <a:p>
            <a:pPr algn="l">
              <a:lnSpc>
                <a:spcPts val="4480"/>
              </a:lnSpc>
            </a:pPr>
            <a:r>
              <a:rPr lang="en-US" sz="3200">
                <a:solidFill>
                  <a:srgbClr val="000000"/>
                </a:solidFill>
                <a:latin typeface="Canva Sans"/>
              </a:rPr>
              <a:t>4.The upper and lower blade guides help in stabilizing the blades which help for precise and accurate cutting.</a:t>
            </a:r>
            <a:r>
              <a:rPr lang="en-US" sz="3200">
                <a:solidFill>
                  <a:srgbClr val="000000"/>
                </a:solidFill>
                <a:latin typeface="Canva Sans"/>
              </a:rPr>
              <a:t> </a:t>
            </a:r>
          </a:p>
          <a:p>
            <a:pPr algn="l">
              <a:lnSpc>
                <a:spcPts val="4480"/>
              </a:lnSpc>
            </a:pPr>
          </a:p>
          <a:p>
            <a:pPr algn="l">
              <a:lnSpc>
                <a:spcPts val="4480"/>
              </a:lnSpc>
            </a:pPr>
            <a:r>
              <a:rPr lang="en-US" sz="3200">
                <a:solidFill>
                  <a:srgbClr val="000000"/>
                </a:solidFill>
                <a:latin typeface="Canva Sans"/>
              </a:rPr>
              <a:t>5.The operator then controls the speed and direction of the blade, guiding it through the workpiece to create intricate cuts according to what we desire or design. </a:t>
            </a:r>
          </a:p>
          <a:p>
            <a:pPr algn="l">
              <a:lnSpc>
                <a:spcPts val="4480"/>
              </a:lnSpc>
            </a:pPr>
          </a:p>
        </p:txBody>
      </p:sp>
      <p:sp>
        <p:nvSpPr>
          <p:cNvPr name="TextBox 8" id="8"/>
          <p:cNvSpPr txBox="true"/>
          <p:nvPr/>
        </p:nvSpPr>
        <p:spPr>
          <a:xfrm rot="0">
            <a:off x="17388055" y="9201150"/>
            <a:ext cx="245507"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805">
            <a:off x="3208899" y="10147909"/>
            <a:ext cx="15258362" cy="786492"/>
            <a:chOff x="0" y="0"/>
            <a:chExt cx="4018663" cy="207142"/>
          </a:xfrm>
        </p:grpSpPr>
        <p:sp>
          <p:nvSpPr>
            <p:cNvPr name="Freeform 3" id="3"/>
            <p:cNvSpPr/>
            <p:nvPr/>
          </p:nvSpPr>
          <p:spPr>
            <a:xfrm flipH="false" flipV="false" rot="0">
              <a:off x="0" y="0"/>
              <a:ext cx="4018663" cy="207142"/>
            </a:xfrm>
            <a:custGeom>
              <a:avLst/>
              <a:gdLst/>
              <a:ahLst/>
              <a:cxnLst/>
              <a:rect r="r" b="b" t="t" l="l"/>
              <a:pathLst>
                <a:path h="207142" w="4018663">
                  <a:moveTo>
                    <a:pt x="0" y="0"/>
                  </a:moveTo>
                  <a:lnTo>
                    <a:pt x="4018663" y="0"/>
                  </a:lnTo>
                  <a:lnTo>
                    <a:pt x="4018663" y="207142"/>
                  </a:lnTo>
                  <a:lnTo>
                    <a:pt x="0" y="207142"/>
                  </a:lnTo>
                  <a:close/>
                </a:path>
              </a:pathLst>
            </a:custGeom>
            <a:solidFill>
              <a:srgbClr val="FF6354"/>
            </a:solidFill>
          </p:spPr>
        </p:sp>
        <p:sp>
          <p:nvSpPr>
            <p:cNvPr name="TextBox 4" id="4"/>
            <p:cNvSpPr txBox="true"/>
            <p:nvPr/>
          </p:nvSpPr>
          <p:spPr>
            <a:xfrm>
              <a:off x="0" y="-28575"/>
              <a:ext cx="4018663" cy="235717"/>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5827699" y="159976"/>
            <a:ext cx="1737447" cy="1737447"/>
          </a:xfrm>
          <a:custGeom>
            <a:avLst/>
            <a:gdLst/>
            <a:ahLst/>
            <a:cxnLst/>
            <a:rect r="r" b="b" t="t" l="l"/>
            <a:pathLst>
              <a:path h="1737447" w="1737447">
                <a:moveTo>
                  <a:pt x="0" y="0"/>
                </a:moveTo>
                <a:lnTo>
                  <a:pt x="1737447" y="0"/>
                </a:lnTo>
                <a:lnTo>
                  <a:pt x="1737447" y="1737448"/>
                </a:lnTo>
                <a:lnTo>
                  <a:pt x="0" y="1737448"/>
                </a:lnTo>
                <a:lnTo>
                  <a:pt x="0" y="0"/>
                </a:lnTo>
                <a:close/>
              </a:path>
            </a:pathLst>
          </a:custGeom>
          <a:blipFill>
            <a:blip r:embed="rId2"/>
            <a:stretch>
              <a:fillRect l="0" t="0" r="0" b="0"/>
            </a:stretch>
          </a:blipFill>
        </p:spPr>
      </p:sp>
      <p:sp>
        <p:nvSpPr>
          <p:cNvPr name="Freeform 6" id="6"/>
          <p:cNvSpPr/>
          <p:nvPr/>
        </p:nvSpPr>
        <p:spPr>
          <a:xfrm flipH="false" flipV="false" rot="0">
            <a:off x="1477583" y="2503348"/>
            <a:ext cx="5682114" cy="5682114"/>
          </a:xfrm>
          <a:custGeom>
            <a:avLst/>
            <a:gdLst/>
            <a:ahLst/>
            <a:cxnLst/>
            <a:rect r="r" b="b" t="t" l="l"/>
            <a:pathLst>
              <a:path h="5682114" w="5682114">
                <a:moveTo>
                  <a:pt x="0" y="0"/>
                </a:moveTo>
                <a:lnTo>
                  <a:pt x="5682115" y="0"/>
                </a:lnTo>
                <a:lnTo>
                  <a:pt x="5682115" y="5682115"/>
                </a:lnTo>
                <a:lnTo>
                  <a:pt x="0" y="5682115"/>
                </a:lnTo>
                <a:lnTo>
                  <a:pt x="0" y="0"/>
                </a:lnTo>
                <a:close/>
              </a:path>
            </a:pathLst>
          </a:custGeom>
          <a:blipFill>
            <a:blip r:embed="rId3"/>
            <a:stretch>
              <a:fillRect l="0" t="0" r="0" b="0"/>
            </a:stretch>
          </a:blipFill>
        </p:spPr>
      </p:sp>
      <p:grpSp>
        <p:nvGrpSpPr>
          <p:cNvPr name="Group 7" id="7"/>
          <p:cNvGrpSpPr/>
          <p:nvPr/>
        </p:nvGrpSpPr>
        <p:grpSpPr>
          <a:xfrm rot="0">
            <a:off x="386729" y="438148"/>
            <a:ext cx="9508299" cy="2300447"/>
            <a:chOff x="0" y="0"/>
            <a:chExt cx="12677732" cy="3067263"/>
          </a:xfrm>
        </p:grpSpPr>
        <p:sp>
          <p:nvSpPr>
            <p:cNvPr name="TextBox 8" id="8"/>
            <p:cNvSpPr txBox="true"/>
            <p:nvPr/>
          </p:nvSpPr>
          <p:spPr>
            <a:xfrm rot="0">
              <a:off x="0" y="2390988"/>
              <a:ext cx="12677732" cy="676275"/>
            </a:xfrm>
            <a:prstGeom prst="rect">
              <a:avLst/>
            </a:prstGeom>
          </p:spPr>
          <p:txBody>
            <a:bodyPr anchor="t" rtlCol="false" tIns="0" lIns="0" bIns="0" rIns="0">
              <a:spAutoFit/>
            </a:bodyPr>
            <a:lstStyle/>
            <a:p>
              <a:pPr algn="l">
                <a:lnSpc>
                  <a:spcPts val="4200"/>
                </a:lnSpc>
              </a:pPr>
            </a:p>
          </p:txBody>
        </p:sp>
        <p:sp>
          <p:nvSpPr>
            <p:cNvPr name="TextBox 9" id="9"/>
            <p:cNvSpPr txBox="true"/>
            <p:nvPr/>
          </p:nvSpPr>
          <p:spPr>
            <a:xfrm rot="0">
              <a:off x="0" y="161925"/>
              <a:ext cx="12677732" cy="1677035"/>
            </a:xfrm>
            <a:prstGeom prst="rect">
              <a:avLst/>
            </a:prstGeom>
          </p:spPr>
          <p:txBody>
            <a:bodyPr anchor="t" rtlCol="false" tIns="0" lIns="0" bIns="0" rIns="0">
              <a:spAutoFit/>
            </a:bodyPr>
            <a:lstStyle/>
            <a:p>
              <a:pPr algn="l" marL="0" indent="0" lvl="0">
                <a:lnSpc>
                  <a:spcPts val="9000"/>
                </a:lnSpc>
              </a:pPr>
              <a:r>
                <a:rPr lang="en-US" sz="9000">
                  <a:solidFill>
                    <a:srgbClr val="000000"/>
                  </a:solidFill>
                  <a:latin typeface="Faustina Semi-Bold"/>
                </a:rPr>
                <a:t>PROJECT DESIGN</a:t>
              </a:r>
            </a:p>
          </p:txBody>
        </p:sp>
      </p:grpSp>
      <p:sp>
        <p:nvSpPr>
          <p:cNvPr name="Freeform 10" id="10"/>
          <p:cNvSpPr/>
          <p:nvPr/>
        </p:nvSpPr>
        <p:spPr>
          <a:xfrm flipH="false" flipV="false" rot="0">
            <a:off x="9627593" y="2445696"/>
            <a:ext cx="5771653" cy="5797419"/>
          </a:xfrm>
          <a:custGeom>
            <a:avLst/>
            <a:gdLst/>
            <a:ahLst/>
            <a:cxnLst/>
            <a:rect r="r" b="b" t="t" l="l"/>
            <a:pathLst>
              <a:path h="5797419" w="5771653">
                <a:moveTo>
                  <a:pt x="0" y="0"/>
                </a:moveTo>
                <a:lnTo>
                  <a:pt x="5771653" y="0"/>
                </a:lnTo>
                <a:lnTo>
                  <a:pt x="5771653" y="5797419"/>
                </a:lnTo>
                <a:lnTo>
                  <a:pt x="0" y="5797419"/>
                </a:lnTo>
                <a:lnTo>
                  <a:pt x="0" y="0"/>
                </a:lnTo>
                <a:close/>
              </a:path>
            </a:pathLst>
          </a:custGeom>
          <a:blipFill>
            <a:blip r:embed="rId4"/>
            <a:stretch>
              <a:fillRect l="0" t="0" r="0" b="0"/>
            </a:stretch>
          </a:blipFill>
        </p:spPr>
      </p:sp>
      <p:sp>
        <p:nvSpPr>
          <p:cNvPr name="TextBox 11" id="11"/>
          <p:cNvSpPr txBox="true"/>
          <p:nvPr/>
        </p:nvSpPr>
        <p:spPr>
          <a:xfrm rot="0">
            <a:off x="1477583" y="8118788"/>
            <a:ext cx="568211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Fig:Cutting Process</a:t>
            </a:r>
          </a:p>
        </p:txBody>
      </p:sp>
      <p:sp>
        <p:nvSpPr>
          <p:cNvPr name="TextBox 12" id="12"/>
          <p:cNvSpPr txBox="true"/>
          <p:nvPr/>
        </p:nvSpPr>
        <p:spPr>
          <a:xfrm rot="0">
            <a:off x="10507003" y="8176440"/>
            <a:ext cx="34979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Fig:Final Product</a:t>
            </a:r>
          </a:p>
        </p:txBody>
      </p:sp>
      <p:sp>
        <p:nvSpPr>
          <p:cNvPr name="TextBox 13" id="13"/>
          <p:cNvSpPr txBox="true"/>
          <p:nvPr/>
        </p:nvSpPr>
        <p:spPr>
          <a:xfrm rot="0">
            <a:off x="17565146" y="9201150"/>
            <a:ext cx="261223"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DAGIObjusuE</dc:identifier>
  <dcterms:modified xsi:type="dcterms:W3CDTF">2011-08-01T06:04:30Z</dcterms:modified>
  <cp:revision>1</cp:revision>
  <dc:title>Copy of Scroll Saw is a small electric device which uses saw to make intricate curves in wood, metal or other materials. Scroll saw is useful for precision cutting intricate curves and patterns on thin stock. They have a thin blades that moves rapidly bac</dc:title>
</cp:coreProperties>
</file>