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70" r:id="rId10"/>
    <p:sldId id="261" r:id="rId11"/>
    <p:sldId id="268" r:id="rId12"/>
    <p:sldId id="263" r:id="rId13"/>
    <p:sldId id="269" r:id="rId14"/>
    <p:sldId id="264" r:id="rId15"/>
    <p:sldId id="265" r:id="rId16"/>
    <p:sldId id="266" r:id="rId17"/>
    <p:sldId id="267" r:id="rId18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72B1DB-3050-46E6-99E4-66BA710FC8FF}" v="169" dt="2024-04-16T22:30:17.878"/>
    <p1510:client id="{9D1740A9-E49E-41A0-A264-15853B74EDA0}" v="4" dt="2024-04-15T01:04:48.890"/>
    <p1510:client id="{A4A392A6-8950-4BB6-A0B3-2F176E30EF91}" v="1036" dt="2024-04-15T01:58:50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366" autoAdjust="0"/>
  </p:normalViewPr>
  <p:slideViewPr>
    <p:cSldViewPr snapToGrid="0">
      <p:cViewPr varScale="1">
        <p:scale>
          <a:sx n="36" d="100"/>
          <a:sy n="36" d="100"/>
        </p:scale>
        <p:origin x="19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27A888D-146A-4429-96AC-42CD9C3AAD8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1A32491-777E-4498-BA43-76F40C6D8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8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32491-777E-4498-BA43-76F40C6D82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95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32491-777E-4498-BA43-76F40C6D82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65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32491-777E-4498-BA43-76F40C6D82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2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32491-777E-4498-BA43-76F40C6D82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2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32491-777E-4498-BA43-76F40C6D82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83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32491-777E-4498-BA43-76F40C6D82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95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32491-777E-4498-BA43-76F40C6D82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1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buSzPts val="1000"/>
              <a:tabLst>
                <a:tab pos="471145" algn="l"/>
              </a:tabLst>
            </a:pPr>
            <a:endParaRPr lang="en-US" kern="100" dirty="0">
              <a:solidFill>
                <a:srgbClr val="0D0D0D"/>
              </a:solidFill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32491-777E-4498-BA43-76F40C6D82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6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32491-777E-4498-BA43-76F40C6D8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43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32491-777E-4498-BA43-76F40C6D82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1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32491-777E-4498-BA43-76F40C6D82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3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32491-777E-4498-BA43-76F40C6D82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1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32491-777E-4498-BA43-76F40C6D82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30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32491-777E-4498-BA43-76F40C6D82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1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337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9493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Title Slide Dra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06401" y="5715000"/>
            <a:ext cx="11453171" cy="609600"/>
          </a:xfrm>
          <a:prstGeom prst="rect">
            <a:avLst/>
          </a:prstGeom>
          <a:solidFill>
            <a:srgbClr val="FFCC33"/>
          </a:solidFill>
          <a:ln>
            <a:solidFill>
              <a:schemeClr val="tx1"/>
            </a:solidFill>
          </a:ln>
        </p:spPr>
        <p:txBody>
          <a:bodyPr anchor="t">
            <a:normAutofit/>
          </a:bodyPr>
          <a:lstStyle>
            <a:lvl1pPr marL="160735" indent="-160735" algn="l">
              <a:lnSpc>
                <a:spcPct val="90000"/>
              </a:lnSpc>
              <a:spcAft>
                <a:spcPts val="338"/>
              </a:spcAft>
              <a:buFont typeface="Arial" panose="020B0604020202020204" pitchFamily="34" charset="0"/>
              <a:buChar char="•"/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Purpose</a:t>
            </a:r>
          </a:p>
        </p:txBody>
      </p:sp>
      <p:sp>
        <p:nvSpPr>
          <p:cNvPr id="5" name="Rectangle 7"/>
          <p:cNvSpPr txBox="1">
            <a:spLocks noChangeArrowheads="1"/>
          </p:cNvSpPr>
          <p:nvPr userDrawn="1"/>
        </p:nvSpPr>
        <p:spPr bwMode="auto">
          <a:xfrm>
            <a:off x="406401" y="6357938"/>
            <a:ext cx="11453171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036" tIns="25518" rIns="51036" bIns="25518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366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3347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875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39938" indent="-2254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495067" indent="-226824" algn="l" defTabSz="9072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8716" indent="-226824" algn="l" defTabSz="9072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2364" indent="-226824" algn="l" defTabSz="9072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6012" indent="-226824" algn="l" defTabSz="9072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75" b="1">
                <a:solidFill>
                  <a:prstClr val="black"/>
                </a:solidFill>
              </a:rPr>
              <a:t>The overall classification of this briefing is:  </a:t>
            </a:r>
            <a:r>
              <a:rPr lang="en-US" sz="675" b="1">
                <a:solidFill>
                  <a:srgbClr val="008A3E"/>
                </a:solidFill>
              </a:rPr>
              <a:t>UNCLASSIFIED//FOUO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994400" y="914404"/>
            <a:ext cx="5865171" cy="4640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Agenda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05" y="1042131"/>
            <a:ext cx="3050195" cy="326806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6399" y="4737109"/>
            <a:ext cx="5256980" cy="625475"/>
          </a:xfrm>
        </p:spPr>
        <p:txBody>
          <a:bodyPr>
            <a:noAutofit/>
          </a:bodyPr>
          <a:lstStyle>
            <a:lvl1pPr marL="0" indent="0" algn="ctr">
              <a:buNone/>
              <a:defRPr sz="900"/>
            </a:lvl1pPr>
          </a:lstStyle>
          <a:p>
            <a:pPr marL="0" indent="0" algn="ctr">
              <a:buNone/>
            </a:pPr>
            <a:r>
              <a:rPr lang="en-US" b="1"/>
              <a:t>(Secondary Title)</a:t>
            </a:r>
          </a:p>
          <a:p>
            <a:pPr marL="0" indent="0" algn="ctr">
              <a:buNone/>
            </a:pPr>
            <a:r>
              <a:rPr lang="en-US" b="1"/>
              <a:t>(Date)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1851" y="128593"/>
            <a:ext cx="10517716" cy="555625"/>
          </a:xfrm>
        </p:spPr>
        <p:txBody>
          <a:bodyPr>
            <a:noAutofit/>
          </a:bodyPr>
          <a:lstStyle>
            <a:lvl1pPr marL="0" indent="0" algn="ctr">
              <a:buNone/>
              <a:defRPr sz="2025" baseline="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197599" y="1452785"/>
            <a:ext cx="5481652" cy="3909794"/>
          </a:xfrm>
        </p:spPr>
        <p:txBody>
          <a:bodyPr>
            <a:normAutofit/>
          </a:bodyPr>
          <a:lstStyle>
            <a:lvl1pPr marL="289322" indent="-289322">
              <a:buFont typeface="Arial" panose="020B0604020202020204" pitchFamily="34" charset="0"/>
              <a:buChar char="•"/>
              <a:defRPr sz="1013"/>
            </a:lvl1pPr>
            <a:lvl2pPr marL="514350" indent="-257175">
              <a:buFont typeface="Arial" panose="020B0604020202020204" pitchFamily="34" charset="0"/>
              <a:buChar char="•"/>
              <a:defRPr sz="900"/>
            </a:lvl2pPr>
            <a:lvl3pPr marL="771525" indent="-257175">
              <a:buFont typeface="+mj-lt"/>
              <a:buAutoNum type="arabicPeriod"/>
              <a:defRPr sz="675"/>
            </a:lvl3pPr>
            <a:lvl4pPr marL="964406" indent="-192881">
              <a:buFont typeface="+mj-lt"/>
              <a:buAutoNum type="arabicPeriod"/>
              <a:defRPr sz="619"/>
            </a:lvl4pPr>
            <a:lvl5pPr marL="1221581" indent="-192881">
              <a:buFont typeface="+mj-lt"/>
              <a:buAutoNum type="arabicPeriod"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697123" y="33956"/>
            <a:ext cx="1828800" cy="692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PRE-DECISIONAL</a:t>
            </a:r>
            <a:r>
              <a:rPr lang="en-US" sz="450" b="1" baseline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DRAFT</a:t>
            </a:r>
            <a:endParaRPr lang="en-US" sz="563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4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 Dra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06401" y="5715000"/>
            <a:ext cx="11453171" cy="609600"/>
          </a:xfrm>
          <a:prstGeom prst="rect">
            <a:avLst/>
          </a:prstGeom>
          <a:solidFill>
            <a:srgbClr val="FFCC33"/>
          </a:solidFill>
          <a:ln>
            <a:solidFill>
              <a:schemeClr val="tx1"/>
            </a:solidFill>
          </a:ln>
        </p:spPr>
        <p:txBody>
          <a:bodyPr anchor="t">
            <a:normAutofit/>
          </a:bodyPr>
          <a:lstStyle>
            <a:lvl1pPr marL="160735" indent="-160735" algn="l">
              <a:lnSpc>
                <a:spcPct val="90000"/>
              </a:lnSpc>
              <a:spcAft>
                <a:spcPts val="338"/>
              </a:spcAft>
              <a:buFont typeface="Arial" panose="020B0604020202020204" pitchFamily="34" charset="0"/>
              <a:buChar char="•"/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Purpose</a:t>
            </a:r>
          </a:p>
        </p:txBody>
      </p:sp>
      <p:sp>
        <p:nvSpPr>
          <p:cNvPr id="5" name="Rectangle 7"/>
          <p:cNvSpPr txBox="1">
            <a:spLocks noChangeArrowheads="1"/>
          </p:cNvSpPr>
          <p:nvPr userDrawn="1"/>
        </p:nvSpPr>
        <p:spPr bwMode="auto">
          <a:xfrm>
            <a:off x="406401" y="6357938"/>
            <a:ext cx="11453171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1036" tIns="25518" rIns="51036" bIns="25518" numCol="1" anchor="ctr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366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3347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87500" indent="-2254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39938" indent="-2254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495067" indent="-226824" algn="l" defTabSz="9072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8716" indent="-226824" algn="l" defTabSz="9072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02364" indent="-226824" algn="l" defTabSz="9072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56012" indent="-226824" algn="l" defTabSz="90729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75" b="1">
                <a:solidFill>
                  <a:prstClr val="black"/>
                </a:solidFill>
              </a:rPr>
              <a:t>The overall classification of this briefing is:  </a:t>
            </a:r>
            <a:r>
              <a:rPr lang="en-US" sz="675" b="1">
                <a:solidFill>
                  <a:srgbClr val="008A3E"/>
                </a:solidFill>
              </a:rPr>
              <a:t>UNCLASSIFIED//FOUO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1851" y="128593"/>
            <a:ext cx="10517716" cy="555625"/>
          </a:xfrm>
        </p:spPr>
        <p:txBody>
          <a:bodyPr>
            <a:noAutofit/>
          </a:bodyPr>
          <a:lstStyle>
            <a:lvl1pPr marL="0" indent="0" algn="ctr">
              <a:buNone/>
              <a:defRPr sz="2025" baseline="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994400" y="914404"/>
            <a:ext cx="5865171" cy="464036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Agenda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6197599" y="1452785"/>
            <a:ext cx="5481652" cy="3909794"/>
          </a:xfrm>
        </p:spPr>
        <p:txBody>
          <a:bodyPr>
            <a:normAutofit/>
          </a:bodyPr>
          <a:lstStyle>
            <a:lvl1pPr marL="289322" indent="-289322">
              <a:buFont typeface="+mj-lt"/>
              <a:buAutoNum type="arabicPeriod"/>
              <a:defRPr sz="1013"/>
            </a:lvl1pPr>
            <a:lvl2pPr marL="514350" indent="-257175">
              <a:buFont typeface="+mj-lt"/>
              <a:buAutoNum type="alphaLcParenR"/>
              <a:defRPr sz="900"/>
            </a:lvl2pPr>
            <a:lvl3pPr marL="771525" indent="-257175">
              <a:buFont typeface="+mj-lt"/>
              <a:buAutoNum type="arabicPeriod"/>
              <a:defRPr sz="675"/>
            </a:lvl3pPr>
            <a:lvl4pPr marL="964406" indent="-192881">
              <a:buFont typeface="+mj-lt"/>
              <a:buAutoNum type="arabicPeriod"/>
              <a:defRPr sz="619"/>
            </a:lvl4pPr>
            <a:lvl5pPr marL="1221581" indent="-192881">
              <a:buFont typeface="+mj-lt"/>
              <a:buAutoNum type="arabicPeriod"/>
              <a:defRPr sz="6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8697123" y="33956"/>
            <a:ext cx="1828800" cy="692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PRE-DECISIONAL</a:t>
            </a:r>
            <a:r>
              <a:rPr lang="en-US" sz="450" b="1" baseline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DRAFT</a:t>
            </a:r>
            <a:endParaRPr lang="en-US" sz="563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05" y="1042131"/>
            <a:ext cx="3050195" cy="32680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1" y="2623257"/>
            <a:ext cx="1042156" cy="11260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103" y="2623257"/>
            <a:ext cx="1112800" cy="11247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1" y="1337053"/>
            <a:ext cx="1042156" cy="112232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90" y="3857193"/>
            <a:ext cx="1016735" cy="112471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382845" y="4470427"/>
            <a:ext cx="1049731" cy="112471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144" y="3857193"/>
            <a:ext cx="1065149" cy="112471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869" y="1337051"/>
            <a:ext cx="1065147" cy="112471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874" y="1337051"/>
            <a:ext cx="1062345" cy="11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7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ra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337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697123" y="33956"/>
            <a:ext cx="1828800" cy="692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PRE-DECISIONAL</a:t>
            </a:r>
            <a:r>
              <a:rPr lang="en-US" sz="450" b="1" baseline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DRAFT</a:t>
            </a:r>
            <a:endParaRPr lang="en-US" sz="563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48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ra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697123" y="33956"/>
            <a:ext cx="1828800" cy="692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PRE-DECISIONAL</a:t>
            </a:r>
            <a:r>
              <a:rPr lang="en-US" sz="450" b="1" baseline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DRAFT</a:t>
            </a:r>
            <a:endParaRPr lang="en-US" sz="563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05833" y="6688138"/>
            <a:ext cx="1964267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 baseline="0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As of: Date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310922" y="6688138"/>
            <a:ext cx="3484553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POC: Name, Shop/Unit</a:t>
            </a:r>
          </a:p>
        </p:txBody>
      </p:sp>
    </p:spTree>
    <p:extLst>
      <p:ext uri="{BB962C8B-B14F-4D97-AF65-F5344CB8AC3E}">
        <p14:creationId xmlns:p14="http://schemas.microsoft.com/office/powerpoint/2010/main" val="1031964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ra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3168"/>
            <a:ext cx="10515600" cy="871671"/>
          </a:xfrm>
        </p:spPr>
        <p:txBody>
          <a:bodyPr anchor="ctr"/>
          <a:lstStyle>
            <a:lvl1pPr>
              <a:defRPr sz="247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697123" y="33956"/>
            <a:ext cx="1828800" cy="692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PRE-DECISIONAL</a:t>
            </a:r>
            <a:r>
              <a:rPr lang="en-US" sz="450" b="1" baseline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DRAFT</a:t>
            </a:r>
            <a:endParaRPr lang="en-US" sz="563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45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ra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14405"/>
            <a:ext cx="5181600" cy="559749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14405"/>
            <a:ext cx="5181600" cy="559749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697123" y="33956"/>
            <a:ext cx="1828800" cy="692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PRE-DECISIONAL</a:t>
            </a:r>
            <a:r>
              <a:rPr lang="en-US" sz="450" b="1" baseline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DRAFT</a:t>
            </a:r>
            <a:endParaRPr lang="en-US" sz="563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05833" y="6688138"/>
            <a:ext cx="1964267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 baseline="0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As of: Date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310922" y="6688138"/>
            <a:ext cx="3484553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POC: Name, Shop/Unit</a:t>
            </a:r>
          </a:p>
        </p:txBody>
      </p:sp>
    </p:spTree>
    <p:extLst>
      <p:ext uri="{BB962C8B-B14F-4D97-AF65-F5344CB8AC3E}">
        <p14:creationId xmlns:p14="http://schemas.microsoft.com/office/powerpoint/2010/main" val="72176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ra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14400"/>
            <a:ext cx="5157787" cy="683664"/>
          </a:xfrm>
        </p:spPr>
        <p:txBody>
          <a:bodyPr anchor="b"/>
          <a:lstStyle>
            <a:lvl1pPr marL="0" indent="0">
              <a:buNone/>
              <a:defRPr sz="13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98069"/>
            <a:ext cx="5157787" cy="491383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914400"/>
            <a:ext cx="5183188" cy="683664"/>
          </a:xfrm>
        </p:spPr>
        <p:txBody>
          <a:bodyPr anchor="b"/>
          <a:lstStyle>
            <a:lvl1pPr marL="0" indent="0">
              <a:buNone/>
              <a:defRPr sz="13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1598069"/>
            <a:ext cx="5183188" cy="491383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34385"/>
            <a:ext cx="10515600" cy="54927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697123" y="33956"/>
            <a:ext cx="1828800" cy="692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PRE-DECISIONAL</a:t>
            </a:r>
            <a:r>
              <a:rPr lang="en-US" sz="450" b="1" baseline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DRAFT</a:t>
            </a:r>
            <a:endParaRPr lang="en-US" sz="563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05833" y="6688138"/>
            <a:ext cx="1964267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 baseline="0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As of: Date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310922" y="6688138"/>
            <a:ext cx="3484553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POC: Name, Shop/Unit</a:t>
            </a:r>
          </a:p>
        </p:txBody>
      </p:sp>
    </p:spTree>
    <p:extLst>
      <p:ext uri="{BB962C8B-B14F-4D97-AF65-F5344CB8AC3E}">
        <p14:creationId xmlns:p14="http://schemas.microsoft.com/office/powerpoint/2010/main" val="56687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ra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697123" y="33956"/>
            <a:ext cx="1828800" cy="692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PRE-DECISIONAL</a:t>
            </a:r>
            <a:r>
              <a:rPr lang="en-US" sz="450" b="1" baseline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DRAFT</a:t>
            </a:r>
            <a:endParaRPr lang="en-US" sz="563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05833" y="6688138"/>
            <a:ext cx="1964267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 baseline="0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As of: Date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310922" y="6688138"/>
            <a:ext cx="3484553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POC: Name, Shop/Unit</a:t>
            </a:r>
          </a:p>
        </p:txBody>
      </p:sp>
    </p:spTree>
    <p:extLst>
      <p:ext uri="{BB962C8B-B14F-4D97-AF65-F5344CB8AC3E}">
        <p14:creationId xmlns:p14="http://schemas.microsoft.com/office/powerpoint/2010/main" val="1213340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ra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697123" y="33956"/>
            <a:ext cx="1828800" cy="692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PRE-DECISIONAL</a:t>
            </a:r>
            <a:r>
              <a:rPr lang="en-US" sz="450" b="1" baseline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DRAFT</a:t>
            </a:r>
            <a:endParaRPr lang="en-US" sz="563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05833" y="6688138"/>
            <a:ext cx="1964267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 baseline="0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As of: Date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310922" y="6688138"/>
            <a:ext cx="3484553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POC: Name, Shop/Unit</a:t>
            </a:r>
          </a:p>
        </p:txBody>
      </p:sp>
    </p:spTree>
    <p:extLst>
      <p:ext uri="{BB962C8B-B14F-4D97-AF65-F5344CB8AC3E}">
        <p14:creationId xmlns:p14="http://schemas.microsoft.com/office/powerpoint/2010/main" val="1430466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erile Dra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697123" y="33956"/>
            <a:ext cx="1828800" cy="692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PRE-DECISIONAL</a:t>
            </a:r>
            <a:r>
              <a:rPr lang="en-US" sz="450" b="1" baseline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DRAFT</a:t>
            </a:r>
            <a:endParaRPr lang="en-US" sz="563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492195" y="6615188"/>
            <a:ext cx="685800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7061A4-6ADB-4174-921A-2F70B1D66D2B}" type="slidenum">
              <a:rPr lang="en-US" sz="563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619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81600" y="6754797"/>
            <a:ext cx="1828800" cy="69250"/>
          </a:xfrm>
          <a:prstGeom prst="rect">
            <a:avLst/>
          </a:prstGeom>
          <a:solidFill>
            <a:srgbClr val="008A3E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UNCLASSIFIED//FOUO</a:t>
            </a:r>
            <a:endParaRPr lang="en-US" sz="563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181600" y="33956"/>
            <a:ext cx="1828800" cy="69250"/>
          </a:xfrm>
          <a:prstGeom prst="rect">
            <a:avLst/>
          </a:prstGeom>
          <a:solidFill>
            <a:srgbClr val="008A3E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UNCLASSIFIED//FOUO</a:t>
            </a:r>
            <a:endParaRPr lang="en-US" sz="563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05833" y="6688138"/>
            <a:ext cx="1964267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 baseline="0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As of: Date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310922" y="6688138"/>
            <a:ext cx="3484553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POC: Name, Shop/Unit</a:t>
            </a:r>
          </a:p>
        </p:txBody>
      </p:sp>
    </p:spTree>
    <p:extLst>
      <p:ext uri="{BB962C8B-B14F-4D97-AF65-F5344CB8AC3E}">
        <p14:creationId xmlns:p14="http://schemas.microsoft.com/office/powerpoint/2010/main" val="273580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05833" y="6688138"/>
            <a:ext cx="1964267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 baseline="0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As of: Date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310922" y="6688138"/>
            <a:ext cx="3484553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POC: Name, Shop/Unit</a:t>
            </a:r>
          </a:p>
        </p:txBody>
      </p:sp>
    </p:spTree>
    <p:extLst>
      <p:ext uri="{BB962C8B-B14F-4D97-AF65-F5344CB8AC3E}">
        <p14:creationId xmlns:p14="http://schemas.microsoft.com/office/powerpoint/2010/main" val="3331207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 Dra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0" y="870585"/>
            <a:ext cx="0" cy="5669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121920" y="3705225"/>
            <a:ext cx="11948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8697123" y="33956"/>
            <a:ext cx="1828800" cy="692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PRE-DECISIONAL</a:t>
            </a:r>
            <a:r>
              <a:rPr lang="en-US" sz="450" b="1" baseline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DRAFT</a:t>
            </a:r>
            <a:endParaRPr lang="en-US" sz="563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37088"/>
            <a:ext cx="6096000" cy="349250"/>
          </a:xfrm>
        </p:spPr>
        <p:txBody>
          <a:bodyPr>
            <a:noAutofit/>
          </a:bodyPr>
          <a:lstStyle>
            <a:lvl1pPr marL="0" indent="0" algn="ctr">
              <a:buNone/>
              <a:defRPr sz="1013" u="sng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835778"/>
            <a:ext cx="6096000" cy="349250"/>
          </a:xfrm>
        </p:spPr>
        <p:txBody>
          <a:bodyPr>
            <a:noAutofit/>
          </a:bodyPr>
          <a:lstStyle>
            <a:lvl1pPr marL="0" indent="0" algn="ctr">
              <a:buNone/>
              <a:defRPr sz="1013" u="sng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1380"/>
            <a:ext cx="6096000" cy="349250"/>
          </a:xfrm>
        </p:spPr>
        <p:txBody>
          <a:bodyPr>
            <a:noAutofit/>
          </a:bodyPr>
          <a:lstStyle>
            <a:lvl1pPr marL="0" indent="0" algn="ctr">
              <a:buNone/>
              <a:defRPr sz="1013" u="sng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3740070"/>
            <a:ext cx="6096000" cy="349250"/>
          </a:xfrm>
        </p:spPr>
        <p:txBody>
          <a:bodyPr>
            <a:noAutofit/>
          </a:bodyPr>
          <a:lstStyle>
            <a:lvl1pPr marL="0" indent="0" algn="ctr">
              <a:buNone/>
              <a:defRPr sz="1013" u="sng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" y="1193579"/>
            <a:ext cx="6095999" cy="2518887"/>
          </a:xfrm>
        </p:spPr>
        <p:txBody>
          <a:bodyPr>
            <a:normAutofit/>
          </a:bodyPr>
          <a:lstStyle>
            <a:lvl1pPr>
              <a:defRPr sz="900"/>
            </a:lvl1pPr>
            <a:lvl2pPr marL="259854" indent="-130373">
              <a:defRPr sz="788"/>
            </a:lvl2pPr>
            <a:lvl3pPr marL="384870" indent="-125016">
              <a:defRPr sz="675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6096005" y="1193579"/>
            <a:ext cx="6095999" cy="2518887"/>
          </a:xfrm>
        </p:spPr>
        <p:txBody>
          <a:bodyPr>
            <a:normAutofit/>
          </a:bodyPr>
          <a:lstStyle>
            <a:lvl1pPr>
              <a:defRPr sz="900"/>
            </a:lvl1pPr>
            <a:lvl2pPr marL="259854" indent="-130373">
              <a:defRPr sz="788"/>
            </a:lvl2pPr>
            <a:lvl3pPr marL="384870" indent="-125016">
              <a:defRPr sz="675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" y="4107077"/>
            <a:ext cx="6095999" cy="2518887"/>
          </a:xfrm>
        </p:spPr>
        <p:txBody>
          <a:bodyPr>
            <a:normAutofit/>
          </a:bodyPr>
          <a:lstStyle>
            <a:lvl1pPr>
              <a:defRPr sz="900"/>
            </a:lvl1pPr>
            <a:lvl2pPr marL="259854" indent="-130373">
              <a:defRPr sz="788"/>
            </a:lvl2pPr>
            <a:lvl3pPr marL="384870" indent="-125016">
              <a:defRPr sz="675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096005" y="4107077"/>
            <a:ext cx="6095999" cy="2518887"/>
          </a:xfrm>
        </p:spPr>
        <p:txBody>
          <a:bodyPr>
            <a:normAutofit/>
          </a:bodyPr>
          <a:lstStyle>
            <a:lvl1pPr>
              <a:defRPr sz="900"/>
            </a:lvl1pPr>
            <a:lvl2pPr marL="259854" indent="-130373">
              <a:defRPr sz="788"/>
            </a:lvl2pPr>
            <a:lvl3pPr marL="384870" indent="-125016">
              <a:defRPr sz="675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2469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1143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FE8A-5ABB-23C1-214D-F93E5244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4E33-598A-316E-43D4-22977FE18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DB2C-3FFF-4529-2F77-F9ADA83A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A0E1-207F-4F54-8366-0781F72FFD8D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9CF-D0CB-31D2-8B31-5B240394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FE61-1A24-EDD8-76D7-32E05700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D6AB-B4B3-478A-9854-991D17358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344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CB354-6A5F-4540-87A2-8174E18BFB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555207" y="6717506"/>
            <a:ext cx="2498724" cy="1554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563">
                <a:solidFill>
                  <a:schemeClr val="bg1"/>
                </a:solidFill>
              </a:defRPr>
            </a:lvl1pPr>
            <a:lvl2pPr marL="257175" indent="0">
              <a:buFont typeface="+mj-lt"/>
              <a:buNone/>
              <a:defRPr sz="563"/>
            </a:lvl2pPr>
            <a:lvl3pPr marL="514350" indent="0">
              <a:buNone/>
              <a:defRPr sz="563"/>
            </a:lvl3pPr>
            <a:lvl4pPr marL="771525" indent="0">
              <a:buFont typeface="+mj-lt"/>
              <a:buNone/>
              <a:defRPr sz="563"/>
            </a:lvl4pPr>
            <a:lvl5pPr marL="1028700" indent="0">
              <a:buNone/>
              <a:defRPr sz="563"/>
            </a:lvl5pPr>
          </a:lstStyle>
          <a:p>
            <a:pPr lvl="0"/>
            <a:r>
              <a:rPr lang="en-US"/>
              <a:t>DDHHHHMMMYY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4238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A97A5-F07B-46B5-9DC7-4B59A35B45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1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3168"/>
            <a:ext cx="10515600" cy="871671"/>
          </a:xfrm>
        </p:spPr>
        <p:txBody>
          <a:bodyPr anchor="ctr"/>
          <a:lstStyle>
            <a:lvl1pPr>
              <a:defRPr sz="247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44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14405"/>
            <a:ext cx="5181600" cy="559749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14405"/>
            <a:ext cx="5181600" cy="559749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05833" y="6688138"/>
            <a:ext cx="1964267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 baseline="0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As of: Date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310922" y="6688138"/>
            <a:ext cx="3484553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POC: Name, Shop/Unit</a:t>
            </a:r>
          </a:p>
        </p:txBody>
      </p:sp>
    </p:spTree>
    <p:extLst>
      <p:ext uri="{BB962C8B-B14F-4D97-AF65-F5344CB8AC3E}">
        <p14:creationId xmlns:p14="http://schemas.microsoft.com/office/powerpoint/2010/main" val="102943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14400"/>
            <a:ext cx="5157787" cy="683664"/>
          </a:xfrm>
        </p:spPr>
        <p:txBody>
          <a:bodyPr anchor="b"/>
          <a:lstStyle>
            <a:lvl1pPr marL="0" indent="0">
              <a:buNone/>
              <a:defRPr sz="13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98069"/>
            <a:ext cx="5157787" cy="491383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914400"/>
            <a:ext cx="5183188" cy="683664"/>
          </a:xfrm>
        </p:spPr>
        <p:txBody>
          <a:bodyPr anchor="b"/>
          <a:lstStyle>
            <a:lvl1pPr marL="0" indent="0">
              <a:buNone/>
              <a:defRPr sz="13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1598069"/>
            <a:ext cx="5183188" cy="491383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34385"/>
            <a:ext cx="10515600" cy="54927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05833" y="6688138"/>
            <a:ext cx="1964267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 baseline="0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As of: Date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310922" y="6688138"/>
            <a:ext cx="3484553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POC: Name, Shop/Unit</a:t>
            </a:r>
          </a:p>
        </p:txBody>
      </p:sp>
    </p:spTree>
    <p:extLst>
      <p:ext uri="{BB962C8B-B14F-4D97-AF65-F5344CB8AC3E}">
        <p14:creationId xmlns:p14="http://schemas.microsoft.com/office/powerpoint/2010/main" val="5560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05833" y="6688138"/>
            <a:ext cx="1964267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 baseline="0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As of: Date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310922" y="6688138"/>
            <a:ext cx="3484553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POC: Name, Shop/Unit</a:t>
            </a:r>
          </a:p>
        </p:txBody>
      </p:sp>
    </p:spTree>
    <p:extLst>
      <p:ext uri="{BB962C8B-B14F-4D97-AF65-F5344CB8AC3E}">
        <p14:creationId xmlns:p14="http://schemas.microsoft.com/office/powerpoint/2010/main" val="79648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05833" y="6688138"/>
            <a:ext cx="1964267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 baseline="0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As of: Date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310922" y="6688138"/>
            <a:ext cx="3484553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POC: Name, Shop/Unit</a:t>
            </a:r>
          </a:p>
        </p:txBody>
      </p:sp>
    </p:spTree>
    <p:extLst>
      <p:ext uri="{BB962C8B-B14F-4D97-AF65-F5344CB8AC3E}">
        <p14:creationId xmlns:p14="http://schemas.microsoft.com/office/powerpoint/2010/main" val="216999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er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1492195" y="6615188"/>
            <a:ext cx="685800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7061A4-6ADB-4174-921A-2F70B1D66D2B}" type="slidenum">
              <a:rPr lang="en-US" sz="563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619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181600" y="6754797"/>
            <a:ext cx="1828800" cy="69250"/>
          </a:xfrm>
          <a:prstGeom prst="rect">
            <a:avLst/>
          </a:prstGeom>
          <a:solidFill>
            <a:srgbClr val="008A3E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UNCLASSIFIED//FOUO</a:t>
            </a:r>
            <a:endParaRPr lang="en-US" sz="563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181600" y="33956"/>
            <a:ext cx="1828800" cy="69250"/>
          </a:xfrm>
          <a:prstGeom prst="rect">
            <a:avLst/>
          </a:prstGeom>
          <a:solidFill>
            <a:srgbClr val="008A3E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450" b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UNCLASSIFIED//FOUO</a:t>
            </a:r>
            <a:endParaRPr lang="en-US" sz="563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05833" y="6688138"/>
            <a:ext cx="1964267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 baseline="0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As of: Date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310922" y="6688138"/>
            <a:ext cx="3484553" cy="16986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563"/>
            </a:lvl1pPr>
            <a:lvl2pPr>
              <a:defRPr sz="619"/>
            </a:lvl2pPr>
            <a:lvl3pPr>
              <a:defRPr sz="619"/>
            </a:lvl3pPr>
            <a:lvl4pPr>
              <a:defRPr sz="619"/>
            </a:lvl4pPr>
            <a:lvl5pPr>
              <a:defRPr sz="619"/>
            </a:lvl5pPr>
          </a:lstStyle>
          <a:p>
            <a:pPr lvl="0"/>
            <a:r>
              <a:rPr lang="en-US"/>
              <a:t>POC: Name, Shop/Unit</a:t>
            </a:r>
          </a:p>
        </p:txBody>
      </p:sp>
    </p:spTree>
    <p:extLst>
      <p:ext uri="{BB962C8B-B14F-4D97-AF65-F5344CB8AC3E}">
        <p14:creationId xmlns:p14="http://schemas.microsoft.com/office/powerpoint/2010/main" val="2388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0" y="870585"/>
            <a:ext cx="0" cy="5669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121920" y="3705225"/>
            <a:ext cx="11948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37088"/>
            <a:ext cx="6096000" cy="349250"/>
          </a:xfrm>
        </p:spPr>
        <p:txBody>
          <a:bodyPr>
            <a:noAutofit/>
          </a:bodyPr>
          <a:lstStyle>
            <a:lvl1pPr marL="0" indent="0" algn="ctr">
              <a:buNone/>
              <a:defRPr sz="1013" u="sng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835778"/>
            <a:ext cx="6096000" cy="349250"/>
          </a:xfrm>
        </p:spPr>
        <p:txBody>
          <a:bodyPr>
            <a:noAutofit/>
          </a:bodyPr>
          <a:lstStyle>
            <a:lvl1pPr marL="0" indent="0" algn="ctr">
              <a:buNone/>
              <a:defRPr sz="1013" u="sng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41380"/>
            <a:ext cx="6096000" cy="349250"/>
          </a:xfrm>
        </p:spPr>
        <p:txBody>
          <a:bodyPr>
            <a:noAutofit/>
          </a:bodyPr>
          <a:lstStyle>
            <a:lvl1pPr marL="0" indent="0" algn="ctr">
              <a:buNone/>
              <a:defRPr sz="1013" u="sng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3740070"/>
            <a:ext cx="6096000" cy="349250"/>
          </a:xfrm>
        </p:spPr>
        <p:txBody>
          <a:bodyPr>
            <a:noAutofit/>
          </a:bodyPr>
          <a:lstStyle>
            <a:lvl1pPr marL="0" indent="0" algn="ctr">
              <a:buNone/>
              <a:defRPr sz="1013" u="sng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" y="1193579"/>
            <a:ext cx="6095999" cy="2518887"/>
          </a:xfrm>
        </p:spPr>
        <p:txBody>
          <a:bodyPr>
            <a:normAutofit/>
          </a:bodyPr>
          <a:lstStyle>
            <a:lvl1pPr>
              <a:defRPr sz="900"/>
            </a:lvl1pPr>
            <a:lvl2pPr marL="259854" indent="-130373">
              <a:defRPr sz="788"/>
            </a:lvl2pPr>
            <a:lvl3pPr marL="384870" indent="-125016">
              <a:defRPr sz="675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6096005" y="1193579"/>
            <a:ext cx="6095999" cy="2518887"/>
          </a:xfrm>
        </p:spPr>
        <p:txBody>
          <a:bodyPr>
            <a:normAutofit/>
          </a:bodyPr>
          <a:lstStyle>
            <a:lvl1pPr>
              <a:defRPr sz="900"/>
            </a:lvl1pPr>
            <a:lvl2pPr marL="259854" indent="-130373">
              <a:defRPr sz="788"/>
            </a:lvl2pPr>
            <a:lvl3pPr marL="384870" indent="-125016">
              <a:defRPr sz="675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" y="4107077"/>
            <a:ext cx="6095999" cy="2518887"/>
          </a:xfrm>
        </p:spPr>
        <p:txBody>
          <a:bodyPr>
            <a:normAutofit/>
          </a:bodyPr>
          <a:lstStyle>
            <a:lvl1pPr>
              <a:defRPr sz="900"/>
            </a:lvl1pPr>
            <a:lvl2pPr marL="259854" indent="-130373">
              <a:defRPr sz="788"/>
            </a:lvl2pPr>
            <a:lvl3pPr marL="384870" indent="-125016">
              <a:defRPr sz="675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6096005" y="4107077"/>
            <a:ext cx="6095999" cy="2518887"/>
          </a:xfrm>
        </p:spPr>
        <p:txBody>
          <a:bodyPr>
            <a:normAutofit/>
          </a:bodyPr>
          <a:lstStyle>
            <a:lvl1pPr>
              <a:defRPr sz="900"/>
            </a:lvl1pPr>
            <a:lvl2pPr marL="259854" indent="-130373">
              <a:defRPr sz="788"/>
            </a:lvl2pPr>
            <a:lvl3pPr marL="384870" indent="-125016">
              <a:defRPr sz="675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6192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987204" y="815116"/>
            <a:ext cx="10255317" cy="97537"/>
            <a:chOff x="790156" y="666734"/>
            <a:chExt cx="7691488" cy="212291"/>
          </a:xfrm>
        </p:grpSpPr>
        <p:grpSp>
          <p:nvGrpSpPr>
            <p:cNvPr id="32" name="Group 31"/>
            <p:cNvGrpSpPr/>
            <p:nvPr userDrawn="1"/>
          </p:nvGrpSpPr>
          <p:grpSpPr>
            <a:xfrm>
              <a:off x="4349332" y="676274"/>
              <a:ext cx="4132312" cy="201681"/>
              <a:chOff x="6863797" y="3242863"/>
              <a:chExt cx="4056037" cy="24112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Rounded Rectangle 60"/>
              <p:cNvSpPr/>
              <p:nvPr userDrawn="1"/>
            </p:nvSpPr>
            <p:spPr>
              <a:xfrm>
                <a:off x="6863797" y="3245451"/>
                <a:ext cx="4056037" cy="23854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62" name="Rounded Rectangle 61"/>
              <p:cNvSpPr/>
              <p:nvPr userDrawn="1"/>
            </p:nvSpPr>
            <p:spPr>
              <a:xfrm>
                <a:off x="6863797" y="3242863"/>
                <a:ext cx="4056036" cy="182884"/>
              </a:xfrm>
              <a:prstGeom prst="roundRect">
                <a:avLst/>
              </a:prstGeom>
              <a:solidFill>
                <a:srgbClr val="FF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013"/>
              </a:p>
            </p:txBody>
          </p:sp>
          <p:sp>
            <p:nvSpPr>
              <p:cNvPr id="63" name="Rectangle 62"/>
              <p:cNvSpPr/>
              <p:nvPr userDrawn="1"/>
            </p:nvSpPr>
            <p:spPr>
              <a:xfrm>
                <a:off x="6863798" y="3294964"/>
                <a:ext cx="4056036" cy="135835"/>
              </a:xfrm>
              <a:prstGeom prst="rect">
                <a:avLst/>
              </a:prstGeom>
              <a:solidFill>
                <a:srgbClr val="FF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33" name="Group 32"/>
            <p:cNvGrpSpPr/>
            <p:nvPr userDrawn="1"/>
          </p:nvGrpSpPr>
          <p:grpSpPr>
            <a:xfrm>
              <a:off x="3695700" y="676488"/>
              <a:ext cx="612356" cy="201681"/>
              <a:chOff x="6863797" y="3242863"/>
              <a:chExt cx="4771612" cy="24112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Rounded Rectangle 57"/>
              <p:cNvSpPr/>
              <p:nvPr userDrawn="1"/>
            </p:nvSpPr>
            <p:spPr>
              <a:xfrm>
                <a:off x="6863797" y="3245452"/>
                <a:ext cx="4771612" cy="23853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59" name="Rounded Rectangle 58"/>
              <p:cNvSpPr/>
              <p:nvPr userDrawn="1"/>
            </p:nvSpPr>
            <p:spPr>
              <a:xfrm>
                <a:off x="6863797" y="3242863"/>
                <a:ext cx="4771612" cy="182883"/>
              </a:xfrm>
              <a:prstGeom prst="roundRect">
                <a:avLst/>
              </a:prstGeom>
              <a:solidFill>
                <a:srgbClr val="FF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013"/>
              </a:p>
            </p:txBody>
          </p:sp>
          <p:sp>
            <p:nvSpPr>
              <p:cNvPr id="60" name="Rectangle 59"/>
              <p:cNvSpPr/>
              <p:nvPr userDrawn="1"/>
            </p:nvSpPr>
            <p:spPr>
              <a:xfrm>
                <a:off x="6863797" y="3294964"/>
                <a:ext cx="4771612" cy="135835"/>
              </a:xfrm>
              <a:prstGeom prst="rect">
                <a:avLst/>
              </a:prstGeom>
              <a:solidFill>
                <a:srgbClr val="FF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34" name="Group 33"/>
            <p:cNvGrpSpPr/>
            <p:nvPr userDrawn="1"/>
          </p:nvGrpSpPr>
          <p:grpSpPr>
            <a:xfrm>
              <a:off x="3042068" y="676702"/>
              <a:ext cx="612356" cy="201681"/>
              <a:chOff x="6863797" y="3242863"/>
              <a:chExt cx="4771612" cy="24112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Rounded Rectangle 54"/>
              <p:cNvSpPr/>
              <p:nvPr userDrawn="1"/>
            </p:nvSpPr>
            <p:spPr>
              <a:xfrm>
                <a:off x="6863797" y="3245452"/>
                <a:ext cx="4771612" cy="23853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56" name="Rounded Rectangle 55"/>
              <p:cNvSpPr/>
              <p:nvPr userDrawn="1"/>
            </p:nvSpPr>
            <p:spPr>
              <a:xfrm>
                <a:off x="6863797" y="3242863"/>
                <a:ext cx="4771612" cy="182883"/>
              </a:xfrm>
              <a:prstGeom prst="roundRect">
                <a:avLst/>
              </a:prstGeom>
              <a:solidFill>
                <a:srgbClr val="FF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013"/>
              </a:p>
            </p:txBody>
          </p:sp>
          <p:sp>
            <p:nvSpPr>
              <p:cNvPr id="57" name="Rectangle 56"/>
              <p:cNvSpPr/>
              <p:nvPr userDrawn="1"/>
            </p:nvSpPr>
            <p:spPr>
              <a:xfrm>
                <a:off x="6863797" y="3294964"/>
                <a:ext cx="4771612" cy="135835"/>
              </a:xfrm>
              <a:prstGeom prst="rect">
                <a:avLst/>
              </a:prstGeom>
              <a:solidFill>
                <a:srgbClr val="FF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35" name="Group 34"/>
            <p:cNvGrpSpPr/>
            <p:nvPr userDrawn="1"/>
          </p:nvGrpSpPr>
          <p:grpSpPr>
            <a:xfrm>
              <a:off x="2514600" y="676916"/>
              <a:ext cx="492542" cy="201681"/>
              <a:chOff x="6863797" y="3242863"/>
              <a:chExt cx="4771612" cy="24112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2" name="Rounded Rectangle 51"/>
              <p:cNvSpPr/>
              <p:nvPr userDrawn="1"/>
            </p:nvSpPr>
            <p:spPr>
              <a:xfrm>
                <a:off x="6863797" y="3245452"/>
                <a:ext cx="4771612" cy="23853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53" name="Rounded Rectangle 52"/>
              <p:cNvSpPr/>
              <p:nvPr userDrawn="1"/>
            </p:nvSpPr>
            <p:spPr>
              <a:xfrm>
                <a:off x="6863797" y="3242863"/>
                <a:ext cx="4771612" cy="182883"/>
              </a:xfrm>
              <a:prstGeom prst="roundRect">
                <a:avLst/>
              </a:prstGeom>
              <a:solidFill>
                <a:srgbClr val="FF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013"/>
              </a:p>
            </p:txBody>
          </p:sp>
          <p:sp>
            <p:nvSpPr>
              <p:cNvPr id="54" name="Rectangle 53"/>
              <p:cNvSpPr/>
              <p:nvPr userDrawn="1"/>
            </p:nvSpPr>
            <p:spPr>
              <a:xfrm>
                <a:off x="6863797" y="3294964"/>
                <a:ext cx="4771612" cy="135835"/>
              </a:xfrm>
              <a:prstGeom prst="rect">
                <a:avLst/>
              </a:prstGeom>
              <a:solidFill>
                <a:srgbClr val="FF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1987132" y="677130"/>
              <a:ext cx="492542" cy="201681"/>
              <a:chOff x="6863797" y="3242863"/>
              <a:chExt cx="4771612" cy="24112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Rounded Rectangle 48"/>
              <p:cNvSpPr/>
              <p:nvPr userDrawn="1"/>
            </p:nvSpPr>
            <p:spPr>
              <a:xfrm>
                <a:off x="6863797" y="3245452"/>
                <a:ext cx="4771612" cy="23853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50" name="Rounded Rectangle 49"/>
              <p:cNvSpPr/>
              <p:nvPr userDrawn="1"/>
            </p:nvSpPr>
            <p:spPr>
              <a:xfrm>
                <a:off x="6863797" y="3242863"/>
                <a:ext cx="4771612" cy="182883"/>
              </a:xfrm>
              <a:prstGeom prst="roundRect">
                <a:avLst/>
              </a:prstGeom>
              <a:solidFill>
                <a:srgbClr val="FF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013"/>
              </a:p>
            </p:txBody>
          </p:sp>
          <p:sp>
            <p:nvSpPr>
              <p:cNvPr id="51" name="Rectangle 50"/>
              <p:cNvSpPr/>
              <p:nvPr userDrawn="1"/>
            </p:nvSpPr>
            <p:spPr>
              <a:xfrm>
                <a:off x="6863797" y="3294964"/>
                <a:ext cx="4771612" cy="135835"/>
              </a:xfrm>
              <a:prstGeom prst="rect">
                <a:avLst/>
              </a:prstGeom>
              <a:solidFill>
                <a:srgbClr val="FF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37" name="Group 36"/>
            <p:cNvGrpSpPr/>
            <p:nvPr userDrawn="1"/>
          </p:nvGrpSpPr>
          <p:grpSpPr>
            <a:xfrm>
              <a:off x="1555750" y="677344"/>
              <a:ext cx="396456" cy="201681"/>
              <a:chOff x="6863797" y="3242863"/>
              <a:chExt cx="4771612" cy="24112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Rounded Rectangle 45"/>
              <p:cNvSpPr/>
              <p:nvPr userDrawn="1"/>
            </p:nvSpPr>
            <p:spPr>
              <a:xfrm>
                <a:off x="6863797" y="3245452"/>
                <a:ext cx="4771612" cy="23853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47" name="Rounded Rectangle 46"/>
              <p:cNvSpPr/>
              <p:nvPr userDrawn="1"/>
            </p:nvSpPr>
            <p:spPr>
              <a:xfrm>
                <a:off x="6863797" y="3242863"/>
                <a:ext cx="4771612" cy="182883"/>
              </a:xfrm>
              <a:prstGeom prst="roundRect">
                <a:avLst/>
              </a:prstGeom>
              <a:solidFill>
                <a:srgbClr val="FF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013"/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6863797" y="3294964"/>
                <a:ext cx="4771612" cy="135835"/>
              </a:xfrm>
              <a:prstGeom prst="rect">
                <a:avLst/>
              </a:prstGeom>
              <a:solidFill>
                <a:srgbClr val="FF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38" name="Group 37"/>
            <p:cNvGrpSpPr/>
            <p:nvPr userDrawn="1"/>
          </p:nvGrpSpPr>
          <p:grpSpPr>
            <a:xfrm>
              <a:off x="1129595" y="672039"/>
              <a:ext cx="396456" cy="201681"/>
              <a:chOff x="6863797" y="3242863"/>
              <a:chExt cx="4771612" cy="24112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Rounded Rectangle 42"/>
              <p:cNvSpPr/>
              <p:nvPr userDrawn="1"/>
            </p:nvSpPr>
            <p:spPr>
              <a:xfrm>
                <a:off x="6863797" y="3245452"/>
                <a:ext cx="4771612" cy="23853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44" name="Rounded Rectangle 43"/>
              <p:cNvSpPr/>
              <p:nvPr userDrawn="1"/>
            </p:nvSpPr>
            <p:spPr>
              <a:xfrm>
                <a:off x="6863797" y="3242863"/>
                <a:ext cx="4771612" cy="182883"/>
              </a:xfrm>
              <a:prstGeom prst="roundRect">
                <a:avLst/>
              </a:prstGeom>
              <a:solidFill>
                <a:srgbClr val="FF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013"/>
              </a:p>
            </p:txBody>
          </p:sp>
          <p:sp>
            <p:nvSpPr>
              <p:cNvPr id="45" name="Rectangle 44"/>
              <p:cNvSpPr/>
              <p:nvPr userDrawn="1"/>
            </p:nvSpPr>
            <p:spPr>
              <a:xfrm>
                <a:off x="6863797" y="3294964"/>
                <a:ext cx="4771612" cy="135835"/>
              </a:xfrm>
              <a:prstGeom prst="rect">
                <a:avLst/>
              </a:prstGeom>
              <a:solidFill>
                <a:srgbClr val="FF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790156" y="666734"/>
              <a:ext cx="298163" cy="201681"/>
              <a:chOff x="6863797" y="3242863"/>
              <a:chExt cx="4771612" cy="241128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ounded Rectangle 39"/>
              <p:cNvSpPr/>
              <p:nvPr userDrawn="1"/>
            </p:nvSpPr>
            <p:spPr>
              <a:xfrm>
                <a:off x="6863797" y="3245452"/>
                <a:ext cx="4771612" cy="23853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41" name="Rounded Rectangle 40"/>
              <p:cNvSpPr/>
              <p:nvPr userDrawn="1"/>
            </p:nvSpPr>
            <p:spPr>
              <a:xfrm>
                <a:off x="6863797" y="3242863"/>
                <a:ext cx="4771612" cy="182883"/>
              </a:xfrm>
              <a:prstGeom prst="roundRect">
                <a:avLst/>
              </a:prstGeom>
              <a:solidFill>
                <a:srgbClr val="FF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013"/>
              </a:p>
            </p:txBody>
          </p:sp>
          <p:sp>
            <p:nvSpPr>
              <p:cNvPr id="42" name="Rectangle 41"/>
              <p:cNvSpPr/>
              <p:nvPr userDrawn="1"/>
            </p:nvSpPr>
            <p:spPr>
              <a:xfrm>
                <a:off x="6863797" y="3294964"/>
                <a:ext cx="4771612" cy="135835"/>
              </a:xfrm>
              <a:prstGeom prst="rect">
                <a:avLst/>
              </a:prstGeom>
              <a:solidFill>
                <a:srgbClr val="FFCC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4385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4401"/>
            <a:ext cx="10515600" cy="559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6B67110-3A96-37C2-CE6F-C1F393130ADD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" y="3"/>
            <a:ext cx="745261" cy="914401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CD54811-BB91-F17E-3E15-0CB45E470AA3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739" y="2"/>
            <a:ext cx="745261" cy="9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8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sz="2025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5150-5FF9-8421-1DB4-95F9776EA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effectLst/>
                <a:latin typeface="+mn-lt"/>
                <a:ea typeface="MS Mincho" panose="02020609040205080304" pitchFamily="49" charset="-128"/>
              </a:rPr>
              <a:t>Collaborative LLMs in Academic Assessments</a:t>
            </a:r>
            <a:br>
              <a:rPr lang="en-US" sz="3600" dirty="0">
                <a:effectLst/>
                <a:latin typeface="+mn-lt"/>
                <a:ea typeface="MS Mincho" panose="02020609040205080304" pitchFamily="49" charset="-128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F2A1F-F208-FBD7-DCF9-EC95367B4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Arial"/>
                <a:cs typeface="Arial"/>
              </a:rPr>
              <a:t>Miguel </a:t>
            </a:r>
            <a:r>
              <a:rPr lang="en-US" sz="1800" err="1">
                <a:latin typeface="Arial"/>
                <a:cs typeface="Arial"/>
              </a:rPr>
              <a:t>Fortuno</a:t>
            </a:r>
            <a:r>
              <a:rPr lang="en-US" sz="1800">
                <a:latin typeface="Arial"/>
                <a:cs typeface="Arial"/>
              </a:rPr>
              <a:t>, Ben Glasgall, David </a:t>
            </a:r>
            <a:r>
              <a:rPr lang="en-US" sz="1800" err="1">
                <a:latin typeface="Arial"/>
                <a:cs typeface="Arial"/>
              </a:rPr>
              <a:t>Organista</a:t>
            </a:r>
          </a:p>
          <a:p>
            <a:r>
              <a:rPr lang="en-US" sz="1800"/>
              <a:t>IDS6916 Research Practicum</a:t>
            </a:r>
          </a:p>
          <a:p>
            <a:r>
              <a:rPr lang="en-US" sz="1800"/>
              <a:t>School for Modeling, Simulation, and Training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1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E75F96F-88B0-8765-50B3-1E7EE582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85"/>
            <a:ext cx="10515600" cy="549274"/>
          </a:xfrm>
        </p:spPr>
        <p:txBody>
          <a:bodyPr/>
          <a:lstStyle/>
          <a:p>
            <a:r>
              <a:rPr lang="en-US" sz="3200"/>
              <a:t>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0C521F-BFAD-043E-A3AE-3C61BFAE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1"/>
            <a:ext cx="4693170" cy="5592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Kruskal-Wallis Test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pPr marL="0" indent="0">
              <a:buNone/>
            </a:pPr>
            <a:endParaRPr lang="en-US" sz="280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0582CFF1-5747-B0CB-49EA-7612240CDF37}"/>
              </a:ext>
            </a:extLst>
          </p:cNvPr>
          <p:cNvSpPr txBox="1">
            <a:spLocks/>
          </p:cNvSpPr>
          <p:nvPr/>
        </p:nvSpPr>
        <p:spPr>
          <a:xfrm>
            <a:off x="5892384" y="931891"/>
            <a:ext cx="4693170" cy="559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Dunn’s Test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pPr marL="0" indent="0">
              <a:buNone/>
            </a:pPr>
            <a:endParaRPr lang="en-US" sz="280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4D9B563-A3D8-D630-1468-B3F717217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16755"/>
              </p:ext>
            </p:extLst>
          </p:nvPr>
        </p:nvGraphicFramePr>
        <p:xfrm>
          <a:off x="839922" y="2195940"/>
          <a:ext cx="3730178" cy="240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9347">
                  <a:extLst>
                    <a:ext uri="{9D8B030D-6E8A-4147-A177-3AD203B41FA5}">
                      <a16:colId xmlns:a16="http://schemas.microsoft.com/office/drawing/2014/main" val="3364219313"/>
                    </a:ext>
                  </a:extLst>
                </a:gridCol>
                <a:gridCol w="1830831">
                  <a:extLst>
                    <a:ext uri="{9D8B030D-6E8A-4147-A177-3AD203B41FA5}">
                      <a16:colId xmlns:a16="http://schemas.microsoft.com/office/drawing/2014/main" val="715491469"/>
                    </a:ext>
                  </a:extLst>
                </a:gridCol>
              </a:tblGrid>
              <a:tr h="590981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Subject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Kruskal-Wallis Test Results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4379564"/>
                  </a:ext>
                </a:extLst>
              </a:tr>
              <a:tr h="2626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 Test Statistic</a:t>
                      </a:r>
                      <a:endParaRPr lang="en-US" sz="18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7438773"/>
                  </a:ext>
                </a:extLst>
              </a:tr>
              <a:tr h="2954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 His.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9.14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802636"/>
                  </a:ext>
                </a:extLst>
              </a:tr>
              <a:tr h="2954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 Gov.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17.42**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374059"/>
                  </a:ext>
                </a:extLst>
              </a:tr>
              <a:tr h="2954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Phys.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16.81*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8547511"/>
                  </a:ext>
                </a:extLst>
              </a:tr>
              <a:tr h="2954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Hum. Geogr.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6.38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8023529"/>
                  </a:ext>
                </a:extLst>
              </a:tr>
              <a:tr h="2954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Environ. Sci.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13.29*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12794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E2C5414-A6C8-D7B9-48BA-D27698454876}"/>
              </a:ext>
            </a:extLst>
          </p:cNvPr>
          <p:cNvSpPr txBox="1"/>
          <p:nvPr/>
        </p:nvSpPr>
        <p:spPr>
          <a:xfrm>
            <a:off x="838200" y="4796852"/>
            <a:ext cx="373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</a:t>
            </a:r>
            <a:r>
              <a:rPr lang="el-GR"/>
              <a:t>α</a:t>
            </a:r>
            <a:r>
              <a:rPr lang="en-US"/>
              <a:t>=0.05; **</a:t>
            </a:r>
            <a:r>
              <a:rPr lang="el-GR"/>
              <a:t>α</a:t>
            </a:r>
            <a:r>
              <a:rPr lang="en-US"/>
              <a:t>=0.01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3DE528B-D626-62EF-20CF-3B64A2486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76256"/>
              </p:ext>
            </p:extLst>
          </p:nvPr>
        </p:nvGraphicFramePr>
        <p:xfrm>
          <a:off x="5892385" y="2195940"/>
          <a:ext cx="4693169" cy="32163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1019">
                  <a:extLst>
                    <a:ext uri="{9D8B030D-6E8A-4147-A177-3AD203B41FA5}">
                      <a16:colId xmlns:a16="http://schemas.microsoft.com/office/drawing/2014/main" val="2695859248"/>
                    </a:ext>
                  </a:extLst>
                </a:gridCol>
                <a:gridCol w="1111342">
                  <a:extLst>
                    <a:ext uri="{9D8B030D-6E8A-4147-A177-3AD203B41FA5}">
                      <a16:colId xmlns:a16="http://schemas.microsoft.com/office/drawing/2014/main" val="2267992461"/>
                    </a:ext>
                  </a:extLst>
                </a:gridCol>
                <a:gridCol w="1236181">
                  <a:extLst>
                    <a:ext uri="{9D8B030D-6E8A-4147-A177-3AD203B41FA5}">
                      <a16:colId xmlns:a16="http://schemas.microsoft.com/office/drawing/2014/main" val="144610464"/>
                    </a:ext>
                  </a:extLst>
                </a:gridCol>
                <a:gridCol w="984627">
                  <a:extLst>
                    <a:ext uri="{9D8B030D-6E8A-4147-A177-3AD203B41FA5}">
                      <a16:colId xmlns:a16="http://schemas.microsoft.com/office/drawing/2014/main" val="3382241197"/>
                    </a:ext>
                  </a:extLst>
                </a:gridCol>
              </a:tblGrid>
              <a:tr h="116257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Group Cf.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P-Values by Subject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420325"/>
                  </a:ext>
                </a:extLst>
              </a:tr>
              <a:tr h="2554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Environ. Sci..</a:t>
                      </a:r>
                      <a:endParaRPr lang="en-US" sz="14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 Gov.</a:t>
                      </a:r>
                      <a:endParaRPr lang="en-US" sz="14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Phys.</a:t>
                      </a:r>
                      <a:endParaRPr lang="en-US" sz="14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7320799"/>
                  </a:ext>
                </a:extLst>
              </a:tr>
              <a:tr h="3405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GPT/ GEM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0.0132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0.0242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8557446"/>
                  </a:ext>
                </a:extLst>
              </a:tr>
              <a:tr h="3405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CL/ GEM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00FF00"/>
                          </a:highlight>
                        </a:rPr>
                        <a:t>0.0020</a:t>
                      </a:r>
                      <a:endParaRPr lang="en-US" sz="2000">
                        <a:effectLst/>
                        <a:highlight>
                          <a:srgbClr val="00FF00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0.0242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00FF00"/>
                          </a:highlight>
                        </a:rPr>
                        <a:t>0.0003</a:t>
                      </a:r>
                      <a:endParaRPr lang="en-US" sz="2000">
                        <a:effectLst/>
                        <a:highlight>
                          <a:srgbClr val="00FF00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3323546"/>
                  </a:ext>
                </a:extLst>
              </a:tr>
              <a:tr h="3405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GEM/ GPT – CL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0.0038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0.0033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9005055"/>
                  </a:ext>
                </a:extLst>
              </a:tr>
              <a:tr h="3405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GEM/ GPT – GEM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0.0073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highlight>
                            <a:srgbClr val="00FF00"/>
                          </a:highlight>
                        </a:rPr>
                        <a:t>0.0005</a:t>
                      </a:r>
                      <a:endParaRPr lang="en-US" sz="2000">
                        <a:effectLst/>
                        <a:highlight>
                          <a:srgbClr val="00FF00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5596629"/>
                  </a:ext>
                </a:extLst>
              </a:tr>
              <a:tr h="3405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GEM/ CL – GEM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0.0132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0.0041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7493986"/>
                  </a:ext>
                </a:extLst>
              </a:tr>
              <a:tr h="3405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GEM/ALL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0.0073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0.0019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1355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38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50EA-6FC9-404C-0662-32379C3A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1"/>
            <a:ext cx="5257800" cy="5592845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RQ1: To what extent does the number of collaborative LLMs affect performance on college level preparatory exams across a variety of subjects?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 u="sng"/>
              <a:t>Subject Dependent</a:t>
            </a:r>
          </a:p>
          <a:p>
            <a:r>
              <a:rPr lang="en-US" sz="2000"/>
              <a:t>US History – Slightly negative</a:t>
            </a:r>
          </a:p>
          <a:p>
            <a:r>
              <a:rPr lang="en-US" sz="2000"/>
              <a:t>US Government – Positive</a:t>
            </a:r>
          </a:p>
          <a:p>
            <a:r>
              <a:rPr lang="en-US" sz="2000"/>
              <a:t>Physics – Slightly negative</a:t>
            </a:r>
          </a:p>
          <a:p>
            <a:r>
              <a:rPr lang="en-US" sz="2000"/>
              <a:t>Human Geography – Slightly negative</a:t>
            </a:r>
          </a:p>
          <a:p>
            <a:r>
              <a:rPr lang="en-US" sz="2000"/>
              <a:t>Environmental Science – Slightly negative</a:t>
            </a:r>
          </a:p>
          <a:p>
            <a:endParaRPr lang="en-US" sz="1800"/>
          </a:p>
          <a:p>
            <a:endParaRPr lang="en-US" sz="1800"/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4697DB-5559-4A67-7E23-4078B74B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85"/>
            <a:ext cx="10515600" cy="549274"/>
          </a:xfrm>
        </p:spPr>
        <p:txBody>
          <a:bodyPr/>
          <a:lstStyle/>
          <a:p>
            <a:r>
              <a:rPr lang="en-US" sz="3200"/>
              <a:t>DISCUSSION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CCF39AB-6838-CA01-0913-01CC6D7CF4A3}"/>
              </a:ext>
            </a:extLst>
          </p:cNvPr>
          <p:cNvSpPr txBox="1">
            <a:spLocks/>
          </p:cNvSpPr>
          <p:nvPr/>
        </p:nvSpPr>
        <p:spPr>
          <a:xfrm>
            <a:off x="6096000" y="914401"/>
            <a:ext cx="5257800" cy="559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RQ2: What is the ideal number of LLM agents to work together to achieve optimal results while managing computational cost?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Claude 3 Opus – 1</a:t>
            </a:r>
          </a:p>
          <a:p>
            <a:r>
              <a:rPr lang="en-US" sz="2000"/>
              <a:t>Gemini 1.0 Pro – 2 </a:t>
            </a:r>
          </a:p>
          <a:p>
            <a:r>
              <a:rPr lang="en-US" sz="2000"/>
              <a:t>GPT-4 - 1</a:t>
            </a:r>
          </a:p>
          <a:p>
            <a:endParaRPr lang="en-US" sz="2000"/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6FEDB-D399-EAEB-A87C-ACB73374FE0C}"/>
              </a:ext>
            </a:extLst>
          </p:cNvPr>
          <p:cNvSpPr txBox="1"/>
          <p:nvPr/>
        </p:nvSpPr>
        <p:spPr>
          <a:xfrm>
            <a:off x="1049311" y="5088443"/>
            <a:ext cx="974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Overall, we reject our hypothesis</a:t>
            </a:r>
          </a:p>
        </p:txBody>
      </p:sp>
    </p:spTree>
    <p:extLst>
      <p:ext uri="{BB962C8B-B14F-4D97-AF65-F5344CB8AC3E}">
        <p14:creationId xmlns:p14="http://schemas.microsoft.com/office/powerpoint/2010/main" val="344923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C061F-1566-6742-A9C2-664E7F10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14401"/>
            <a:ext cx="5257801" cy="5592845"/>
          </a:xfrm>
        </p:spPr>
        <p:txBody>
          <a:bodyPr>
            <a:normAutofit/>
          </a:bodyPr>
          <a:lstStyle/>
          <a:p>
            <a:pPr lvl="1"/>
            <a:r>
              <a:rPr lang="en-US" sz="2175"/>
              <a:t>Agreement increases with accuracy with diminishing return: ideal for other tasks?</a:t>
            </a:r>
          </a:p>
          <a:p>
            <a:pPr lvl="1"/>
            <a:endParaRPr lang="en-US" sz="2175"/>
          </a:p>
          <a:p>
            <a:pPr lvl="1"/>
            <a:r>
              <a:rPr lang="en-US" sz="2175"/>
              <a:t>Our current LLMs are “US-flavored”</a:t>
            </a:r>
          </a:p>
          <a:p>
            <a:pPr lvl="1"/>
            <a:endParaRPr lang="en-US" sz="2175"/>
          </a:p>
          <a:p>
            <a:pPr lvl="1"/>
            <a:r>
              <a:rPr lang="en-US" sz="2175"/>
              <a:t>Individual LLMs need to improve for educators and students to build trust.</a:t>
            </a:r>
          </a:p>
          <a:p>
            <a:pPr lvl="1"/>
            <a:endParaRPr lang="en-US" sz="2175"/>
          </a:p>
          <a:p>
            <a:pPr lvl="1"/>
            <a:r>
              <a:rPr lang="en-US" sz="2175"/>
              <a:t>Even with perfect LLMs, AI tutors should not replace human tutors</a:t>
            </a:r>
          </a:p>
          <a:p>
            <a:pPr marL="257175" lvl="1" indent="0">
              <a:buNone/>
            </a:pPr>
            <a:r>
              <a:rPr lang="en-US" sz="2175"/>
              <a:t>(Learning ≠ knowing answers)</a:t>
            </a:r>
          </a:p>
          <a:p>
            <a:pPr lvl="1"/>
            <a:endParaRPr lang="en-US" sz="2175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D45F3D-C649-2B91-9D10-9378B64C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85"/>
            <a:ext cx="10515600" cy="549274"/>
          </a:xfrm>
        </p:spPr>
        <p:txBody>
          <a:bodyPr/>
          <a:lstStyle/>
          <a:p>
            <a:r>
              <a:rPr lang="en-US" sz="3200"/>
              <a:t>CONCLUSIONS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75C4E-74EB-4BBF-225B-DE814FD9D563}"/>
              </a:ext>
            </a:extLst>
          </p:cNvPr>
          <p:cNvSpPr txBox="1"/>
          <p:nvPr/>
        </p:nvSpPr>
        <p:spPr>
          <a:xfrm>
            <a:off x="6400800" y="914401"/>
            <a:ext cx="4953000" cy="49552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Key Takeaways: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/>
              <a:t>Multi-agent collaboration has some potential to improve overall accuracy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/>
              <a:t>GPT-4 &amp; Claude 3 Opus perform well on their own; Gemini 1.0 Pro benefits from multi-agent collaboration</a:t>
            </a:r>
            <a:endParaRPr lang="en-US" sz="2400">
              <a:cs typeface="Arial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400">
              <a:cs typeface="Arial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>
                <a:cs typeface="Arial"/>
              </a:rPr>
              <a:t>LLM test results serve as potential teachable ability of the subject not short-cut/cheating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327200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8E1-3C49-A9BE-A34B-524A4DD28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More Large Language Models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75" err="1"/>
              <a:t>LLaMa</a:t>
            </a:r>
            <a:r>
              <a:rPr lang="en-US" sz="2175"/>
              <a:t>, </a:t>
            </a:r>
            <a:r>
              <a:rPr lang="en-US" sz="2175" err="1"/>
              <a:t>Mixtral</a:t>
            </a:r>
            <a:r>
              <a:rPr lang="en-US" sz="2175"/>
              <a:t>, Falcon, Vicuna</a:t>
            </a:r>
          </a:p>
          <a:p>
            <a:r>
              <a:rPr lang="en-US" sz="2400"/>
              <a:t>Different subjects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75"/>
              <a:t>Language, arts, music</a:t>
            </a:r>
          </a:p>
          <a:p>
            <a:r>
              <a:rPr lang="en-US" sz="2400"/>
              <a:t>More trials</a:t>
            </a:r>
          </a:p>
          <a:p>
            <a:r>
              <a:rPr lang="en-US" sz="2400"/>
              <a:t>Different collaboration schemas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75"/>
              <a:t>Ranked choice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75"/>
              <a:t>Expert weighting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175"/>
          </a:p>
          <a:p>
            <a:pPr marL="257175" lvl="1" indent="0">
              <a:buNone/>
            </a:pPr>
            <a:endParaRPr lang="en-US" sz="2175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0866F9-C225-DF00-506B-F8D819C2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85"/>
            <a:ext cx="10515600" cy="549274"/>
          </a:xfrm>
        </p:spPr>
        <p:txBody>
          <a:bodyPr/>
          <a:lstStyle/>
          <a:p>
            <a:r>
              <a:rPr lang="en-US" sz="3200"/>
              <a:t>FUTURE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52548F-6083-F34B-55BC-FCF98FC08923}"/>
              </a:ext>
            </a:extLst>
          </p:cNvPr>
          <p:cNvSpPr txBox="1"/>
          <p:nvPr/>
        </p:nvSpPr>
        <p:spPr>
          <a:xfrm>
            <a:off x="5579277" y="3904108"/>
            <a:ext cx="533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Screenshot of current rankings for pretrained large language models in the Hugging Face leaderboard. April 12, 2024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426701-F7E8-A279-7048-1D3F1AE49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277" y="1089858"/>
            <a:ext cx="5468113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1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309C6F-1715-46C2-4B8A-C256743527F0}"/>
              </a:ext>
            </a:extLst>
          </p:cNvPr>
          <p:cNvSpPr txBox="1">
            <a:spLocks/>
          </p:cNvSpPr>
          <p:nvPr/>
        </p:nvSpPr>
        <p:spPr>
          <a:xfrm>
            <a:off x="838200" y="3258585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25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6656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DFB0-68F3-3CB7-14BA-7B183202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3B459-90D6-FFA1-196F-72FCFE40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+mn-lt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+mn-lt"/>
              </a:rPr>
              <a:t>Motivation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+mn-lt"/>
              </a:rPr>
              <a:t>Context/Background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+mn-lt"/>
              </a:rPr>
              <a:t>Methodology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+mn-lt"/>
              </a:rPr>
              <a:t>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+mn-lt"/>
              </a:rPr>
              <a:t>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+mn-lt"/>
              </a:rPr>
              <a:t>Discussion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+mn-lt"/>
              </a:rPr>
              <a:t>Conclusions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+mn-lt"/>
              </a:rPr>
              <a:t>Future Work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6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BACB-45B8-202B-1AD5-F3BC53E32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14401"/>
            <a:ext cx="5715000" cy="5592845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 sz="1600"/>
          </a:p>
          <a:p>
            <a:r>
              <a:rPr lang="en-US" sz="1600"/>
              <a:t>Research Focus: Investigate how collaborative LLMs affect performance and accuracy in standardized multiple choice exams</a:t>
            </a:r>
          </a:p>
          <a:p>
            <a:endParaRPr lang="en-US" sz="1600"/>
          </a:p>
          <a:p>
            <a:r>
              <a:rPr lang="en-US" sz="1600"/>
              <a:t>RQ1: To what extent does the number of collaborative LLMs affect performance on college level preparatory exams across a variety of subjects?</a:t>
            </a:r>
          </a:p>
          <a:p>
            <a:endParaRPr lang="en-US" sz="1600"/>
          </a:p>
          <a:p>
            <a:r>
              <a:rPr lang="en-US" sz="1600"/>
              <a:t>RQ2: What is the ideal number of LLM agents to work together to achieve optimal results while managing computational cost?</a:t>
            </a:r>
          </a:p>
          <a:p>
            <a:endParaRPr lang="en-US" sz="1600"/>
          </a:p>
          <a:p>
            <a:r>
              <a:rPr lang="en-US" sz="1600"/>
              <a:t>Hypothesis: Collaborative efforts of LLMs will enhance performance in academic tests over single-agent systems. This improvement was expected due to the combined knowledge bases and reason strategies, which would lead to higher accuracy levels.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1209D6-23C1-6ADD-1196-C713610A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85"/>
            <a:ext cx="10515600" cy="549274"/>
          </a:xfrm>
        </p:spPr>
        <p:txBody>
          <a:bodyPr/>
          <a:lstStyle/>
          <a:p>
            <a:r>
              <a:rPr lang="en-US" sz="3200"/>
              <a:t>PROBLEM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495B18-4A5F-CB41-0E19-CCE1E35B0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40" y="1879599"/>
            <a:ext cx="4648980" cy="2813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971A73-8ABD-939A-8F89-EEDEAC1D967C}"/>
              </a:ext>
            </a:extLst>
          </p:cNvPr>
          <p:cNvSpPr txBox="1"/>
          <p:nvPr/>
        </p:nvSpPr>
        <p:spPr>
          <a:xfrm>
            <a:off x="6324600" y="473872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600" i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 1: High level model depicting unique agent grouping.</a:t>
            </a:r>
          </a:p>
        </p:txBody>
      </p:sp>
    </p:spTree>
    <p:extLst>
      <p:ext uri="{BB962C8B-B14F-4D97-AF65-F5344CB8AC3E}">
        <p14:creationId xmlns:p14="http://schemas.microsoft.com/office/powerpoint/2010/main" val="128829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4604E17-31A3-0D7B-F0F2-31DBBA1E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85"/>
            <a:ext cx="10515600" cy="549274"/>
          </a:xfrm>
        </p:spPr>
        <p:txBody>
          <a:bodyPr/>
          <a:lstStyle/>
          <a:p>
            <a:r>
              <a:rPr lang="en-US" sz="3200"/>
              <a:t>MOTIVATION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ED7E9E-7317-A2CE-1502-949DD7351BD9}"/>
              </a:ext>
            </a:extLst>
          </p:cNvPr>
          <p:cNvSpPr txBox="1">
            <a:spLocks/>
          </p:cNvSpPr>
          <p:nvPr/>
        </p:nvSpPr>
        <p:spPr>
          <a:xfrm>
            <a:off x="790575" y="946626"/>
            <a:ext cx="4810125" cy="559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/>
          </a:p>
          <a:p>
            <a:r>
              <a:rPr lang="en-US" sz="2800"/>
              <a:t>Gap in Literature</a:t>
            </a:r>
          </a:p>
          <a:p>
            <a:pPr lvl="1"/>
            <a:r>
              <a:rPr lang="en-US" sz="2000"/>
              <a:t>Focus on individual LLMs in education; limited understanding on multi-agent collaboration</a:t>
            </a:r>
          </a:p>
          <a:p>
            <a:endParaRPr lang="en-US" sz="2800"/>
          </a:p>
          <a:p>
            <a:r>
              <a:rPr lang="en-US" sz="2800"/>
              <a:t>Enhancing Test Performance</a:t>
            </a:r>
          </a:p>
          <a:p>
            <a:pPr lvl="1"/>
            <a:r>
              <a:rPr lang="en-US" sz="2000"/>
              <a:t>Determine benefit of LLM collaboration </a:t>
            </a:r>
          </a:p>
          <a:p>
            <a:endParaRPr lang="en-US" sz="2400"/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047AA-C3EB-515B-9768-306101303BBC}"/>
              </a:ext>
            </a:extLst>
          </p:cNvPr>
          <p:cNvSpPr txBox="1"/>
          <p:nvPr/>
        </p:nvSpPr>
        <p:spPr>
          <a:xfrm>
            <a:off x="6229350" y="1338700"/>
            <a:ext cx="536257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Advancing Educational 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Contribute to development of ITS</a:t>
            </a:r>
          </a:p>
          <a:p>
            <a:pPr lvl="1"/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Real-world Implications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Establish trust/confidence in LLMs within educational settings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6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E0F8-E3B0-8D0E-3CBB-E78C769B1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14401"/>
            <a:ext cx="5257800" cy="5592845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sz="2400"/>
              <a:t>Emerging Field</a:t>
            </a:r>
          </a:p>
          <a:p>
            <a:pPr lvl="1"/>
            <a:r>
              <a:rPr lang="en-US" sz="1800"/>
              <a:t>LLM-to-LLM vs. human-to-LLM</a:t>
            </a:r>
          </a:p>
          <a:p>
            <a:pPr lvl="1"/>
            <a:r>
              <a:rPr lang="en-US" sz="1800"/>
              <a:t>AI-supported test taking</a:t>
            </a:r>
          </a:p>
          <a:p>
            <a:endParaRPr lang="en-US" sz="2400"/>
          </a:p>
          <a:p>
            <a:r>
              <a:rPr lang="en-US" sz="2400"/>
              <a:t>Literature Review</a:t>
            </a:r>
          </a:p>
          <a:p>
            <a:pPr lvl="1"/>
            <a:r>
              <a:rPr lang="en-US" sz="1800"/>
              <a:t>Single LLMs taking professional/vocational exams</a:t>
            </a:r>
          </a:p>
          <a:p>
            <a:pPr lvl="1"/>
            <a:r>
              <a:rPr lang="en-US" sz="1800"/>
              <a:t>Multi-agent collaboration focused on decision making and task completion</a:t>
            </a:r>
            <a:endParaRPr lang="en-US" sz="2175"/>
          </a:p>
          <a:p>
            <a:endParaRPr lang="en-US" sz="2400"/>
          </a:p>
          <a:p>
            <a:r>
              <a:rPr lang="en-US" sz="2400"/>
              <a:t>Contributions</a:t>
            </a:r>
          </a:p>
          <a:p>
            <a:pPr lvl="1"/>
            <a:r>
              <a:rPr lang="en-US" sz="1800"/>
              <a:t>Impact of collaborative LLMs in academic setting</a:t>
            </a:r>
          </a:p>
          <a:p>
            <a:pPr lvl="1"/>
            <a:r>
              <a:rPr lang="en-US" sz="1800"/>
              <a:t>Provide understanding of potential future applications of multi-agent collaborative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3FAB6F-B2C1-6203-CAD1-CE05779B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85"/>
            <a:ext cx="10515600" cy="549274"/>
          </a:xfrm>
        </p:spPr>
        <p:txBody>
          <a:bodyPr/>
          <a:lstStyle/>
          <a:p>
            <a:r>
              <a:rPr lang="en-US" sz="3200"/>
              <a:t>BACKGROUND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C26A7A-F15B-31EC-6594-E7D2F8447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063" y="1528497"/>
            <a:ext cx="4162444" cy="410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9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F5E4D8-485D-D877-9CA5-98477A2F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85"/>
            <a:ext cx="10515600" cy="549274"/>
          </a:xfrm>
        </p:spPr>
        <p:txBody>
          <a:bodyPr anchor="ctr"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E4DF190-04A9-34B0-91F9-C3CF0AD14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14405"/>
            <a:ext cx="5181600" cy="5773733"/>
          </a:xfrm>
        </p:spPr>
        <p:txBody>
          <a:bodyPr>
            <a:normAutofit/>
          </a:bodyPr>
          <a:lstStyle/>
          <a:p>
            <a:r>
              <a:rPr lang="en-US" sz="1800" b="1"/>
              <a:t>LLMs (3): </a:t>
            </a:r>
          </a:p>
          <a:p>
            <a:pPr marL="0" indent="0">
              <a:buNone/>
            </a:pPr>
            <a:r>
              <a:rPr lang="en-US" sz="1800"/>
              <a:t>GPT-4, Claude 3 Opus, &amp; Gemini 1.0 Pro</a:t>
            </a:r>
          </a:p>
          <a:p>
            <a:endParaRPr lang="en-US" sz="1800"/>
          </a:p>
          <a:p>
            <a:r>
              <a:rPr lang="en-US" sz="1800" b="1"/>
              <a:t>Test Subjects (5):</a:t>
            </a:r>
          </a:p>
          <a:p>
            <a:pPr marL="0" indent="0">
              <a:buNone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</a:t>
            </a:r>
            <a:r>
              <a:rPr lang="en-US" sz="20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istory, government, environmental science, human geography, and physics.</a:t>
            </a:r>
          </a:p>
          <a:p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sz="20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Quantitative Metrics:</a:t>
            </a:r>
          </a:p>
          <a:p>
            <a:pPr marL="0" indent="0">
              <a:buNone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Percent and skill accuracy, </a:t>
            </a:r>
            <a:r>
              <a:rPr lang="en-US" sz="20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confidence levels, number of agreement rounds, (feedback loop explanations)</a:t>
            </a:r>
          </a:p>
          <a:p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sz="20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IDEs: </a:t>
            </a:r>
          </a:p>
          <a:p>
            <a:pPr marL="0" indent="0">
              <a:buNone/>
            </a:pPr>
            <a:r>
              <a:rPr lang="en-US" sz="20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Jupiter Notebooks (VS Code/Google </a:t>
            </a:r>
            <a:r>
              <a:rPr lang="en-US" sz="2000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Colab</a:t>
            </a:r>
            <a:r>
              <a:rPr lang="en-US" sz="20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</a:p>
          <a:p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sz="2000" b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Individual testing:</a:t>
            </a:r>
          </a:p>
          <a:p>
            <a:pPr marL="0" indent="0">
              <a:buNone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Skill analysis and judge justification</a:t>
            </a:r>
          </a:p>
          <a:p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endParaRPr lang="en-US" sz="2000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endParaRPr lang="en-US" sz="2000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US" sz="1800"/>
          </a:p>
          <a:p>
            <a:endParaRPr lang="en-US"/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7515282-B282-1E19-F915-A69C32E981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23" y="914405"/>
            <a:ext cx="4128153" cy="5597495"/>
          </a:xfrm>
          <a:noFill/>
        </p:spPr>
      </p:pic>
    </p:spTree>
    <p:extLst>
      <p:ext uri="{BB962C8B-B14F-4D97-AF65-F5344CB8AC3E}">
        <p14:creationId xmlns:p14="http://schemas.microsoft.com/office/powerpoint/2010/main" val="277194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C51C0-0747-73D1-B05F-4A29C4459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1"/>
            <a:ext cx="6411686" cy="5592845"/>
          </a:xfrm>
        </p:spPr>
        <p:txBody>
          <a:bodyPr/>
          <a:lstStyle/>
          <a:p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</a:rPr>
              <a:t>3-iterative collaboration and feedback rounds.</a:t>
            </a:r>
          </a:p>
          <a:p>
            <a:endParaRPr lang="en-US" sz="1800"/>
          </a:p>
          <a:p>
            <a:r>
              <a:rPr lang="en-US" sz="1800"/>
              <a:t>Each round’s answers were auto graded to see if the agreement resulted in a correct answer.</a:t>
            </a:r>
          </a:p>
          <a:p>
            <a:endParaRPr lang="en-US" sz="1800"/>
          </a:p>
          <a:p>
            <a:r>
              <a:rPr lang="en-US" sz="1800">
                <a:solidFill>
                  <a:srgbClr val="000000"/>
                </a:solidFill>
                <a:effectLst/>
                <a:highlight>
                  <a:srgbClr val="FFFFFF"/>
                </a:highlight>
                <a:ea typeface="SimSun" panose="02010600030101010101" pitchFamily="2" charset="-122"/>
              </a:rPr>
              <a:t>Disputed answers were marked as incorrect, even if at least one agent was correct.</a:t>
            </a:r>
          </a:p>
          <a:p>
            <a:endParaRPr lang="en-US" sz="1800">
              <a:solidFill>
                <a:srgbClr val="000000"/>
              </a:solidFill>
              <a:highlight>
                <a:srgbClr val="FFFFFF"/>
              </a:highlight>
              <a:ea typeface="SimSun" panose="02010600030101010101" pitchFamily="2" charset="-122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highlight>
                  <a:srgbClr val="FFFFFF"/>
                </a:highlight>
                <a:ea typeface="SimSun" panose="02010600030101010101" pitchFamily="2" charset="-122"/>
              </a:rPr>
              <a:t>For two-LLM groups, the judge agent was the LLM that is not part of the 2-LLM group and thus not present in the first 2 rounds.</a:t>
            </a:r>
          </a:p>
          <a:p>
            <a:endParaRPr lang="en-US" sz="1800">
              <a:solidFill>
                <a:srgbClr val="000000"/>
              </a:solidFill>
              <a:highlight>
                <a:srgbClr val="FFFFFF"/>
              </a:highlight>
              <a:ea typeface="SimSun" panose="02010600030101010101" pitchFamily="2" charset="-122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highlight>
                  <a:srgbClr val="FFFFFF"/>
                </a:highlight>
                <a:ea typeface="SimSun" panose="02010600030101010101" pitchFamily="2" charset="-122"/>
              </a:rPr>
              <a:t>For the case of all three LLMs, the judge was determined by the greatest overall strength among all five subjects. </a:t>
            </a:r>
          </a:p>
          <a:p>
            <a:endParaRPr lang="en-US" sz="1800">
              <a:solidFill>
                <a:srgbClr val="000000"/>
              </a:solidFill>
              <a:highlight>
                <a:srgbClr val="FFFFFF"/>
              </a:highlight>
              <a:ea typeface="SimSun" panose="02010600030101010101" pitchFamily="2" charset="-122"/>
            </a:endParaRPr>
          </a:p>
          <a:p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ea typeface="SimSun" panose="02010600030101010101" pitchFamily="2" charset="-122"/>
              </a:rPr>
              <a:t>In both cases, the judge LLM took each agent’s round 2 outputs and a report on each agent’s skill strengths and weaknesses including its own to decide on the final outcome for that question. </a:t>
            </a:r>
          </a:p>
          <a:p>
            <a:endParaRPr lang="en-US" sz="1800"/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F5E4D8-485D-D877-9CA5-98477A2F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85"/>
            <a:ext cx="10515600" cy="549274"/>
          </a:xfrm>
        </p:spPr>
        <p:txBody>
          <a:bodyPr/>
          <a:lstStyle/>
          <a:p>
            <a:r>
              <a:rPr lang="en-US" sz="3200"/>
              <a:t>METHODOLOGY</a:t>
            </a:r>
          </a:p>
        </p:txBody>
      </p:sp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40364CF2-97BA-94A0-6652-03B8795D6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5" y="1095375"/>
            <a:ext cx="4368916" cy="4139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9D2AB9-7392-5D0B-863B-D11E3C7B0AA9}"/>
              </a:ext>
            </a:extLst>
          </p:cNvPr>
          <p:cNvSpPr txBox="1"/>
          <p:nvPr/>
        </p:nvSpPr>
        <p:spPr>
          <a:xfrm>
            <a:off x="7477125" y="5358824"/>
            <a:ext cx="4581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1600" i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 2: 3-Round Multi-agent collaboration process with arbitration.</a:t>
            </a:r>
          </a:p>
        </p:txBody>
      </p:sp>
    </p:spTree>
    <p:extLst>
      <p:ext uri="{BB962C8B-B14F-4D97-AF65-F5344CB8AC3E}">
        <p14:creationId xmlns:p14="http://schemas.microsoft.com/office/powerpoint/2010/main" val="150350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2939F7-4E51-AAAE-4D55-48B425AE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85"/>
            <a:ext cx="10515600" cy="549274"/>
          </a:xfrm>
        </p:spPr>
        <p:txBody>
          <a:bodyPr/>
          <a:lstStyle/>
          <a:p>
            <a:r>
              <a:rPr lang="en-US" sz="3200"/>
              <a:t>RESULTS</a:t>
            </a:r>
          </a:p>
        </p:txBody>
      </p:sp>
      <p:pic>
        <p:nvPicPr>
          <p:cNvPr id="2" name="Content Placeholder 1" descr="A graph of numbers and colors&#10;&#10;Description automatically generated">
            <a:extLst>
              <a:ext uri="{FF2B5EF4-FFF2-40B4-BE49-F238E27FC236}">
                <a16:creationId xmlns:a16="http://schemas.microsoft.com/office/drawing/2014/main" id="{1CD4051D-BC5A-B96B-B83E-AF2228CAF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31756"/>
            <a:ext cx="5784930" cy="3570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8819C162-A089-2217-6998-2DC58B6CC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31756"/>
            <a:ext cx="5786945" cy="35701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422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075F85C-D153-1EA1-37B9-12FC007F9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631803"/>
              </p:ext>
            </p:extLst>
          </p:nvPr>
        </p:nvGraphicFramePr>
        <p:xfrm>
          <a:off x="2116110" y="1628877"/>
          <a:ext cx="7959779" cy="4087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576">
                  <a:extLst>
                    <a:ext uri="{9D8B030D-6E8A-4147-A177-3AD203B41FA5}">
                      <a16:colId xmlns:a16="http://schemas.microsoft.com/office/drawing/2014/main" val="1149860520"/>
                    </a:ext>
                  </a:extLst>
                </a:gridCol>
                <a:gridCol w="1152576">
                  <a:extLst>
                    <a:ext uri="{9D8B030D-6E8A-4147-A177-3AD203B41FA5}">
                      <a16:colId xmlns:a16="http://schemas.microsoft.com/office/drawing/2014/main" val="3617731510"/>
                    </a:ext>
                  </a:extLst>
                </a:gridCol>
                <a:gridCol w="1095267">
                  <a:extLst>
                    <a:ext uri="{9D8B030D-6E8A-4147-A177-3AD203B41FA5}">
                      <a16:colId xmlns:a16="http://schemas.microsoft.com/office/drawing/2014/main" val="3793254830"/>
                    </a:ext>
                  </a:extLst>
                </a:gridCol>
                <a:gridCol w="1095267">
                  <a:extLst>
                    <a:ext uri="{9D8B030D-6E8A-4147-A177-3AD203B41FA5}">
                      <a16:colId xmlns:a16="http://schemas.microsoft.com/office/drawing/2014/main" val="1318028605"/>
                    </a:ext>
                  </a:extLst>
                </a:gridCol>
                <a:gridCol w="1265604">
                  <a:extLst>
                    <a:ext uri="{9D8B030D-6E8A-4147-A177-3AD203B41FA5}">
                      <a16:colId xmlns:a16="http://schemas.microsoft.com/office/drawing/2014/main" val="2730278927"/>
                    </a:ext>
                  </a:extLst>
                </a:gridCol>
                <a:gridCol w="1265604">
                  <a:extLst>
                    <a:ext uri="{9D8B030D-6E8A-4147-A177-3AD203B41FA5}">
                      <a16:colId xmlns:a16="http://schemas.microsoft.com/office/drawing/2014/main" val="1976679352"/>
                    </a:ext>
                  </a:extLst>
                </a:gridCol>
                <a:gridCol w="932885">
                  <a:extLst>
                    <a:ext uri="{9D8B030D-6E8A-4147-A177-3AD203B41FA5}">
                      <a16:colId xmlns:a16="http://schemas.microsoft.com/office/drawing/2014/main" val="2367497146"/>
                    </a:ext>
                  </a:extLst>
                </a:gridCol>
              </a:tblGrid>
              <a:tr h="337573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Agent Group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Subject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922451"/>
                  </a:ext>
                </a:extLst>
              </a:tr>
              <a:tr h="5401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 His.</a:t>
                      </a:r>
                      <a:endParaRPr lang="en-US" sz="12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 Gov.</a:t>
                      </a:r>
                      <a:endParaRPr lang="en-US" sz="12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Phys.</a:t>
                      </a:r>
                      <a:endParaRPr lang="en-US" sz="12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Hum. Geogr.</a:t>
                      </a:r>
                      <a:endParaRPr lang="en-US" sz="12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Environ. Sci.</a:t>
                      </a:r>
                      <a:endParaRPr lang="en-US" sz="12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Overall Avg.</a:t>
                      </a:r>
                      <a:endParaRPr lang="en-US" sz="12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1004238"/>
                  </a:ext>
                </a:extLst>
              </a:tr>
              <a:tr h="4500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GPT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00FF00"/>
                          </a:highlight>
                        </a:rPr>
                        <a:t>98.2%</a:t>
                      </a:r>
                      <a:endParaRPr lang="en-US" sz="1800">
                        <a:effectLst/>
                        <a:highlight>
                          <a:srgbClr val="00FF00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84.4%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48.0%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79.0%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92.4%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80.4%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6749880"/>
                  </a:ext>
                </a:extLst>
              </a:tr>
              <a:tr h="4500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00FF00"/>
                          </a:highlight>
                        </a:rPr>
                        <a:t>98.2%</a:t>
                      </a:r>
                      <a:endParaRPr lang="en-US" sz="1800">
                        <a:effectLst/>
                        <a:highlight>
                          <a:srgbClr val="00FF00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84.4%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00FF00"/>
                          </a:highlight>
                        </a:rPr>
                        <a:t>61.3%</a:t>
                      </a:r>
                      <a:endParaRPr lang="en-US" sz="1800">
                        <a:effectLst/>
                        <a:highlight>
                          <a:srgbClr val="00FF00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00FF00"/>
                          </a:highlight>
                        </a:rPr>
                        <a:t>81.9%</a:t>
                      </a:r>
                      <a:endParaRPr lang="en-US" sz="1800">
                        <a:effectLst/>
                        <a:highlight>
                          <a:srgbClr val="00FF00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00FF00"/>
                          </a:highlight>
                        </a:rPr>
                        <a:t>94.3%</a:t>
                      </a:r>
                      <a:endParaRPr lang="en-US" sz="1800">
                        <a:effectLst/>
                        <a:highlight>
                          <a:srgbClr val="00FF00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00FF00"/>
                          </a:highlight>
                        </a:rPr>
                        <a:t>84.0%</a:t>
                      </a:r>
                      <a:endParaRPr lang="en-US" sz="1800">
                        <a:effectLst/>
                        <a:highlight>
                          <a:srgbClr val="00FF00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9420889"/>
                  </a:ext>
                </a:extLst>
              </a:tr>
              <a:tr h="4500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89.1%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72.9%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32.0%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69.5%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84.7%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69.6%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2095520"/>
                  </a:ext>
                </a:extLst>
              </a:tr>
              <a:tr h="4500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GPT – CL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94.5%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89.6%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56.0%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81.0%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93.6%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82.9%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9502826"/>
                  </a:ext>
                </a:extLst>
              </a:tr>
              <a:tr h="5090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GPT – GEM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90.9%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00FF00"/>
                          </a:highlight>
                        </a:rPr>
                        <a:t>90.6%</a:t>
                      </a:r>
                      <a:endParaRPr lang="en-US" sz="1800">
                        <a:effectLst/>
                        <a:highlight>
                          <a:srgbClr val="00FF00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48.0%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77.1%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93.0%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79.9%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4867302"/>
                  </a:ext>
                </a:extLst>
              </a:tr>
              <a:tr h="4500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 – GEM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92.7%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87.5%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46.7%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74.3%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92.4%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78.7%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9872724"/>
                  </a:ext>
                </a:extLst>
              </a:tr>
              <a:tr h="4500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highlight>
                            <a:srgbClr val="00FF00"/>
                          </a:highlight>
                        </a:rPr>
                        <a:t>98.2%</a:t>
                      </a:r>
                      <a:endParaRPr lang="en-US" sz="1800">
                        <a:effectLst/>
                        <a:highlight>
                          <a:srgbClr val="00FF00"/>
                        </a:highlight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89.6%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57.3%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76.2%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93.0%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82.9%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780965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E75F96F-88B0-8765-50B3-1E7EE582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85"/>
            <a:ext cx="10515600" cy="549274"/>
          </a:xfrm>
        </p:spPr>
        <p:txBody>
          <a:bodyPr/>
          <a:lstStyle/>
          <a:p>
            <a:r>
              <a:rPr lang="en-US" sz="3200"/>
              <a:t>RESULTS (CONT.)</a:t>
            </a:r>
          </a:p>
        </p:txBody>
      </p:sp>
    </p:spTree>
    <p:extLst>
      <p:ext uri="{BB962C8B-B14F-4D97-AF65-F5344CB8AC3E}">
        <p14:creationId xmlns:p14="http://schemas.microsoft.com/office/powerpoint/2010/main" val="1479725234"/>
      </p:ext>
    </p:extLst>
  </p:cSld>
  <p:clrMapOvr>
    <a:masterClrMapping/>
  </p:clrMapOvr>
</p:sld>
</file>

<file path=ppt/theme/theme1.xml><?xml version="1.0" encoding="utf-8"?>
<a:theme xmlns:a="http://schemas.openxmlformats.org/drawingml/2006/main" name="UNCLASSIFIED//FOU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CD_Slide_Template_20180109_V05_Draft.pptx" id="{FD68DAE6-306D-4F10-9510-298DB725F597}" vid="{3144D0B3-E69B-49F7-9EEE-7F1E4F55AA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0596d53-d77a-4d1a-982c-7194dd3b7773" xsi:nil="true"/>
    <lcf76f155ced4ddcb4097134ff3c332f xmlns="69d75184-eb85-4c11-8b7c-9bbacac458a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0D783017689C48A1D22CC1BEE08404" ma:contentTypeVersion="11" ma:contentTypeDescription="Create a new document." ma:contentTypeScope="" ma:versionID="310a6110f2dd9ced32591962a2cdf1b0">
  <xsd:schema xmlns:xsd="http://www.w3.org/2001/XMLSchema" xmlns:xs="http://www.w3.org/2001/XMLSchema" xmlns:p="http://schemas.microsoft.com/office/2006/metadata/properties" xmlns:ns2="69d75184-eb85-4c11-8b7c-9bbacac458a6" xmlns:ns3="e0596d53-d77a-4d1a-982c-7194dd3b7773" targetNamespace="http://schemas.microsoft.com/office/2006/metadata/properties" ma:root="true" ma:fieldsID="f054be0142a3f2a652f1bbb63b241f53" ns2:_="" ns3:_="">
    <xsd:import namespace="69d75184-eb85-4c11-8b7c-9bbacac458a6"/>
    <xsd:import namespace="e0596d53-d77a-4d1a-982c-7194dd3b77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d75184-eb85-4c11-8b7c-9bbacac45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d757968-b5e0-43bf-af52-13bc706514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96d53-d77a-4d1a-982c-7194dd3b777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31d8fd8-4b87-44fc-acb8-da2b3ef2964e}" ma:internalName="TaxCatchAll" ma:showField="CatchAllData" ma:web="e0596d53-d77a-4d1a-982c-7194dd3b77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0088A6-2E5F-448B-A679-9F64966BC3C9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e0596d53-d77a-4d1a-982c-7194dd3b7773"/>
    <ds:schemaRef ds:uri="69d75184-eb85-4c11-8b7c-9bbacac458a6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C85FA7-EF39-477C-9178-5BE9FCA171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ACDBEE-3EA8-4851-BF12-8ADE71EC6660}">
  <ds:schemaRefs>
    <ds:schemaRef ds:uri="69d75184-eb85-4c11-8b7c-9bbacac458a6"/>
    <ds:schemaRef ds:uri="e0596d53-d77a-4d1a-982c-7194dd3b77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931</Words>
  <Application>Microsoft Office PowerPoint</Application>
  <PresentationFormat>Widescreen</PresentationFormat>
  <Paragraphs>254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SimSun</vt:lpstr>
      <vt:lpstr>Aptos</vt:lpstr>
      <vt:lpstr>Arial</vt:lpstr>
      <vt:lpstr>Courier New</vt:lpstr>
      <vt:lpstr>Söhne</vt:lpstr>
      <vt:lpstr>Times New Roman</vt:lpstr>
      <vt:lpstr>UNCLASSIFIED//FOUO</vt:lpstr>
      <vt:lpstr>Collaborative LLMs in Academic Assessments   </vt:lpstr>
      <vt:lpstr>AGENDA</vt:lpstr>
      <vt:lpstr>PROBLEM STATEMENT</vt:lpstr>
      <vt:lpstr>MOTIVATION</vt:lpstr>
      <vt:lpstr>BACKGROUND</vt:lpstr>
      <vt:lpstr>METHODOLOGY</vt:lpstr>
      <vt:lpstr>METHODOLOGY</vt:lpstr>
      <vt:lpstr>RESULTS</vt:lpstr>
      <vt:lpstr>RESULTS (CONT.)</vt:lpstr>
      <vt:lpstr>ANALYSIS</vt:lpstr>
      <vt:lpstr>DISCUSSION</vt:lpstr>
      <vt:lpstr>CONCLUSIONS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Glasgal</dc:creator>
  <cp:lastModifiedBy>Ben Glasgall</cp:lastModifiedBy>
  <cp:revision>3</cp:revision>
  <cp:lastPrinted>2024-04-17T15:46:49Z</cp:lastPrinted>
  <dcterms:created xsi:type="dcterms:W3CDTF">2024-04-13T19:17:21Z</dcterms:created>
  <dcterms:modified xsi:type="dcterms:W3CDTF">2024-04-21T14:12:31Z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0x010100800D783017689C48A1D22CC1BEE08404</vt:lpwstr>
  </property>
  <property fmtid="{D5CDD505-2E9C-101B-9397-08002B2CF9AE}" pid="3" name="MediaServiceImageTags">
    <vt:lpwstr/>
  </property>
</Properties>
</file>