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9" r:id="rId2"/>
    <p:sldMasterId id="2147483660" r:id="rId3"/>
  </p:sldMasterIdLst>
  <p:sldIdLst>
    <p:sldId id="256" r:id="rId4"/>
    <p:sldId id="294" r:id="rId5"/>
    <p:sldId id="257" r:id="rId6"/>
    <p:sldId id="259" r:id="rId7"/>
    <p:sldId id="260" r:id="rId8"/>
    <p:sldId id="261" r:id="rId9"/>
    <p:sldId id="280" r:id="rId10"/>
    <p:sldId id="281" r:id="rId11"/>
    <p:sldId id="263" r:id="rId12"/>
    <p:sldId id="264" r:id="rId13"/>
    <p:sldId id="269" r:id="rId14"/>
    <p:sldId id="270" r:id="rId15"/>
    <p:sldId id="271" r:id="rId16"/>
    <p:sldId id="272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2" r:id="rId26"/>
    <p:sldId id="291" r:id="rId27"/>
    <p:sldId id="273" r:id="rId28"/>
    <p:sldId id="274" r:id="rId29"/>
    <p:sldId id="275" r:id="rId30"/>
    <p:sldId id="276" r:id="rId31"/>
    <p:sldId id="277" r:id="rId32"/>
    <p:sldId id="293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1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0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2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6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74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9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80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6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71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30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857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40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530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460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225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798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81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417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15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840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39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0309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8399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561B-09EC-417D-86D6-B23A35003FC8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2C04-2294-4984-89D3-3334D45D59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8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1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3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0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6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8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3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5DE27F-AAA9-46F7-996B-2370D3EAA1A0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4A0D70-F937-4495-BD89-948E3F28B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43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5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D7561B-09EC-417D-86D6-B23A35003FC8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F12C04-2294-4984-89D3-3334D45D59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FC3A5D6E-A453-476E-B24B-C20E7F94C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7" r="-1" b="2127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24C249-AFAF-4620-AB40-8CFDDAE2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it-IT" sz="4400">
                <a:solidFill>
                  <a:srgbClr val="EBEBEB"/>
                </a:solidFill>
              </a:rPr>
              <a:t>Solving ODE’s with PINN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F71986-39F3-47F4-8DFC-607EE20DB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</a:rPr>
              <a:t>An application of Physics-informed neural network</a:t>
            </a: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84C65-D8B5-4C49-AD45-FA3BA3EB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17" y="399384"/>
            <a:ext cx="4351025" cy="2283824"/>
          </a:xfrm>
        </p:spPr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strategy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422C76-BE0C-478A-9E37-1C7852F9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2286000"/>
            <a:ext cx="3963381" cy="279738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Char char=""/>
            </a:pPr>
            <a:r>
              <a:rPr lang="it-IT" sz="1800" cap="none" dirty="0">
                <a:solidFill>
                  <a:srgbClr val="FFFFFF"/>
                </a:solidFill>
              </a:rPr>
              <a:t>We </a:t>
            </a:r>
            <a:r>
              <a:rPr lang="it-IT" sz="1800" cap="none" dirty="0" err="1">
                <a:solidFill>
                  <a:srgbClr val="FFFFFF"/>
                </a:solidFill>
              </a:rPr>
              <a:t>choose</a:t>
            </a:r>
            <a:r>
              <a:rPr lang="it-IT" sz="1800" cap="none" dirty="0">
                <a:solidFill>
                  <a:srgbClr val="FFFFFF"/>
                </a:solidFill>
              </a:rPr>
              <a:t> the </a:t>
            </a:r>
            <a:r>
              <a:rPr lang="it-IT" sz="1800" cap="none" dirty="0" err="1">
                <a:solidFill>
                  <a:srgbClr val="FFFFFF"/>
                </a:solidFill>
              </a:rPr>
              <a:t>neural</a:t>
            </a:r>
            <a:r>
              <a:rPr lang="it-IT" sz="1800" cap="none" dirty="0">
                <a:solidFill>
                  <a:srgbClr val="FFFFFF"/>
                </a:solidFill>
              </a:rPr>
              <a:t> network </a:t>
            </a:r>
            <a:r>
              <a:rPr lang="it-IT" sz="1800" cap="none" dirty="0" err="1">
                <a:solidFill>
                  <a:srgbClr val="FFFFFF"/>
                </a:solidFill>
              </a:rPr>
              <a:t>parameters</a:t>
            </a:r>
            <a:r>
              <a:rPr lang="it-IT" sz="1800" cap="none" dirty="0">
                <a:solidFill>
                  <a:srgbClr val="FFFFFF"/>
                </a:solidFill>
              </a:rPr>
              <a:t> (in the </a:t>
            </a:r>
            <a:r>
              <a:rPr lang="it-IT" sz="1800" cap="none" dirty="0" err="1">
                <a:solidFill>
                  <a:srgbClr val="FFFFFF"/>
                </a:solidFill>
              </a:rPr>
              <a:t>example</a:t>
            </a:r>
            <a:r>
              <a:rPr lang="it-IT" sz="1800" cap="none" dirty="0">
                <a:solidFill>
                  <a:srgbClr val="FFFFFF"/>
                </a:solidFill>
              </a:rPr>
              <a:t> </a:t>
            </a:r>
            <a:r>
              <a:rPr lang="it-IT" sz="1800" cap="none" dirty="0" err="1">
                <a:solidFill>
                  <a:srgbClr val="FFFFFF"/>
                </a:solidFill>
              </a:rPr>
              <a:t>were</a:t>
            </a:r>
            <a:r>
              <a:rPr lang="it-IT" sz="1800" cap="none" dirty="0">
                <a:solidFill>
                  <a:srgbClr val="FFFFFF"/>
                </a:solidFill>
              </a:rPr>
              <a:t> </a:t>
            </a:r>
            <a:r>
              <a:rPr lang="it-IT" sz="1800" cap="none" dirty="0" err="1">
                <a:solidFill>
                  <a:srgbClr val="FFFFFF"/>
                </a:solidFill>
              </a:rPr>
              <a:t>given</a:t>
            </a:r>
            <a:r>
              <a:rPr lang="it-IT" sz="1800" cap="none" dirty="0">
                <a:solidFill>
                  <a:srgbClr val="FFFFFF"/>
                </a:solidFill>
              </a:rPr>
              <a:t>)</a:t>
            </a:r>
          </a:p>
          <a:p>
            <a:pPr>
              <a:buChar char=""/>
            </a:pPr>
            <a:r>
              <a:rPr lang="it-IT" sz="1800" cap="none" dirty="0">
                <a:solidFill>
                  <a:srgbClr val="FFFFFF"/>
                </a:solidFill>
              </a:rPr>
              <a:t>We test the </a:t>
            </a:r>
            <a:r>
              <a:rPr lang="it-IT" sz="1800" cap="none" dirty="0" err="1">
                <a:solidFill>
                  <a:srgbClr val="FFFFFF"/>
                </a:solidFill>
              </a:rPr>
              <a:t>convergence</a:t>
            </a:r>
            <a:r>
              <a:rPr lang="it-IT" sz="1800" cap="none" dirty="0">
                <a:solidFill>
                  <a:srgbClr val="FFFFFF"/>
                </a:solidFill>
              </a:rPr>
              <a:t> of the </a:t>
            </a:r>
            <a:r>
              <a:rPr lang="it-IT" sz="1800" cap="none" dirty="0" err="1">
                <a:solidFill>
                  <a:srgbClr val="FFFFFF"/>
                </a:solidFill>
              </a:rPr>
              <a:t>runge</a:t>
            </a:r>
            <a:r>
              <a:rPr lang="it-IT" sz="1800" cap="none" dirty="0">
                <a:solidFill>
                  <a:srgbClr val="FFFFFF"/>
                </a:solidFill>
              </a:rPr>
              <a:t> </a:t>
            </a:r>
            <a:r>
              <a:rPr lang="it-IT" sz="1800" cap="none" dirty="0" err="1">
                <a:solidFill>
                  <a:srgbClr val="FFFFFF"/>
                </a:solidFill>
              </a:rPr>
              <a:t>kutta</a:t>
            </a:r>
            <a:r>
              <a:rPr lang="it-IT" sz="1800" cap="none" dirty="0">
                <a:solidFill>
                  <a:srgbClr val="FFFFFF"/>
                </a:solidFill>
              </a:rPr>
              <a:t> </a:t>
            </a:r>
            <a:r>
              <a:rPr lang="it-IT" sz="1800" cap="none" dirty="0" err="1">
                <a:solidFill>
                  <a:srgbClr val="FFFFFF"/>
                </a:solidFill>
              </a:rPr>
              <a:t>method</a:t>
            </a:r>
            <a:r>
              <a:rPr lang="it-IT" sz="1800" cap="none" dirty="0">
                <a:solidFill>
                  <a:srgbClr val="FFFFFF"/>
                </a:solidFill>
              </a:rPr>
              <a:t> with </a:t>
            </a:r>
            <a:r>
              <a:rPr lang="it-IT" sz="1800" cap="none" dirty="0" err="1">
                <a:solidFill>
                  <a:srgbClr val="FFFFFF"/>
                </a:solidFill>
              </a:rPr>
              <a:t>different</a:t>
            </a:r>
            <a:r>
              <a:rPr lang="it-IT" sz="1800" cap="none" dirty="0">
                <a:solidFill>
                  <a:srgbClr val="FFFFFF"/>
                </a:solidFill>
              </a:rPr>
              <a:t> time steps</a:t>
            </a:r>
          </a:p>
          <a:p>
            <a:pPr>
              <a:buChar char=""/>
            </a:pPr>
            <a:r>
              <a:rPr lang="it-IT" sz="1800" cap="none" dirty="0">
                <a:solidFill>
                  <a:srgbClr val="FFFFFF"/>
                </a:solidFill>
              </a:rPr>
              <a:t>We </a:t>
            </a:r>
            <a:r>
              <a:rPr lang="it-IT" sz="1800" cap="none" dirty="0" err="1">
                <a:solidFill>
                  <a:srgbClr val="FFFFFF"/>
                </a:solidFill>
              </a:rPr>
              <a:t>try</a:t>
            </a:r>
            <a:r>
              <a:rPr lang="it-IT" sz="1800" cap="none" dirty="0">
                <a:solidFill>
                  <a:srgbClr val="FFFFFF"/>
                </a:solidFill>
              </a:rPr>
              <a:t> to </a:t>
            </a:r>
            <a:r>
              <a:rPr lang="it-IT" sz="1800" cap="none" dirty="0" err="1">
                <a:solidFill>
                  <a:srgbClr val="FFFFFF"/>
                </a:solidFill>
              </a:rPr>
              <a:t>add</a:t>
            </a:r>
            <a:r>
              <a:rPr lang="it-IT" sz="1800" cap="none" dirty="0">
                <a:solidFill>
                  <a:srgbClr val="FFFFFF"/>
                </a:solidFill>
              </a:rPr>
              <a:t> a </a:t>
            </a:r>
            <a:r>
              <a:rPr lang="it-IT" sz="1800" cap="none" dirty="0" err="1">
                <a:solidFill>
                  <a:srgbClr val="FFFFFF"/>
                </a:solidFill>
              </a:rPr>
              <a:t>gaussian</a:t>
            </a:r>
            <a:r>
              <a:rPr lang="it-IT" sz="1800" cap="none" dirty="0">
                <a:solidFill>
                  <a:srgbClr val="FFFFFF"/>
                </a:solidFill>
              </a:rPr>
              <a:t> </a:t>
            </a:r>
            <a:r>
              <a:rPr lang="it-IT" sz="1800" cap="none" dirty="0" err="1">
                <a:solidFill>
                  <a:srgbClr val="FFFFFF"/>
                </a:solidFill>
              </a:rPr>
              <a:t>noise</a:t>
            </a:r>
            <a:r>
              <a:rPr lang="it-IT" sz="1800" cap="none" dirty="0">
                <a:solidFill>
                  <a:srgbClr val="FFFFFF"/>
                </a:solidFill>
              </a:rPr>
              <a:t> with </a:t>
            </a:r>
            <a:r>
              <a:rPr lang="it-IT" sz="1800" cap="none" dirty="0" err="1">
                <a:solidFill>
                  <a:srgbClr val="FFFFFF"/>
                </a:solidFill>
              </a:rPr>
              <a:t>different</a:t>
            </a:r>
            <a:r>
              <a:rPr lang="it-IT" sz="1800" cap="none" dirty="0">
                <a:solidFill>
                  <a:srgbClr val="FFFFFF"/>
                </a:solidFill>
              </a:rPr>
              <a:t> </a:t>
            </a:r>
            <a:r>
              <a:rPr lang="it-IT" sz="1800" cap="none" dirty="0" err="1">
                <a:solidFill>
                  <a:srgbClr val="FFFFFF"/>
                </a:solidFill>
              </a:rPr>
              <a:t>std</a:t>
            </a:r>
            <a:r>
              <a:rPr lang="it-IT" sz="1800" cap="none" dirty="0">
                <a:solidFill>
                  <a:srgbClr val="FFFFFF"/>
                </a:solidFill>
              </a:rPr>
              <a:t> in </a:t>
            </a:r>
            <a:r>
              <a:rPr lang="it-IT" sz="1800" cap="none" dirty="0" err="1">
                <a:solidFill>
                  <a:srgbClr val="FFFFFF"/>
                </a:solidFill>
              </a:rPr>
              <a:t>different</a:t>
            </a:r>
            <a:r>
              <a:rPr lang="it-IT" sz="1800" cap="none" dirty="0">
                <a:solidFill>
                  <a:srgbClr val="FFFFFF"/>
                </a:solidFill>
              </a:rPr>
              <a:t> time intervals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873652-AE85-4A16-B3DB-3E06B33B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60" y="3429000"/>
            <a:ext cx="4561840" cy="298912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116E03-44E0-47B8-B766-D629020DBC3E}"/>
              </a:ext>
            </a:extLst>
          </p:cNvPr>
          <p:cNvSpPr txBox="1"/>
          <p:nvPr/>
        </p:nvSpPr>
        <p:spPr>
          <a:xfrm>
            <a:off x="7525512" y="1759878"/>
            <a:ext cx="305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h=0,002</a:t>
            </a:r>
          </a:p>
          <a:p>
            <a:r>
              <a:rPr lang="it-IT" dirty="0"/>
              <a:t>Output = [115.1 71.6 16.7]</a:t>
            </a:r>
          </a:p>
        </p:txBody>
      </p:sp>
    </p:spTree>
    <p:extLst>
      <p:ext uri="{BB962C8B-B14F-4D97-AF65-F5344CB8AC3E}">
        <p14:creationId xmlns:p14="http://schemas.microsoft.com/office/powerpoint/2010/main" val="88352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B5194-5038-4EA5-9B8C-297BD0BA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Different</a:t>
            </a:r>
            <a:r>
              <a:rPr lang="it-IT" dirty="0"/>
              <a:t> time step of RK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6FBE7-5EEC-403D-8815-0A5594CA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682" y="4363981"/>
            <a:ext cx="2907193" cy="20583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FFC69A-C158-4907-84F5-305BC6B1B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03" y="4433888"/>
            <a:ext cx="3110089" cy="198841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CB1E6A-AEDA-4869-AC03-F5A3C303856A}"/>
              </a:ext>
            </a:extLst>
          </p:cNvPr>
          <p:cNvSpPr txBox="1"/>
          <p:nvPr/>
        </p:nvSpPr>
        <p:spPr>
          <a:xfrm>
            <a:off x="870474" y="4433888"/>
            <a:ext cx="2252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= 0,004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 [180.62221 ,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102.55373 ,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21.072803]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697312-023E-44E0-B9C2-00E691533530}"/>
              </a:ext>
            </a:extLst>
          </p:cNvPr>
          <p:cNvSpPr txBox="1"/>
          <p:nvPr/>
        </p:nvSpPr>
        <p:spPr>
          <a:xfrm>
            <a:off x="1417320" y="3017843"/>
            <a:ext cx="680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we </a:t>
            </a:r>
            <a:r>
              <a:rPr lang="it-IT" dirty="0" err="1"/>
              <a:t>can’t</a:t>
            </a:r>
            <a:r>
              <a:rPr lang="it-IT" dirty="0"/>
              <a:t> use a </a:t>
            </a:r>
            <a:r>
              <a:rPr lang="it-IT" dirty="0" err="1"/>
              <a:t>bigger</a:t>
            </a:r>
            <a:r>
              <a:rPr lang="it-IT" dirty="0"/>
              <a:t> time step, </a:t>
            </a:r>
            <a:r>
              <a:rPr lang="it-IT" dirty="0" err="1"/>
              <a:t>because</a:t>
            </a:r>
            <a:r>
              <a:rPr lang="it-IT" dirty="0"/>
              <a:t> the output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bad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320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2BB7C-B9E3-4256-9C04-C18E8162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</p:txBody>
      </p:sp>
      <p:pic>
        <p:nvPicPr>
          <p:cNvPr id="100" name="Immagine 99">
            <a:extLst>
              <a:ext uri="{FF2B5EF4-FFF2-40B4-BE49-F238E27FC236}">
                <a16:creationId xmlns:a16="http://schemas.microsoft.com/office/drawing/2014/main" id="{2F5B0F5D-230F-4656-B24B-9F1BA7A3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01" y="2320393"/>
            <a:ext cx="2909368" cy="2012645"/>
          </a:xfrm>
          <a:prstGeom prst="rect">
            <a:avLst/>
          </a:prstGeom>
        </p:spPr>
      </p:pic>
      <p:pic>
        <p:nvPicPr>
          <p:cNvPr id="101" name="Immagine 100">
            <a:extLst>
              <a:ext uri="{FF2B5EF4-FFF2-40B4-BE49-F238E27FC236}">
                <a16:creationId xmlns:a16="http://schemas.microsoft.com/office/drawing/2014/main" id="{CE9309A2-C9E6-49CF-A736-9B17594C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01" y="4363902"/>
            <a:ext cx="2909368" cy="2013404"/>
          </a:xfrm>
          <a:prstGeom prst="rect">
            <a:avLst/>
          </a:prstGeom>
        </p:spPr>
      </p:pic>
      <p:pic>
        <p:nvPicPr>
          <p:cNvPr id="102" name="Immagine 101">
            <a:extLst>
              <a:ext uri="{FF2B5EF4-FFF2-40B4-BE49-F238E27FC236}">
                <a16:creationId xmlns:a16="http://schemas.microsoft.com/office/drawing/2014/main" id="{1F6808C2-B6B0-430C-973C-0A841143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91" y="2320393"/>
            <a:ext cx="2798547" cy="1974318"/>
          </a:xfrm>
          <a:prstGeom prst="rect">
            <a:avLst/>
          </a:prstGeom>
        </p:spPr>
      </p:pic>
      <p:pic>
        <p:nvPicPr>
          <p:cNvPr id="103" name="Immagine 102">
            <a:extLst>
              <a:ext uri="{FF2B5EF4-FFF2-40B4-BE49-F238E27FC236}">
                <a16:creationId xmlns:a16="http://schemas.microsoft.com/office/drawing/2014/main" id="{342E1378-C502-4E5D-844D-3C503B0CE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91" y="4383445"/>
            <a:ext cx="2798547" cy="1974318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EB305134-510D-4598-9DE3-7DB5E8763A91}"/>
              </a:ext>
            </a:extLst>
          </p:cNvPr>
          <p:cNvSpPr txBox="1"/>
          <p:nvPr/>
        </p:nvSpPr>
        <p:spPr>
          <a:xfrm>
            <a:off x="773191" y="2190700"/>
            <a:ext cx="2274809" cy="394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[0,0.2]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                                      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=100                                      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F6DB66B-AFCA-47FD-8A5F-031B1C033BC5}"/>
              </a:ext>
            </a:extLst>
          </p:cNvPr>
          <p:cNvSpPr txBox="1"/>
          <p:nvPr/>
        </p:nvSpPr>
        <p:spPr>
          <a:xfrm>
            <a:off x="9584589" y="2662706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[117.79279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72.11025 ,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17.402443] </a:t>
            </a:r>
            <a:endParaRPr lang="it-IT" dirty="0"/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88401145-116A-4494-B275-2F8FBE184110}"/>
              </a:ext>
            </a:extLst>
          </p:cNvPr>
          <p:cNvSpPr txBox="1"/>
          <p:nvPr/>
        </p:nvSpPr>
        <p:spPr>
          <a:xfrm>
            <a:off x="9584589" y="4684003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[109.87381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72.30827 ,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14.474802]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81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2BB7C-B9E3-4256-9C04-C18E8162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EB305134-510D-4598-9DE3-7DB5E8763A91}"/>
              </a:ext>
            </a:extLst>
          </p:cNvPr>
          <p:cNvSpPr txBox="1"/>
          <p:nvPr/>
        </p:nvSpPr>
        <p:spPr>
          <a:xfrm>
            <a:off x="773191" y="2190700"/>
            <a:ext cx="2274809" cy="394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[1.4,1.7]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                                      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=100                                      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F6DB66B-AFCA-47FD-8A5F-031B1C033BC5}"/>
              </a:ext>
            </a:extLst>
          </p:cNvPr>
          <p:cNvSpPr txBox="1"/>
          <p:nvPr/>
        </p:nvSpPr>
        <p:spPr>
          <a:xfrm>
            <a:off x="9584589" y="2662706"/>
            <a:ext cx="1580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[115.152145,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71.78918 ,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16.636393] 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88401145-116A-4494-B275-2F8FBE184110}"/>
              </a:ext>
            </a:extLst>
          </p:cNvPr>
          <p:cNvSpPr txBox="1"/>
          <p:nvPr/>
        </p:nvSpPr>
        <p:spPr>
          <a:xfrm>
            <a:off x="9584589" y="4684003"/>
            <a:ext cx="1464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[114.94353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72.04542 ,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16.565477] 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E276B0-D48F-48FC-AB96-23213D21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61" y="2434749"/>
            <a:ext cx="3120504" cy="21780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91B6B74-A272-4D76-8410-254797F0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24" y="2368529"/>
            <a:ext cx="3084734" cy="21780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7EE7E9D-F248-4BBA-AC7A-C905E749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188" y="4557721"/>
            <a:ext cx="3020676" cy="209741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C1F77F-492E-4D14-ABC7-C909276BF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725" y="4557721"/>
            <a:ext cx="3016184" cy="21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2BB7C-B9E3-4256-9C04-C18E8162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EB305134-510D-4598-9DE3-7DB5E8763A91}"/>
              </a:ext>
            </a:extLst>
          </p:cNvPr>
          <p:cNvSpPr txBox="1"/>
          <p:nvPr/>
        </p:nvSpPr>
        <p:spPr>
          <a:xfrm>
            <a:off x="101600" y="2127559"/>
            <a:ext cx="3282401" cy="394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[0,0.2] U [1.4,1.7]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                                      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it-I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=100                                      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F6DB66B-AFCA-47FD-8A5F-031B1C033BC5}"/>
              </a:ext>
            </a:extLst>
          </p:cNvPr>
          <p:cNvSpPr txBox="1"/>
          <p:nvPr/>
        </p:nvSpPr>
        <p:spPr>
          <a:xfrm>
            <a:off x="9584589" y="2662706"/>
            <a:ext cx="1531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[117.8953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72.30025,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17.36585]  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88401145-116A-4494-B275-2F8FBE184110}"/>
              </a:ext>
            </a:extLst>
          </p:cNvPr>
          <p:cNvSpPr txBox="1"/>
          <p:nvPr/>
        </p:nvSpPr>
        <p:spPr>
          <a:xfrm>
            <a:off x="9584589" y="4684003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[109.54126 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73.11582  , 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14.2527895]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97AC817-AC37-4052-807B-08871200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73" y="2464866"/>
            <a:ext cx="2916686" cy="20328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569E556-1CC8-454C-AB8C-4CBFE08B1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43" y="2404159"/>
            <a:ext cx="3011406" cy="21542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681C56-47E2-443C-A748-34ED1112F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74" y="4619121"/>
            <a:ext cx="3003788" cy="20935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562BBFF-1FEC-4C10-8F54-742066B18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42" y="4558414"/>
            <a:ext cx="3011407" cy="21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8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14F9A-D730-4A5D-9D6F-9178FE3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					RLC </a:t>
            </a:r>
            <a:r>
              <a:rPr lang="it-IT" dirty="0" err="1"/>
              <a:t>circuit</a:t>
            </a:r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264F39D-B6C5-41CD-A363-0C14D155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0404" y="3429000"/>
            <a:ext cx="5428649" cy="2590800"/>
          </a:xfrm>
        </p:spPr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B01E566-9ADE-44C1-B666-A6CE677D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83" y="4227478"/>
            <a:ext cx="3108961" cy="86273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B31E34-466E-4085-810E-D4E8D85CB60E}"/>
              </a:ext>
            </a:extLst>
          </p:cNvPr>
          <p:cNvSpPr txBox="1"/>
          <p:nvPr/>
        </p:nvSpPr>
        <p:spPr>
          <a:xfrm>
            <a:off x="5045241" y="3847237"/>
            <a:ext cx="6618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Goal: estimate the </a:t>
            </a:r>
            <a:r>
              <a:rPr lang="it-IT" dirty="0" err="1"/>
              <a:t>parameter</a:t>
            </a:r>
            <a:r>
              <a:rPr lang="it-IT" dirty="0"/>
              <a:t> R, </a:t>
            </a:r>
            <a:r>
              <a:rPr lang="it-IT" dirty="0" err="1"/>
              <a:t>resistance</a:t>
            </a:r>
            <a:endParaRPr lang="it-IT" dirty="0"/>
          </a:p>
          <a:p>
            <a:endParaRPr lang="it-IT" dirty="0"/>
          </a:p>
          <a:p>
            <a:r>
              <a:rPr lang="it-IT" dirty="0"/>
              <a:t>Input: </a:t>
            </a:r>
            <a:r>
              <a:rPr lang="it-IT" dirty="0" err="1"/>
              <a:t>measurement</a:t>
            </a:r>
            <a:r>
              <a:rPr lang="it-IT" dirty="0"/>
              <a:t> of the </a:t>
            </a:r>
            <a:r>
              <a:rPr lang="it-IT" dirty="0" err="1"/>
              <a:t>tension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Output: </a:t>
            </a:r>
            <a:r>
              <a:rPr lang="it-IT" dirty="0" err="1"/>
              <a:t>measurement</a:t>
            </a:r>
            <a:r>
              <a:rPr lang="it-IT" dirty="0"/>
              <a:t> of the </a:t>
            </a:r>
            <a:r>
              <a:rPr lang="it-IT" dirty="0" err="1"/>
              <a:t>charge</a:t>
            </a:r>
            <a:r>
              <a:rPr lang="it-IT" dirty="0"/>
              <a:t> on the </a:t>
            </a:r>
            <a:r>
              <a:rPr lang="it-IT" dirty="0" err="1"/>
              <a:t>capcitor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768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FEFCF-A7E0-4FCE-9390-29C370BC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			    RLC circuit, constant V</a:t>
            </a: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4DDC6C68-7ACB-4AA1-A04B-FE748B6F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70" y="3010237"/>
            <a:ext cx="6443180" cy="27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0339FC2-4017-4A9B-947D-4B895872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Issuses</a:t>
            </a:r>
            <a:r>
              <a:rPr lang="it-IT" dirty="0"/>
              <a:t> with learning rate and </a:t>
            </a:r>
            <a:r>
              <a:rPr lang="it-IT" dirty="0" err="1"/>
              <a:t>epochs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AB9BEEC-57A8-4460-9377-283B1231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245" y="2558731"/>
            <a:ext cx="2866848" cy="194589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AE0CE0A-E0D4-4A1E-B9D1-0983875F8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37" y="2558731"/>
            <a:ext cx="2974206" cy="195780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718574-E43D-4EED-BD2A-19AB0F311FDA}"/>
              </a:ext>
            </a:extLst>
          </p:cNvPr>
          <p:cNvSpPr txBox="1"/>
          <p:nvPr/>
        </p:nvSpPr>
        <p:spPr>
          <a:xfrm>
            <a:off x="779647" y="2954954"/>
            <a:ext cx="32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Learning rate=0.01</a:t>
            </a:r>
          </a:p>
          <a:p>
            <a:r>
              <a:rPr lang="it-IT" dirty="0" err="1"/>
              <a:t>Epochs</a:t>
            </a:r>
            <a:r>
              <a:rPr lang="it-IT" dirty="0"/>
              <a:t>=500</a:t>
            </a:r>
          </a:p>
          <a:p>
            <a:r>
              <a:rPr lang="it-IT" dirty="0"/>
              <a:t>Too small:</a:t>
            </a:r>
            <a:r>
              <a:rPr lang="it-IT" dirty="0">
                <a:sym typeface="Wingdings" panose="05000000000000000000" pitchFamily="2" charset="2"/>
              </a:rPr>
              <a:t> the NN </a:t>
            </a:r>
            <a:r>
              <a:rPr lang="it-IT" dirty="0" err="1">
                <a:sym typeface="Wingdings" panose="05000000000000000000" pitchFamily="2" charset="2"/>
              </a:rPr>
              <a:t>learns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slowly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10288FE-92A5-4576-8A0E-66BE36731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200" y="4453893"/>
            <a:ext cx="2866847" cy="19455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9980B29-F708-4034-A0D1-38BF8B2B1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337" y="4516535"/>
            <a:ext cx="2888914" cy="188292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DC64F6-48C8-4A9C-A62B-4286385128C1}"/>
              </a:ext>
            </a:extLst>
          </p:cNvPr>
          <p:cNvSpPr txBox="1"/>
          <p:nvPr/>
        </p:nvSpPr>
        <p:spPr>
          <a:xfrm>
            <a:off x="779647" y="4937760"/>
            <a:ext cx="3267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Learning rate= 1</a:t>
            </a:r>
          </a:p>
          <a:p>
            <a:r>
              <a:rPr lang="it-IT" dirty="0" err="1"/>
              <a:t>Epochs</a:t>
            </a:r>
            <a:r>
              <a:rPr lang="it-IT" dirty="0"/>
              <a:t>=120</a:t>
            </a:r>
          </a:p>
          <a:p>
            <a:r>
              <a:rPr lang="it-IT" dirty="0"/>
              <a:t>Too big: the NN </a:t>
            </a:r>
            <a:r>
              <a:rPr lang="it-IT" dirty="0" err="1"/>
              <a:t>doesn’t</a:t>
            </a:r>
            <a:r>
              <a:rPr lang="it-IT" dirty="0"/>
              <a:t> </a:t>
            </a:r>
          </a:p>
          <a:p>
            <a:r>
              <a:rPr lang="it-IT" dirty="0"/>
              <a:t>converge</a:t>
            </a:r>
          </a:p>
        </p:txBody>
      </p:sp>
    </p:spTree>
    <p:extLst>
      <p:ext uri="{BB962C8B-B14F-4D97-AF65-F5344CB8AC3E}">
        <p14:creationId xmlns:p14="http://schemas.microsoft.com/office/powerpoint/2010/main" val="86184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754A3-E169-42DB-8EB8-EBDDEB10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for NN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20DEE66-2116-41D4-A25A-2250F2F2D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63" y="2648158"/>
            <a:ext cx="3803201" cy="25814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1540E31-5EBF-466B-B936-2E7B37344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12" y="2697514"/>
            <a:ext cx="3803201" cy="25320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26AC63-1328-4A83-AF37-6049073C0399}"/>
              </a:ext>
            </a:extLst>
          </p:cNvPr>
          <p:cNvSpPr txBox="1"/>
          <p:nvPr/>
        </p:nvSpPr>
        <p:spPr>
          <a:xfrm flipH="1">
            <a:off x="770687" y="2820202"/>
            <a:ext cx="30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Learning rate= 0.1</a:t>
            </a:r>
          </a:p>
          <a:p>
            <a:r>
              <a:rPr lang="it-IT" dirty="0" err="1"/>
              <a:t>Epochs</a:t>
            </a:r>
            <a:r>
              <a:rPr lang="it-IT" dirty="0"/>
              <a:t>= 120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F87E1D-B7EF-4185-A3D1-EC426A1E20F9}"/>
              </a:ext>
            </a:extLst>
          </p:cNvPr>
          <p:cNvSpPr txBox="1"/>
          <p:nvPr/>
        </p:nvSpPr>
        <p:spPr>
          <a:xfrm>
            <a:off x="770687" y="5621070"/>
            <a:ext cx="60976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 [9.985753]   </a:t>
            </a:r>
          </a:p>
        </p:txBody>
      </p:sp>
    </p:spTree>
    <p:extLst>
      <p:ext uri="{BB962C8B-B14F-4D97-AF65-F5344CB8AC3E}">
        <p14:creationId xmlns:p14="http://schemas.microsoft.com/office/powerpoint/2010/main" val="402465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3D84B-9BB8-45D9-98FA-B1100CE1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Limit of RK time step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F4F01C-02E3-4AB6-8B27-B977D3C83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37" y="3459087"/>
            <a:ext cx="3713567" cy="25206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4879B6-1A94-4170-9756-F5F0FFA14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75" y="3430101"/>
            <a:ext cx="3917481" cy="25785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6E7AA0-7906-44C0-811C-368EDDB79FD4}"/>
              </a:ext>
            </a:extLst>
          </p:cNvPr>
          <p:cNvSpPr txBox="1"/>
          <p:nvPr/>
        </p:nvSpPr>
        <p:spPr>
          <a:xfrm>
            <a:off x="1309035" y="435005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h=0.006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AA4CD3-067A-4926-8EB1-2F55991D96E4}"/>
              </a:ext>
            </a:extLst>
          </p:cNvPr>
          <p:cNvSpPr txBox="1"/>
          <p:nvPr/>
        </p:nvSpPr>
        <p:spPr>
          <a:xfrm>
            <a:off x="577515" y="2646013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the maximum step </a:t>
            </a:r>
            <a:r>
              <a:rPr lang="it-IT" dirty="0" err="1"/>
              <a:t>using</a:t>
            </a:r>
            <a:r>
              <a:rPr lang="it-IT" dirty="0"/>
              <a:t> the data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, the </a:t>
            </a:r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7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16D460E-0CB6-41F4-85AD-69C0702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?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542BB1BC-B500-4F62-8AE8-54088E3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GOAL: Solving the inverse </a:t>
            </a:r>
            <a:r>
              <a:rPr lang="it-IT" dirty="0" err="1"/>
              <a:t>problem</a:t>
            </a:r>
            <a:r>
              <a:rPr lang="it-IT" dirty="0"/>
              <a:t> (model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) for     	           second order ODE</a:t>
            </a:r>
          </a:p>
          <a:p>
            <a:r>
              <a:rPr lang="it-IT" dirty="0"/>
              <a:t>HOW: </a:t>
            </a:r>
            <a:r>
              <a:rPr lang="it-IT" dirty="0" err="1"/>
              <a:t>PINNs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of system dynamics</a:t>
            </a:r>
          </a:p>
          <a:p>
            <a:pPr marL="0" indent="0">
              <a:buNone/>
            </a:pPr>
            <a:r>
              <a:rPr lang="it-IT" dirty="0"/>
              <a:t>		  RK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in the RNN </a:t>
            </a:r>
            <a:r>
              <a:rPr lang="it-IT" dirty="0" err="1"/>
              <a:t>cell</a:t>
            </a:r>
            <a:r>
              <a:rPr lang="it-IT" dirty="0"/>
              <a:t> </a:t>
            </a:r>
            <a:r>
              <a:rPr lang="it-IT" dirty="0" err="1"/>
              <a:t>compensete</a:t>
            </a:r>
            <a:r>
              <a:rPr lang="it-IT" dirty="0"/>
              <a:t> the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     	         data</a:t>
            </a:r>
          </a:p>
          <a:p>
            <a:r>
              <a:rPr lang="it-IT" dirty="0"/>
              <a:t>BENEFITS: Reduce the heavy </a:t>
            </a:r>
            <a:r>
              <a:rPr lang="it-IT" dirty="0" err="1"/>
              <a:t>computational</a:t>
            </a:r>
            <a:r>
              <a:rPr lang="it-IT" dirty="0"/>
              <a:t> burden </a:t>
            </a:r>
            <a:r>
              <a:rPr lang="it-IT" dirty="0" err="1"/>
              <a:t>associated</a:t>
            </a:r>
            <a:r>
              <a:rPr lang="it-IT" dirty="0"/>
              <a:t> with time-	               domain </a:t>
            </a:r>
            <a:r>
              <a:rPr lang="it-IT" dirty="0" err="1"/>
              <a:t>simulations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1759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D939385E-291F-419B-818B-01F04356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Limit RK time step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07A8FA4-FFFE-4DCE-979F-BE1FEB928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675" y="2380572"/>
            <a:ext cx="3185963" cy="216249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2248B26-0437-42F4-B272-CF12C04F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24" y="4543065"/>
            <a:ext cx="3185963" cy="21951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7E5ADBF-8BAB-4345-8F12-3625151C1EC4}"/>
              </a:ext>
            </a:extLst>
          </p:cNvPr>
          <p:cNvSpPr txBox="1"/>
          <p:nvPr/>
        </p:nvSpPr>
        <p:spPr>
          <a:xfrm>
            <a:off x="620488" y="2746478"/>
            <a:ext cx="160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h= 0.008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2BB7DD6-0C9B-4D7A-A5F0-5DB348A60CDB}"/>
              </a:ext>
            </a:extLst>
          </p:cNvPr>
          <p:cNvSpPr txBox="1"/>
          <p:nvPr/>
        </p:nvSpPr>
        <p:spPr>
          <a:xfrm flipH="1">
            <a:off x="620488" y="5288286"/>
            <a:ext cx="142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h= 0.010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79EC3CD-989C-4170-BCCB-81FCE95C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0572"/>
            <a:ext cx="3266476" cy="211323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0AD71C5-8F74-4803-9E40-AE01B94D4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256" y="4557298"/>
            <a:ext cx="3226220" cy="21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5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202C3-EA3B-4D73-8BA5-68F99E69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Theorecitlca</a:t>
            </a:r>
            <a:r>
              <a:rPr lang="it-IT" dirty="0"/>
              <a:t> vs Real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39DACE-5656-426F-8026-DB2C1B193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251" y="3152035"/>
            <a:ext cx="3122853" cy="211965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43273F-1FA0-42E8-97D0-3D544906C520}"/>
              </a:ext>
            </a:extLst>
          </p:cNvPr>
          <p:cNvSpPr txBox="1"/>
          <p:nvPr/>
        </p:nvSpPr>
        <p:spPr>
          <a:xfrm>
            <a:off x="944649" y="3497418"/>
            <a:ext cx="60976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Output=[31.9423]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BED61AD-5396-4E29-BB43-C1D5CCF7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20" y="3172807"/>
            <a:ext cx="3122853" cy="20554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8A5343-BF7C-489E-B483-5FBE4818EF7E}"/>
              </a:ext>
            </a:extLst>
          </p:cNvPr>
          <p:cNvSpPr txBox="1"/>
          <p:nvPr/>
        </p:nvSpPr>
        <p:spPr>
          <a:xfrm>
            <a:off x="774493" y="2526476"/>
            <a:ext cx="1004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theoretical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with h=0.08 </a:t>
            </a:r>
            <a:r>
              <a:rPr lang="it-IT" dirty="0" err="1"/>
              <a:t>but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h and the </a:t>
            </a:r>
            <a:r>
              <a:rPr lang="it-IT" dirty="0" err="1"/>
              <a:t>observed</a:t>
            </a:r>
            <a:r>
              <a:rPr lang="it-IT" dirty="0"/>
              <a:t> data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endParaRPr lang="it-IT" dirty="0"/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620B6B-F6E7-4FD4-9CCA-45AFCB751139}"/>
              </a:ext>
            </a:extLst>
          </p:cNvPr>
          <p:cNvSpPr txBox="1"/>
          <p:nvPr/>
        </p:nvSpPr>
        <p:spPr>
          <a:xfrm>
            <a:off x="774493" y="5599708"/>
            <a:ext cx="96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bad</a:t>
            </a:r>
            <a:r>
              <a:rPr lang="it-IT" dirty="0"/>
              <a:t> with </a:t>
            </a:r>
            <a:r>
              <a:rPr lang="it-IT" dirty="0" err="1"/>
              <a:t>smaller</a:t>
            </a:r>
            <a:r>
              <a:rPr lang="it-IT" dirty="0"/>
              <a:t> h,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good </a:t>
            </a:r>
            <a:r>
              <a:rPr lang="it-IT" dirty="0" err="1"/>
              <a:t>only</a:t>
            </a:r>
            <a:r>
              <a:rPr lang="it-IT" dirty="0"/>
              <a:t> with the minimum step (h=0.002).</a:t>
            </a:r>
          </a:p>
        </p:txBody>
      </p:sp>
    </p:spTree>
    <p:extLst>
      <p:ext uri="{BB962C8B-B14F-4D97-AF65-F5344CB8AC3E}">
        <p14:creationId xmlns:p14="http://schemas.microsoft.com/office/powerpoint/2010/main" val="368721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3FD7E3D-58F0-4022-808F-B22D0CE2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Noise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CB4851-EF6D-4598-8D68-F0C9C9C1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45" y="2381550"/>
            <a:ext cx="2853708" cy="19366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0242E4-9ABD-4B62-A3D5-9819FA39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53" y="2436478"/>
            <a:ext cx="2767329" cy="182162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3C96EA-C70E-4024-94DD-890268898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45" y="4476449"/>
            <a:ext cx="2853708" cy="19469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10BD5C3-1115-4AD3-8D8D-7ADEAFF2F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553" y="4501214"/>
            <a:ext cx="2767330" cy="1821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0D596F-167C-4D83-AB54-21FFA68C0BA0}"/>
              </a:ext>
            </a:extLst>
          </p:cNvPr>
          <p:cNvSpPr txBox="1"/>
          <p:nvPr/>
        </p:nvSpPr>
        <p:spPr>
          <a:xfrm>
            <a:off x="979471" y="3303238"/>
            <a:ext cx="30053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</a:t>
            </a: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10.420536]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FDAD8F-F2DB-4B78-ABA3-84BE9EF3372C}"/>
              </a:ext>
            </a:extLst>
          </p:cNvPr>
          <p:cNvSpPr txBox="1"/>
          <p:nvPr/>
        </p:nvSpPr>
        <p:spPr>
          <a:xfrm>
            <a:off x="979471" y="5255939"/>
            <a:ext cx="638626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Output=[10.189874]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F3FADA-AEBD-4B42-BAD5-CBA4AF054FAB}"/>
              </a:ext>
            </a:extLst>
          </p:cNvPr>
          <p:cNvSpPr txBox="1"/>
          <p:nvPr/>
        </p:nvSpPr>
        <p:spPr>
          <a:xfrm>
            <a:off x="979471" y="2604520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T=[2,3.5]U[7,8.5]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92F37C-7DBA-46C4-8B60-4F149C1AB515}"/>
              </a:ext>
            </a:extLst>
          </p:cNvPr>
          <p:cNvSpPr txBox="1"/>
          <p:nvPr/>
        </p:nvSpPr>
        <p:spPr>
          <a:xfrm>
            <a:off x="979471" y="29339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Std</a:t>
            </a:r>
            <a:r>
              <a:rPr lang="it-IT" dirty="0"/>
              <a:t>=50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FA3F8A0-BC35-4A45-B806-543EF1E525BA}"/>
              </a:ext>
            </a:extLst>
          </p:cNvPr>
          <p:cNvSpPr txBox="1"/>
          <p:nvPr/>
        </p:nvSpPr>
        <p:spPr>
          <a:xfrm>
            <a:off x="979471" y="443075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T=[2,3.5]U[7,8.5]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7D301C-9D9B-4D99-A2C7-B7A17CAC598E}"/>
              </a:ext>
            </a:extLst>
          </p:cNvPr>
          <p:cNvSpPr txBox="1"/>
          <p:nvPr/>
        </p:nvSpPr>
        <p:spPr>
          <a:xfrm>
            <a:off x="979471" y="484578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Std</a:t>
            </a:r>
            <a:r>
              <a:rPr lang="it-IT" dirty="0"/>
              <a:t>=100</a:t>
            </a:r>
          </a:p>
        </p:txBody>
      </p:sp>
    </p:spTree>
    <p:extLst>
      <p:ext uri="{BB962C8B-B14F-4D97-AF65-F5344CB8AC3E}">
        <p14:creationId xmlns:p14="http://schemas.microsoft.com/office/powerpoint/2010/main" val="279602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265D903-AA2E-400A-B62F-E79E0AEB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				 APPLICATION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FBC92D-3CFD-43CC-9CF8-F05217D88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210409"/>
            <a:ext cx="3865563" cy="267392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743F26A-18FF-4C42-97D7-B05E5FF3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85" y="3617382"/>
            <a:ext cx="4759390" cy="20595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789357C-10E6-44E0-A3AC-67699ABCB6F8}"/>
              </a:ext>
            </a:extLst>
          </p:cNvPr>
          <p:cNvSpPr txBox="1"/>
          <p:nvPr/>
        </p:nvSpPr>
        <p:spPr>
          <a:xfrm>
            <a:off x="695325" y="2628900"/>
            <a:ext cx="886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IGNITION CIRCUIT FOR A GASOLINE-POWERED ENGINE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997774-76DA-43B4-BD5D-E63104AFCBC3}"/>
              </a:ext>
            </a:extLst>
          </p:cNvPr>
          <p:cNvSpPr txBox="1"/>
          <p:nvPr/>
        </p:nvSpPr>
        <p:spPr>
          <a:xfrm>
            <a:off x="5626100" y="4216254"/>
            <a:ext cx="1244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>
                <a:sym typeface="Wingdings" panose="05000000000000000000" pitchFamily="2" charset="2"/>
              </a:rPr>
              <a:t></a:t>
            </a:r>
            <a:endParaRPr lang="it-IT" sz="5000" dirty="0"/>
          </a:p>
        </p:txBody>
      </p:sp>
    </p:spTree>
    <p:extLst>
      <p:ext uri="{BB962C8B-B14F-4D97-AF65-F5344CB8AC3E}">
        <p14:creationId xmlns:p14="http://schemas.microsoft.com/office/powerpoint/2010/main" val="1497101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CEF7-19FF-4B66-899F-79F006B6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RLC </a:t>
            </a:r>
            <a:r>
              <a:rPr lang="it-IT" dirty="0" err="1"/>
              <a:t>circuit</a:t>
            </a:r>
            <a:r>
              <a:rPr lang="it-IT" dirty="0"/>
              <a:t>, </a:t>
            </a:r>
            <a:r>
              <a:rPr lang="it-IT" dirty="0" err="1"/>
              <a:t>sinusoidal</a:t>
            </a:r>
            <a:r>
              <a:rPr lang="it-IT" dirty="0"/>
              <a:t> input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274055-200B-4B66-904E-51452CD8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67" y="2642645"/>
            <a:ext cx="7810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7FCEC-AFD6-4ECF-B285-9ABE1C76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parameters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B61A9A-B83D-4979-8921-124B7D1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7" y="2371678"/>
            <a:ext cx="3244813" cy="20817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B85EEFF-ADF2-4A07-868E-7CE0B2AC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60" y="2345682"/>
            <a:ext cx="3111532" cy="21666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7CCEC05-FBF7-4474-8581-B6A91580B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260" y="4420525"/>
            <a:ext cx="3111532" cy="22002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E9B740-31F8-4C4F-A869-53D0FC15C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238" y="4479769"/>
            <a:ext cx="3243303" cy="20817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6B195D6-A0DC-47BD-B8D6-3DC5F4799669}"/>
              </a:ext>
            </a:extLst>
          </p:cNvPr>
          <p:cNvSpPr txBox="1"/>
          <p:nvPr/>
        </p:nvSpPr>
        <p:spPr>
          <a:xfrm>
            <a:off x="697754" y="2916936"/>
            <a:ext cx="2324675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rate= 0.01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Epochs= 120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6B6146D-4DB5-4523-B311-9A6CB6BC41C9}"/>
              </a:ext>
            </a:extLst>
          </p:cNvPr>
          <p:cNvSpPr txBox="1"/>
          <p:nvPr/>
        </p:nvSpPr>
        <p:spPr>
          <a:xfrm>
            <a:off x="697754" y="4867216"/>
            <a:ext cx="2004075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rate= 1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Epochs= 120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424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7FCEC-AFD6-4ECF-B285-9ABE1C76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6B195D6-A0DC-47BD-B8D6-3DC5F4799669}"/>
              </a:ext>
            </a:extLst>
          </p:cNvPr>
          <p:cNvSpPr txBox="1"/>
          <p:nvPr/>
        </p:nvSpPr>
        <p:spPr>
          <a:xfrm>
            <a:off x="944641" y="2852928"/>
            <a:ext cx="2363147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rate= </a:t>
            </a:r>
            <a: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Epochs= 120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Output=[18.725863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6B6146D-4DB5-4523-B311-9A6CB6BC41C9}"/>
              </a:ext>
            </a:extLst>
          </p:cNvPr>
          <p:cNvSpPr txBox="1"/>
          <p:nvPr/>
        </p:nvSpPr>
        <p:spPr>
          <a:xfrm>
            <a:off x="944642" y="4826611"/>
            <a:ext cx="2374368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rate= 1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Epochs= 120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Output=[18.769863]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7F1B4B-E260-40AB-8D18-00E610DE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02" y="2343890"/>
            <a:ext cx="3120676" cy="220360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25002A-255E-4F4C-8024-CD7553C19FB6}"/>
              </a:ext>
            </a:extLst>
          </p:cNvPr>
          <p:cNvSpPr txBox="1"/>
          <p:nvPr/>
        </p:nvSpPr>
        <p:spPr>
          <a:xfrm>
            <a:off x="7589520" y="3511296"/>
            <a:ext cx="4096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Perfect </a:t>
            </a:r>
            <a:r>
              <a:rPr lang="it-IT" dirty="0" err="1"/>
              <a:t>example</a:t>
            </a:r>
            <a:r>
              <a:rPr lang="it-IT" dirty="0"/>
              <a:t> of trade off:</a:t>
            </a:r>
          </a:p>
          <a:p>
            <a:r>
              <a:rPr lang="it-IT" dirty="0"/>
              <a:t>We </a:t>
            </a:r>
            <a:r>
              <a:rPr lang="it-IT" dirty="0" err="1"/>
              <a:t>choosed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learning rate 10</a:t>
            </a:r>
          </a:p>
          <a:p>
            <a:r>
              <a:rPr lang="it-IT" dirty="0" err="1"/>
              <a:t>Because</a:t>
            </a:r>
            <a:r>
              <a:rPr lang="it-IT" dirty="0"/>
              <a:t> we </a:t>
            </a:r>
            <a:r>
              <a:rPr lang="it-IT" dirty="0" err="1"/>
              <a:t>prefered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epoch</a:t>
            </a:r>
            <a:r>
              <a:rPr lang="it-IT" dirty="0"/>
              <a:t> (100) over a more sensitive output</a:t>
            </a:r>
          </a:p>
          <a:p>
            <a:endParaRPr lang="it-IT" dirty="0"/>
          </a:p>
          <a:p>
            <a:r>
              <a:rPr lang="it-IT" dirty="0"/>
              <a:t>From </a:t>
            </a:r>
            <a:r>
              <a:rPr lang="it-IT" dirty="0" err="1"/>
              <a:t>now</a:t>
            </a:r>
            <a:r>
              <a:rPr lang="it-IT" dirty="0"/>
              <a:t> on we </a:t>
            </a:r>
            <a:r>
              <a:rPr lang="it-IT" dirty="0" err="1"/>
              <a:t>will</a:t>
            </a:r>
            <a:r>
              <a:rPr lang="it-IT" dirty="0"/>
              <a:t> use (10,100)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40A7911-534A-4A4F-AF52-3D43731F1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02" y="4547786"/>
            <a:ext cx="3120676" cy="22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6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71202-456E-4E61-9AE1-5367A6A7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Different</a:t>
            </a:r>
            <a:r>
              <a:rPr lang="it-IT" dirty="0"/>
              <a:t> time step of RK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7C6E39-07A9-4C28-A67D-E12CF41D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2485993"/>
            <a:ext cx="9976604" cy="27667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B4E2BE-4CD0-444C-A664-F27BCAA174D0}"/>
              </a:ext>
            </a:extLst>
          </p:cNvPr>
          <p:cNvSpPr txBox="1"/>
          <p:nvPr/>
        </p:nvSpPr>
        <p:spPr>
          <a:xfrm>
            <a:off x="1005840" y="298704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= 0.004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68E2AD-4CEE-4CFC-A9FE-B0B36C1FB91C}"/>
              </a:ext>
            </a:extLst>
          </p:cNvPr>
          <p:cNvSpPr txBox="1"/>
          <p:nvPr/>
        </p:nvSpPr>
        <p:spPr>
          <a:xfrm>
            <a:off x="914400" y="5252719"/>
            <a:ext cx="879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RK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converge for a </a:t>
            </a:r>
            <a:r>
              <a:rPr lang="it-IT" dirty="0" err="1"/>
              <a:t>bigger</a:t>
            </a:r>
            <a:r>
              <a:rPr lang="it-IT" dirty="0"/>
              <a:t> time step</a:t>
            </a:r>
          </a:p>
          <a:p>
            <a:endParaRPr lang="it-IT" dirty="0"/>
          </a:p>
          <a:p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biggest</a:t>
            </a:r>
            <a:r>
              <a:rPr lang="it-IT" dirty="0"/>
              <a:t> time step, we </a:t>
            </a:r>
            <a:r>
              <a:rPr lang="it-IT" dirty="0" err="1"/>
              <a:t>used</a:t>
            </a:r>
            <a:r>
              <a:rPr lang="it-IT" dirty="0"/>
              <a:t> the data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1059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F7DAA8-BEE7-47AC-8E4B-BC88C51E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87A366-58DB-4443-8B3C-747999A9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64" y="2468880"/>
            <a:ext cx="3314875" cy="2167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64F82B2-AE9B-4451-B03E-DBA4E6A9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035" y="2312829"/>
            <a:ext cx="3209414" cy="223234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09E67F-B037-4B39-93C8-2170D8311577}"/>
              </a:ext>
            </a:extLst>
          </p:cNvPr>
          <p:cNvSpPr txBox="1"/>
          <p:nvPr/>
        </p:nvSpPr>
        <p:spPr>
          <a:xfrm>
            <a:off x="789194" y="2597128"/>
            <a:ext cx="2585964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interval=[0.5,0.8]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Std=100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Output=[18.589947]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9D4C3F-8344-4FF7-ABD9-3378C620449E}"/>
              </a:ext>
            </a:extLst>
          </p:cNvPr>
          <p:cNvSpPr txBox="1"/>
          <p:nvPr/>
        </p:nvSpPr>
        <p:spPr>
          <a:xfrm>
            <a:off x="704088" y="4956048"/>
            <a:ext cx="3605474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interval=[0.5,0.8]U[1.7,1.9]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Std=100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Output=[17.540703]</a:t>
            </a:r>
            <a:endParaRPr lang="it-I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B2578AC-5FCC-4A18-8B79-ACCB4A23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664" y="4665422"/>
            <a:ext cx="3314875" cy="21749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2B8846E-E821-4957-BA51-4C562D6C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035" y="4607094"/>
            <a:ext cx="3209413" cy="22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1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61666-0064-4E3F-90D0-DEF1BCEA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RLC </a:t>
            </a:r>
            <a:r>
              <a:rPr lang="it-IT" dirty="0" err="1"/>
              <a:t>sinusoidal</a:t>
            </a:r>
            <a:r>
              <a:rPr lang="it-IT" dirty="0"/>
              <a:t> with more input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8996E2-F1FF-43AA-A064-8133F4A51C76}"/>
              </a:ext>
            </a:extLst>
          </p:cNvPr>
          <p:cNvSpPr txBox="1"/>
          <p:nvPr/>
        </p:nvSpPr>
        <p:spPr>
          <a:xfrm>
            <a:off x="780784" y="3546344"/>
            <a:ext cx="2366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 inputs:</a:t>
            </a:r>
          </a:p>
          <a:p>
            <a:r>
              <a:rPr lang="it-IT" dirty="0"/>
              <a:t>Learning rate=1</a:t>
            </a:r>
          </a:p>
          <a:p>
            <a:r>
              <a:rPr lang="it-IT" dirty="0" err="1"/>
              <a:t>Epochs</a:t>
            </a:r>
            <a:r>
              <a:rPr lang="it-IT" dirty="0"/>
              <a:t>=200</a:t>
            </a:r>
          </a:p>
          <a:p>
            <a:r>
              <a:rPr lang="it-IT" dirty="0"/>
              <a:t>Output=[17.065903]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715E24-31F9-452E-B22C-56393237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56" y="3256415"/>
            <a:ext cx="2761727" cy="17801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3C33797-E340-43FD-9123-48393D52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04" y="3224958"/>
            <a:ext cx="2599036" cy="18116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60D51D-2D09-4BF1-B388-B8E51D4577C1}"/>
              </a:ext>
            </a:extLst>
          </p:cNvPr>
          <p:cNvSpPr txBox="1"/>
          <p:nvPr/>
        </p:nvSpPr>
        <p:spPr>
          <a:xfrm>
            <a:off x="1412240" y="2569559"/>
            <a:ext cx="89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if we use </a:t>
            </a:r>
            <a:r>
              <a:rPr lang="it-IT" dirty="0" err="1"/>
              <a:t>as</a:t>
            </a:r>
            <a:r>
              <a:rPr lang="it-IT" dirty="0"/>
              <a:t> an input the sum of some sine </a:t>
            </a:r>
            <a:r>
              <a:rPr lang="it-IT" dirty="0" err="1"/>
              <a:t>waves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A07587-EF95-412A-9A46-68CF95A74DF8}"/>
              </a:ext>
            </a:extLst>
          </p:cNvPr>
          <p:cNvSpPr txBox="1"/>
          <p:nvPr/>
        </p:nvSpPr>
        <p:spPr>
          <a:xfrm>
            <a:off x="1554480" y="5588000"/>
            <a:ext cx="720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output </a:t>
            </a:r>
            <a:r>
              <a:rPr lang="it-IT" dirty="0" err="1"/>
              <a:t>that</a:t>
            </a:r>
            <a:r>
              <a:rPr lang="it-IT" dirty="0"/>
              <a:t> we </a:t>
            </a:r>
            <a:r>
              <a:rPr lang="it-IT" dirty="0" err="1"/>
              <a:t>found</a:t>
            </a:r>
            <a:r>
              <a:rPr lang="it-IT" dirty="0"/>
              <a:t>, and it’s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acceptable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528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7034BC-2781-4C94-9ABE-896218B5D4D2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Neural Networks are a subset of Machine Learning and their structure are inspired by the human brain, mimicking the way that biological neurons signal to one another.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D15C1A-0B75-4A68-B4BC-8C872BF7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27" y="1250572"/>
            <a:ext cx="7182405" cy="51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1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00057-BF6E-49E5-B5AE-BFBF82EE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RLC </a:t>
            </a:r>
            <a:r>
              <a:rPr lang="it-IT" dirty="0" err="1"/>
              <a:t>sinusoidal</a:t>
            </a:r>
            <a:r>
              <a:rPr lang="it-IT" dirty="0"/>
              <a:t> with 3 inputs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D15641-BB79-45F3-B501-0BA99BE0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1" y="2397587"/>
            <a:ext cx="3009899" cy="19714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E254C5-9833-4F24-81FD-27DF2EF0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456" y="2420274"/>
            <a:ext cx="3136584" cy="20647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44EDDB-1305-4657-AB91-1D5B939C7C39}"/>
              </a:ext>
            </a:extLst>
          </p:cNvPr>
          <p:cNvSpPr txBox="1"/>
          <p:nvPr/>
        </p:nvSpPr>
        <p:spPr>
          <a:xfrm>
            <a:off x="673100" y="2680334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Learning rate= 0.01</a:t>
            </a:r>
          </a:p>
          <a:p>
            <a:r>
              <a:rPr lang="it-IT" dirty="0" err="1"/>
              <a:t>Epochs</a:t>
            </a:r>
            <a:r>
              <a:rPr lang="it-IT" dirty="0"/>
              <a:t>=5000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9169B2D-A8D9-4A95-B950-201BB9CEB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1" y="4552281"/>
            <a:ext cx="3009900" cy="19711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9E48615-77B7-4FEB-A977-74B9A87A4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456" y="4552281"/>
            <a:ext cx="3263584" cy="210411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6D5069-3CA6-4E5F-A081-8A5D6F476131}"/>
              </a:ext>
            </a:extLst>
          </p:cNvPr>
          <p:cNvSpPr txBox="1"/>
          <p:nvPr/>
        </p:nvSpPr>
        <p:spPr>
          <a:xfrm>
            <a:off x="578190" y="4699264"/>
            <a:ext cx="2132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Learning rate=0.1</a:t>
            </a:r>
          </a:p>
          <a:p>
            <a:r>
              <a:rPr lang="it-IT" dirty="0" err="1"/>
              <a:t>Epochs</a:t>
            </a:r>
            <a:r>
              <a:rPr lang="it-IT" dirty="0"/>
              <a:t>=5000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485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1F7ED-09C7-407E-99C3-FD169F0F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4C34E86-EA0D-4F46-B35A-3A0E66CBB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Data with a big </a:t>
            </a:r>
            <a:r>
              <a:rPr lang="it-IT" dirty="0" err="1"/>
              <a:t>noise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AF7EE18-974D-44E2-B325-4DCABFD4F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The step for RK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flexible</a:t>
            </a:r>
            <a:r>
              <a:rPr lang="it-IT" dirty="0"/>
              <a:t>.</a:t>
            </a:r>
          </a:p>
          <a:p>
            <a:r>
              <a:rPr lang="it-IT" dirty="0"/>
              <a:t>The model </a:t>
            </a:r>
            <a:r>
              <a:rPr lang="it-IT" dirty="0" err="1"/>
              <a:t>doesn’t</a:t>
            </a:r>
            <a:r>
              <a:rPr lang="it-IT" dirty="0"/>
              <a:t> work </a:t>
            </a:r>
            <a:r>
              <a:rPr lang="it-IT" dirty="0" err="1"/>
              <a:t>well</a:t>
            </a:r>
            <a:r>
              <a:rPr lang="it-IT" dirty="0"/>
              <a:t> for </a:t>
            </a:r>
            <a:r>
              <a:rPr lang="it-IT" dirty="0" err="1"/>
              <a:t>irregular</a:t>
            </a:r>
            <a:r>
              <a:rPr lang="it-IT" dirty="0"/>
              <a:t> input </a:t>
            </a:r>
          </a:p>
        </p:txBody>
      </p:sp>
    </p:spTree>
    <p:extLst>
      <p:ext uri="{BB962C8B-B14F-4D97-AF65-F5344CB8AC3E}">
        <p14:creationId xmlns:p14="http://schemas.microsoft.com/office/powerpoint/2010/main" val="15792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6BF60BB-CAE0-4E1E-9B5E-802BC90F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270534"/>
            <a:ext cx="6391533" cy="231693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5C10A9-BF91-4000-819F-3DFDA0B84E62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effectLst/>
              </a:rPr>
              <a:t>Neural Network is composed of layers, which can be divided into cells (neurons). If we zoom on one, we can notice that a neuron is actually a linear regression of all the neurons in the previous layer.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1954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AFC07E-8FFD-49F7-B5E5-49FD229BF480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D7DDD3-414F-4011-A116-29EE2DF5F662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neural network has to be trained to be efficient and significant.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the training, we minimize a defined loss function in order to obtain the parameters.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our problem ,we use a recurrent neural network (RNN).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RNN works on the principle of saving the output of a particular layer and feeding this back to the input in order to predict the output of the layer.</a:t>
            </a:r>
          </a:p>
        </p:txBody>
      </p:sp>
    </p:spTree>
    <p:extLst>
      <p:ext uri="{BB962C8B-B14F-4D97-AF65-F5344CB8AC3E}">
        <p14:creationId xmlns:p14="http://schemas.microsoft.com/office/powerpoint/2010/main" val="181931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8A8B1D-7320-4577-86FD-B0F9478DABA0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Trade Off</a:t>
            </a:r>
            <a:endParaRPr lang="en-US" sz="40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F10D79-829F-4EE6-BDB2-5AB4D6D11B8E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learning rate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is a tuning parameter in an optimization algorithm that determines the step size at each iteration while moving toward a minimum of a loss function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epoch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means training the neural network with all the training data for one cycle</a:t>
            </a:r>
          </a:p>
        </p:txBody>
      </p:sp>
    </p:spTree>
    <p:extLst>
      <p:ext uri="{BB962C8B-B14F-4D97-AF65-F5344CB8AC3E}">
        <p14:creationId xmlns:p14="http://schemas.microsoft.com/office/powerpoint/2010/main" val="90695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1FA3D68-B6A7-45C4-BB10-9324FDD3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Runge Kutta method</a:t>
            </a:r>
          </a:p>
        </p:txBody>
      </p:sp>
      <p:pic>
        <p:nvPicPr>
          <p:cNvPr id="15" name="Segnaposto contenuto 1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ADD232DF-D518-45C8-801C-AEB551E5B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028" y="1796451"/>
            <a:ext cx="5174042" cy="91024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1A20A5B-748E-4421-9B19-C4305717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696" y="2899287"/>
            <a:ext cx="1879834" cy="36933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256D81-645B-41A8-BF65-8CE5BF191DBE}"/>
              </a:ext>
            </a:extLst>
          </p:cNvPr>
          <p:cNvSpPr txBox="1"/>
          <p:nvPr/>
        </p:nvSpPr>
        <p:spPr>
          <a:xfrm flipH="1">
            <a:off x="5435364" y="1026542"/>
            <a:ext cx="517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 solve second order ODE the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165CAC-8B67-47AF-AC4D-CEAB5EC85BF9}"/>
              </a:ext>
            </a:extLst>
          </p:cNvPr>
          <p:cNvSpPr txBox="1"/>
          <p:nvPr/>
        </p:nvSpPr>
        <p:spPr>
          <a:xfrm>
            <a:off x="5504974" y="284809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569983A2-4DF6-4864-9DBC-159374FAA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05" y="3354675"/>
            <a:ext cx="1015896" cy="469414"/>
          </a:xfrm>
          <a:prstGeom prst="rect">
            <a:avLst/>
          </a:prstGeom>
        </p:spPr>
      </p:pic>
      <p:pic>
        <p:nvPicPr>
          <p:cNvPr id="23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3E4EA7-D360-44FF-980B-ED1AA7C4B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289" y="3899664"/>
            <a:ext cx="4625428" cy="81636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3E04343-83CD-44E4-972A-A15353C3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987" y="4893374"/>
            <a:ext cx="2263624" cy="74023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3B05C-9EBF-4BA4-9965-2A05A3ECB73E}"/>
              </a:ext>
            </a:extLst>
          </p:cNvPr>
          <p:cNvSpPr txBox="1"/>
          <p:nvPr/>
        </p:nvSpPr>
        <p:spPr>
          <a:xfrm>
            <a:off x="5435364" y="5715600"/>
            <a:ext cx="616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matrix</a:t>
            </a:r>
            <a:r>
              <a:rPr lang="it-IT" dirty="0"/>
              <a:t> 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RK </a:t>
            </a:r>
            <a:r>
              <a:rPr lang="it-IT" dirty="0" err="1"/>
              <a:t>matrix</a:t>
            </a:r>
            <a:r>
              <a:rPr lang="it-IT" dirty="0"/>
              <a:t>, </a:t>
            </a:r>
            <a:r>
              <a:rPr lang="it-IT" b="1" dirty="0"/>
              <a:t>b</a:t>
            </a:r>
            <a:r>
              <a:rPr lang="it-IT" dirty="0"/>
              <a:t> and </a:t>
            </a:r>
            <a:r>
              <a:rPr lang="it-IT" b="1" dirty="0"/>
              <a:t>c</a:t>
            </a:r>
            <a:r>
              <a:rPr lang="it-IT" dirty="0"/>
              <a:t> are the weights and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62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3304E-3D9D-4528-84A8-23210F5F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Quick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method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8A51FB0-1191-4B73-892E-E6B0CDE67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Explicit </a:t>
                </a:r>
                <a:r>
                  <a:rPr lang="it-IT" dirty="0" err="1"/>
                  <a:t>method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depends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with j&lt;i</a:t>
                </a:r>
              </a:p>
              <a:p>
                <a:r>
                  <a:rPr lang="it-IT" dirty="0" err="1"/>
                  <a:t>Consistent</a:t>
                </a:r>
                <a:r>
                  <a:rPr lang="it-IT" dirty="0"/>
                  <a:t> </a:t>
                </a:r>
                <a:r>
                  <a:rPr lang="it-IT" dirty="0" err="1"/>
                  <a:t>method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=1</a:t>
                </a:r>
              </a:p>
              <a:p>
                <a:r>
                  <a:rPr lang="it-IT" dirty="0" err="1"/>
                  <a:t>Convergence</a:t>
                </a:r>
                <a:r>
                  <a:rPr lang="it-IT" dirty="0"/>
                  <a:t> order=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dirty="0"/>
                  <a:t>) </a:t>
                </a:r>
                <a:r>
                  <a:rPr lang="it-IT" dirty="0" err="1"/>
                  <a:t>where</a:t>
                </a:r>
                <a:r>
                  <a:rPr lang="it-IT" dirty="0"/>
                  <a:t> p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stages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In order to </a:t>
                </a:r>
                <a:r>
                  <a:rPr lang="it-IT" dirty="0" err="1"/>
                  <a:t>respect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8A51FB0-1191-4B73-892E-E6B0CDE67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10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CFB2BAD-1A16-45A8-B18C-6B03CA1C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79" y="4748246"/>
            <a:ext cx="4820843" cy="12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5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38B83-E36F-4D29-A9CD-F5B231F6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34" y="818365"/>
            <a:ext cx="4351025" cy="868195"/>
          </a:xfrm>
        </p:spPr>
        <p:txBody>
          <a:bodyPr/>
          <a:lstStyle/>
          <a:p>
            <a:r>
              <a:rPr lang="it-IT" sz="4000" dirty="0"/>
              <a:t>Masses </a:t>
            </a:r>
            <a:r>
              <a:rPr lang="it-IT" sz="4000" dirty="0" err="1"/>
              <a:t>problem</a:t>
            </a:r>
            <a:br>
              <a:rPr lang="it-IT" sz="4000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38BB2D-C0E2-4023-A04C-DB91A61D8D62}"/>
              </a:ext>
            </a:extLst>
          </p:cNvPr>
          <p:cNvSpPr txBox="1"/>
          <p:nvPr/>
        </p:nvSpPr>
        <p:spPr>
          <a:xfrm>
            <a:off x="931434" y="1252462"/>
            <a:ext cx="4216400" cy="52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Model parameter identification of a dynamic two-degree-of-freedom system through Runge–</a:t>
            </a:r>
            <a:r>
              <a:rPr lang="en-US" sz="1800" dirty="0" err="1">
                <a:solidFill>
                  <a:schemeClr val="bg1"/>
                </a:solidFill>
              </a:rPr>
              <a:t>Kutta</a:t>
            </a:r>
            <a:r>
              <a:rPr lang="en-US" sz="1800" dirty="0">
                <a:solidFill>
                  <a:schemeClr val="bg1"/>
                </a:solidFill>
              </a:rPr>
              <a:t> integration.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 consider the motion for two masses linked together springs and dashpots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 assume that while the masses and spring coefficients are known, the damping coefficients are not: we want to </a:t>
            </a:r>
            <a:r>
              <a:rPr lang="en-US" sz="1800" dirty="0" err="1">
                <a:solidFill>
                  <a:schemeClr val="bg1"/>
                </a:solidFill>
              </a:rPr>
              <a:t>extimate</a:t>
            </a:r>
            <a:r>
              <a:rPr lang="en-US" sz="1800" dirty="0">
                <a:solidFill>
                  <a:schemeClr val="bg1"/>
                </a:solidFill>
              </a:rPr>
              <a:t> them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485210-D68C-48AB-8316-175C4AB5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3524555"/>
            <a:ext cx="5608320" cy="28041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4B60AB1-EC96-4045-B61C-D471E2B26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575843"/>
            <a:ext cx="5355282" cy="11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552</TotalTime>
  <Words>1071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Times New Roman</vt:lpstr>
      <vt:lpstr>Wingdings 3</vt:lpstr>
      <vt:lpstr>Riunioni ione</vt:lpstr>
      <vt:lpstr>Riunioni ione</vt:lpstr>
      <vt:lpstr>Riunioni ione</vt:lpstr>
      <vt:lpstr>Solving ODE’s with PINN</vt:lpstr>
      <vt:lpstr>Why we use this method?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Runge Kutta method</vt:lpstr>
      <vt:lpstr>Quick overview of the method</vt:lpstr>
      <vt:lpstr>Masses problem </vt:lpstr>
      <vt:lpstr>Our strategy</vt:lpstr>
      <vt:lpstr>Different time step of RK </vt:lpstr>
      <vt:lpstr>Gaussian noise</vt:lpstr>
      <vt:lpstr>Gaussian noise</vt:lpstr>
      <vt:lpstr>Gaussian noise</vt:lpstr>
      <vt:lpstr>       RLC circuit</vt:lpstr>
      <vt:lpstr>       RLC circuit, constant V</vt:lpstr>
      <vt:lpstr>Issuses with learning rate and epochs</vt:lpstr>
      <vt:lpstr>Optimal choice for NN</vt:lpstr>
      <vt:lpstr>Limit of RK time step</vt:lpstr>
      <vt:lpstr>Limit RK time step</vt:lpstr>
      <vt:lpstr>Theorecitlca vs Real</vt:lpstr>
      <vt:lpstr>Noise</vt:lpstr>
      <vt:lpstr>       APPLICATION</vt:lpstr>
      <vt:lpstr>RLC circuit, sinusoidal input</vt:lpstr>
      <vt:lpstr>Neural Network parameters</vt:lpstr>
      <vt:lpstr>Neural Network parameters</vt:lpstr>
      <vt:lpstr>Different time step of RK</vt:lpstr>
      <vt:lpstr>Gaussian Noise</vt:lpstr>
      <vt:lpstr>RLC sinusoidal with more input </vt:lpstr>
      <vt:lpstr>RLC sinusoidal with 3 inputs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ODE’s with PINN</dc:title>
  <dc:creator>davidefabrons@icloud.com</dc:creator>
  <cp:lastModifiedBy>davidefabrons@icloud.com</cp:lastModifiedBy>
  <cp:revision>2</cp:revision>
  <dcterms:created xsi:type="dcterms:W3CDTF">2022-02-28T09:08:06Z</dcterms:created>
  <dcterms:modified xsi:type="dcterms:W3CDTF">2022-02-28T18:21:05Z</dcterms:modified>
</cp:coreProperties>
</file>