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71" r:id="rId3"/>
    <p:sldId id="256" r:id="rId4"/>
    <p:sldId id="257" r:id="rId5"/>
    <p:sldId id="269" r:id="rId6"/>
    <p:sldId id="258" r:id="rId7"/>
    <p:sldId id="263" r:id="rId8"/>
    <p:sldId id="272" r:id="rId9"/>
    <p:sldId id="270" r:id="rId10"/>
    <p:sldId id="267" r:id="rId11"/>
    <p:sldId id="259" r:id="rId12"/>
    <p:sldId id="260" r:id="rId13"/>
    <p:sldId id="262" r:id="rId14"/>
    <p:sldId id="261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3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492BD-2444-48BF-A085-221EB92DC824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93E7D-5E81-44DD-893F-3EFB2854C9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93E7D-5E81-44DD-893F-3EFB2854C9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93E7D-5E81-44DD-893F-3EFB2854C9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34F5-7638-4DA0-8901-97668AF29002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EB1C-207F-4E03-B729-B36BB7970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34F5-7638-4DA0-8901-97668AF29002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EB1C-207F-4E03-B729-B36BB7970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34F5-7638-4DA0-8901-97668AF29002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EB1C-207F-4E03-B729-B36BB7970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34F5-7638-4DA0-8901-97668AF29002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EB1C-207F-4E03-B729-B36BB7970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34F5-7638-4DA0-8901-97668AF29002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EB1C-207F-4E03-B729-B36BB7970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34F5-7638-4DA0-8901-97668AF29002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EB1C-207F-4E03-B729-B36BB7970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34F5-7638-4DA0-8901-97668AF29002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EB1C-207F-4E03-B729-B36BB7970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34F5-7638-4DA0-8901-97668AF29002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EB1C-207F-4E03-B729-B36BB7970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34F5-7638-4DA0-8901-97668AF29002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EB1C-207F-4E03-B729-B36BB7970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34F5-7638-4DA0-8901-97668AF29002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EB1C-207F-4E03-B729-B36BB7970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34F5-7638-4DA0-8901-97668AF29002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EB1C-207F-4E03-B729-B36BB7970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134F5-7638-4DA0-8901-97668AF29002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4EB1C-207F-4E03-B729-B36BB7970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505200"/>
            <a:ext cx="914400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bg1"/>
                </a:solidFill>
                <a:latin typeface="Century Gothic" pitchFamily="34" charset="0"/>
              </a:rPr>
              <a:t>A</a:t>
            </a:r>
          </a:p>
          <a:p>
            <a:pPr algn="ctr"/>
            <a:r>
              <a:rPr lang="en-CA" sz="4800" b="1" spc="20" dirty="0" smtClean="0">
                <a:solidFill>
                  <a:schemeClr val="bg1"/>
                </a:solidFill>
                <a:latin typeface="Century Gothic" pitchFamily="34" charset="0"/>
              </a:rPr>
              <a:t>Castor Solutions</a:t>
            </a:r>
          </a:p>
          <a:p>
            <a:pPr algn="ctr">
              <a:lnSpc>
                <a:spcPct val="150000"/>
              </a:lnSpc>
            </a:pPr>
            <a:r>
              <a:rPr lang="en-CA" dirty="0" smtClean="0">
                <a:solidFill>
                  <a:schemeClr val="bg1"/>
                </a:solidFill>
                <a:latin typeface="Century Gothic" pitchFamily="34" charset="0"/>
              </a:rPr>
              <a:t>Presentation </a:t>
            </a:r>
            <a:endParaRPr lang="en-CA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5" name="Picture 4" descr="Beaver_Silhouette.png"/>
          <p:cNvPicPr>
            <a:picLocks noChangeAspect="1"/>
          </p:cNvPicPr>
          <p:nvPr/>
        </p:nvPicPr>
        <p:blipFill>
          <a:blip r:embed="rId2" cstate="print">
            <a:lum bright="40000" contrast="-70000"/>
          </a:blip>
          <a:stretch>
            <a:fillRect/>
          </a:stretch>
        </p:blipFill>
        <p:spPr>
          <a:xfrm>
            <a:off x="3124200" y="990600"/>
            <a:ext cx="2971800" cy="29718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276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b="1" spc="20" dirty="0" smtClean="0">
                <a:solidFill>
                  <a:schemeClr val="bg1"/>
                </a:solidFill>
                <a:latin typeface="Century Gothic" pitchFamily="34" charset="0"/>
              </a:rPr>
              <a:t>Thank You!</a:t>
            </a:r>
            <a:endParaRPr lang="en-CA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9530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pPr algn="ctr"/>
            <a:r>
              <a:rPr lang="en-CA" dirty="0" smtClean="0">
                <a:solidFill>
                  <a:schemeClr val="bg1"/>
                </a:solidFill>
                <a:latin typeface="Century Gothic" pitchFamily="34" charset="0"/>
              </a:rPr>
              <a:t>Castor Toronto Headquarters: 580 Yonge Street, M2R 3L8                                                                      </a:t>
            </a:r>
            <a:r>
              <a:rPr lang="en-CA" dirty="0" smtClean="0">
                <a:solidFill>
                  <a:schemeClr val="bg1"/>
                </a:solidFill>
                <a:latin typeface="Century Gothic" pitchFamily="34" charset="0"/>
                <a:sym typeface="Wingdings"/>
              </a:rPr>
              <a:t> </a:t>
            </a:r>
            <a:r>
              <a:rPr lang="en-CA" b="1" dirty="0" smtClean="0">
                <a:solidFill>
                  <a:schemeClr val="bg1"/>
                </a:solidFill>
                <a:latin typeface="Century Gothic" pitchFamily="34" charset="0"/>
              </a:rPr>
              <a:t>416 358 6298 </a:t>
            </a:r>
            <a:r>
              <a:rPr lang="en-CA" dirty="0" smtClean="0">
                <a:solidFill>
                  <a:schemeClr val="bg1"/>
                </a:solidFill>
                <a:latin typeface="Century Gothic" pitchFamily="34" charset="0"/>
              </a:rPr>
              <a:t>		</a:t>
            </a:r>
            <a:r>
              <a:rPr lang="en-CA" dirty="0" smtClean="0">
                <a:solidFill>
                  <a:schemeClr val="bg1"/>
                </a:solidFill>
                <a:latin typeface="Century Gothic" pitchFamily="34" charset="0"/>
                <a:sym typeface="Wingdings"/>
              </a:rPr>
              <a:t> </a:t>
            </a:r>
            <a:r>
              <a:rPr lang="en-CA" b="1" dirty="0" smtClean="0">
                <a:solidFill>
                  <a:schemeClr val="bg1"/>
                </a:solidFill>
                <a:latin typeface="Century Gothic" pitchFamily="34" charset="0"/>
                <a:sym typeface="Wingdings"/>
              </a:rPr>
              <a:t>www.castorSolutions.com</a:t>
            </a:r>
          </a:p>
          <a:p>
            <a:pPr algn="ctr"/>
            <a:r>
              <a:rPr lang="en-CA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</a:p>
        </p:txBody>
      </p:sp>
      <p:pic>
        <p:nvPicPr>
          <p:cNvPr id="8" name="Picture 7" descr="Beaver_Silhouette.pn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76600" y="914400"/>
            <a:ext cx="2971800" cy="29718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</p:txBody>
      </p:sp>
      <p:pic>
        <p:nvPicPr>
          <p:cNvPr id="8" name="Picture 11" descr="Asiana Tours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8000" contrast="12000"/>
          </a:blip>
          <a:srcRect l="27406" t="21448" r="22548" b="58326"/>
          <a:stretch>
            <a:fillRect/>
          </a:stretch>
        </p:blipFill>
        <p:spPr bwMode="auto">
          <a:xfrm>
            <a:off x="8153400" y="6248400"/>
            <a:ext cx="762000" cy="30787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638800" y="62484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</a:rPr>
              <a:t>Business with </a:t>
            </a:r>
            <a:r>
              <a:rPr lang="en-US" sz="1400" dirty="0" err="1" smtClean="0">
                <a:solidFill>
                  <a:schemeClr val="bg1"/>
                </a:solidFill>
                <a:latin typeface="Century Gothic" pitchFamily="34" charset="0"/>
              </a:rPr>
              <a:t>Asiana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</a:rPr>
              <a:t> Tours  | </a:t>
            </a:r>
            <a:endParaRPr lang="en-US" sz="1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24000"/>
            <a:ext cx="3810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entury Gothic" pitchFamily="34" charset="0"/>
              </a:rPr>
              <a:t>Main Focus: 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entury Gothic" pitchFamily="34" charset="0"/>
              </a:rPr>
              <a:t>Greater Toronto Area </a:t>
            </a:r>
            <a:r>
              <a:rPr lang="en-US" sz="3600" b="1" i="1" dirty="0" smtClean="0">
                <a:solidFill>
                  <a:schemeClr val="bg1"/>
                </a:solidFill>
                <a:latin typeface="Century Gothic" pitchFamily="34" charset="0"/>
              </a:rPr>
              <a:t>Urban</a:t>
            </a:r>
            <a:r>
              <a:rPr lang="en-US" sz="3600" b="1" dirty="0" smtClean="0">
                <a:solidFill>
                  <a:schemeClr val="bg1"/>
                </a:solidFill>
                <a:latin typeface="Century Gothic" pitchFamily="34" charset="0"/>
              </a:rPr>
              <a:t> Core </a:t>
            </a:r>
            <a:r>
              <a:rPr lang="en-US" sz="3600" dirty="0" smtClean="0">
                <a:solidFill>
                  <a:schemeClr val="bg1"/>
                </a:solidFill>
                <a:latin typeface="Century Gothic" pitchFamily="34" charset="0"/>
              </a:rPr>
              <a:t>and Southeastern Ontario </a:t>
            </a:r>
            <a:endParaRPr lang="en-US" sz="36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2286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bg1"/>
                </a:solidFill>
                <a:latin typeface="Century Gothic" pitchFamily="34" charset="0"/>
              </a:rPr>
              <a:t>Our </a:t>
            </a:r>
            <a:r>
              <a:rPr lang="en-CA" sz="2800" b="1" dirty="0" smtClean="0">
                <a:solidFill>
                  <a:schemeClr val="bg1"/>
                </a:solidFill>
                <a:latin typeface="Century Gothic" pitchFamily="34" charset="0"/>
              </a:rPr>
              <a:t>Target </a:t>
            </a:r>
            <a:r>
              <a:rPr lang="en-CA" sz="2800" dirty="0" smtClean="0">
                <a:solidFill>
                  <a:schemeClr val="bg1"/>
                </a:solidFill>
                <a:latin typeface="Century Gothic" pitchFamily="34" charset="0"/>
              </a:rPr>
              <a:t>Market </a:t>
            </a:r>
            <a:endParaRPr lang="en-CA" sz="28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1400" y="3048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chemeClr val="bg1"/>
                </a:solidFill>
                <a:latin typeface="Century Gothic" pitchFamily="34" charset="0"/>
              </a:rPr>
              <a:t>- Geographic Factor</a:t>
            </a:r>
            <a:endParaRPr lang="en-CA" sz="20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20" name="Picture 19" descr="untitled.bmp"/>
          <p:cNvPicPr>
            <a:picLocks noChangeAspect="1"/>
          </p:cNvPicPr>
          <p:nvPr/>
        </p:nvPicPr>
        <p:blipFill>
          <a:blip r:embed="rId3" cstate="print"/>
          <a:srcRect l="38444" t="15556" r="3778" b="6763"/>
          <a:stretch>
            <a:fillRect/>
          </a:stretch>
        </p:blipFill>
        <p:spPr>
          <a:xfrm>
            <a:off x="4038600" y="1066800"/>
            <a:ext cx="4724400" cy="5105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Oval 11"/>
          <p:cNvSpPr/>
          <p:nvPr/>
        </p:nvSpPr>
        <p:spPr>
          <a:xfrm>
            <a:off x="4419600" y="1524000"/>
            <a:ext cx="4038600" cy="4343400"/>
          </a:xfrm>
          <a:prstGeom prst="ellipse">
            <a:avLst/>
          </a:prstGeom>
          <a:noFill/>
          <a:ln w="76200">
            <a:solidFill>
              <a:srgbClr val="92D05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" name="Picture 20" descr="untitled.bmp"/>
          <p:cNvPicPr>
            <a:picLocks noChangeAspect="1"/>
          </p:cNvPicPr>
          <p:nvPr/>
        </p:nvPicPr>
        <p:blipFill>
          <a:blip r:embed="rId4" cstate="print"/>
          <a:srcRect l="38445" t="15556" r="6444" b="6667"/>
          <a:stretch>
            <a:fillRect/>
          </a:stretch>
        </p:blipFill>
        <p:spPr>
          <a:xfrm>
            <a:off x="4114800" y="1143000"/>
            <a:ext cx="4589417" cy="4953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Oval 21"/>
          <p:cNvSpPr/>
          <p:nvPr/>
        </p:nvSpPr>
        <p:spPr>
          <a:xfrm>
            <a:off x="4495800" y="3505200"/>
            <a:ext cx="4419600" cy="1981200"/>
          </a:xfrm>
          <a:prstGeom prst="ellipse">
            <a:avLst/>
          </a:prstGeom>
          <a:noFill/>
          <a:ln w="76200">
            <a:solidFill>
              <a:srgbClr val="92D05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1676400" y="54102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chemeClr val="bg1"/>
                </a:solidFill>
                <a:latin typeface="Century Gothic" pitchFamily="34" charset="0"/>
              </a:rPr>
              <a:t>Proudly Canadian</a:t>
            </a:r>
            <a:endParaRPr lang="en-CA" sz="16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3074" name="Picture 2" descr="C:\Users\David\AppData\Local\Microsoft\Windows\Temporary Internet Files\Content.IE5\IJ2IC8YX\MC900018776[2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5257800"/>
            <a:ext cx="1219200" cy="626088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04800" y="1600200"/>
            <a:ext cx="381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entury Gothic" pitchFamily="34" charset="0"/>
              </a:rPr>
              <a:t>Private Transportation </a:t>
            </a:r>
            <a:r>
              <a:rPr lang="en-US" sz="3200" dirty="0" smtClean="0">
                <a:solidFill>
                  <a:schemeClr val="bg1"/>
                </a:solidFill>
                <a:latin typeface="Century Gothic" pitchFamily="34" charset="0"/>
              </a:rPr>
              <a:t>Arranged to Toronto Pearson International Airport </a:t>
            </a:r>
            <a:endParaRPr lang="en-US" sz="48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3075" name="Picture 3" descr="C:\Users\David\AppData\Local\Microsoft\Windows\Temporary Internet Files\Content.IE5\C3NP95H6\MC900436804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1143000"/>
            <a:ext cx="3200400" cy="1746345"/>
          </a:xfrm>
          <a:prstGeom prst="rect">
            <a:avLst/>
          </a:prstGeom>
          <a:noFill/>
        </p:spPr>
      </p:pic>
      <p:pic>
        <p:nvPicPr>
          <p:cNvPr id="3078" name="Picture 6" descr="C:\Users\David\AppData\Local\Microsoft\Windows\Temporary Internet Files\Content.IE5\9V4ALSTD\MC900090283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4400" y="3124200"/>
            <a:ext cx="3352800" cy="287773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1" grpId="0"/>
      <p:bldP spid="12" grpId="0" animBg="1"/>
      <p:bldP spid="12" grpId="1" animBg="1"/>
      <p:bldP spid="22" grpId="0" animBg="1"/>
      <p:bldP spid="22" grpId="1" animBg="1"/>
      <p:bldP spid="14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</p:txBody>
      </p:sp>
      <p:pic>
        <p:nvPicPr>
          <p:cNvPr id="8" name="Picture 11" descr="Asiana Tours Log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8000" contrast="12000"/>
          </a:blip>
          <a:srcRect l="27406" t="21448" r="22548" b="58326"/>
          <a:stretch>
            <a:fillRect/>
          </a:stretch>
        </p:blipFill>
        <p:spPr bwMode="auto">
          <a:xfrm>
            <a:off x="8153400" y="6248400"/>
            <a:ext cx="762000" cy="30787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638800" y="62484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</a:rPr>
              <a:t>Business with </a:t>
            </a:r>
            <a:r>
              <a:rPr lang="en-US" sz="1400" dirty="0" err="1" smtClean="0">
                <a:solidFill>
                  <a:schemeClr val="bg1"/>
                </a:solidFill>
                <a:latin typeface="Century Gothic" pitchFamily="34" charset="0"/>
              </a:rPr>
              <a:t>Asiana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</a:rPr>
              <a:t> Tours  | </a:t>
            </a:r>
            <a:endParaRPr lang="en-US" sz="1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286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bg1"/>
                </a:solidFill>
                <a:latin typeface="Century Gothic" pitchFamily="34" charset="0"/>
              </a:rPr>
              <a:t>Our </a:t>
            </a:r>
            <a:r>
              <a:rPr lang="en-CA" sz="2800" b="1" dirty="0" smtClean="0">
                <a:solidFill>
                  <a:schemeClr val="bg1"/>
                </a:solidFill>
                <a:latin typeface="Century Gothic" pitchFamily="34" charset="0"/>
              </a:rPr>
              <a:t>Target </a:t>
            </a:r>
            <a:r>
              <a:rPr lang="en-CA" sz="2800" dirty="0" smtClean="0">
                <a:solidFill>
                  <a:schemeClr val="bg1"/>
                </a:solidFill>
                <a:latin typeface="Century Gothic" pitchFamily="34" charset="0"/>
              </a:rPr>
              <a:t>Market </a:t>
            </a:r>
            <a:endParaRPr lang="en-CA" sz="28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1400" y="3048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chemeClr val="bg1"/>
                </a:solidFill>
                <a:latin typeface="Century Gothic" pitchFamily="34" charset="0"/>
              </a:rPr>
              <a:t>- Psychographic Factors</a:t>
            </a:r>
            <a:endParaRPr lang="en-CA" sz="20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2051" name="Picture 3" descr="C:\Users\David\AppData\Local\Microsoft\Windows\Temporary Internet Files\Content.IE5\OKCSP8RN\MC900231368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066800"/>
            <a:ext cx="2963126" cy="3429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0" y="45720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Century Gothic" pitchFamily="34" charset="0"/>
              </a:rPr>
              <a:t>Adventurous</a:t>
            </a: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</a:rPr>
              <a:t>, Willing to Explore </a:t>
            </a:r>
            <a:r>
              <a:rPr lang="en-US" sz="2800" b="1" dirty="0" smtClean="0">
                <a:solidFill>
                  <a:schemeClr val="bg1"/>
                </a:solidFill>
                <a:latin typeface="Century Gothic" pitchFamily="34" charset="0"/>
              </a:rPr>
              <a:t>New                       Sights &amp; Sounds  </a:t>
            </a:r>
            <a:endParaRPr lang="en-US" sz="28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</a:rPr>
              <a:t>Strong Desire to </a:t>
            </a:r>
            <a:r>
              <a:rPr lang="en-US" sz="2800" b="1" dirty="0" smtClean="0">
                <a:solidFill>
                  <a:schemeClr val="bg1"/>
                </a:solidFill>
                <a:latin typeface="Century Gothic" pitchFamily="34" charset="0"/>
              </a:rPr>
              <a:t>Escape</a:t>
            </a: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</a:rPr>
              <a:t> Canada/North America                        for a while</a:t>
            </a:r>
            <a:endParaRPr lang="en-US" sz="28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</a:rPr>
              <a:t>Adults who lack foreign travel experience, and want to experience a </a:t>
            </a:r>
            <a:r>
              <a:rPr lang="en-US" sz="2800" b="1" dirty="0" smtClean="0">
                <a:solidFill>
                  <a:schemeClr val="bg1"/>
                </a:solidFill>
                <a:latin typeface="Century Gothic" pitchFamily="34" charset="0"/>
              </a:rPr>
              <a:t>new travel lifestyle </a:t>
            </a:r>
            <a:endParaRPr lang="en-US" sz="28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46482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</a:rPr>
              <a:t>Young Couples who desire an unforgettable honeymoon together</a:t>
            </a:r>
            <a:endParaRPr lang="en-US" sz="28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1026" name="Picture 2" descr="C:\Users\David\AppData\Local\Microsoft\Windows\Temporary Internet Files\Content.IE5\OKCSP8RN\MC900434701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1676400"/>
            <a:ext cx="2438400" cy="2474794"/>
          </a:xfrm>
          <a:prstGeom prst="rect">
            <a:avLst/>
          </a:prstGeom>
          <a:noFill/>
        </p:spPr>
      </p:pic>
      <p:pic>
        <p:nvPicPr>
          <p:cNvPr id="1027" name="Picture 3" descr="C:\Users\David\AppData\Local\Microsoft\Windows\Temporary Internet Files\Content.IE5\JP02H3J8\MC900303041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0800" y="990600"/>
            <a:ext cx="3886200" cy="3368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4" name="Picture 10" descr="C:\Users\David\AppData\Local\Microsoft\Windows\Temporary Internet Files\Content.IE5\C3NP95H6\MC900156667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1219200"/>
            <a:ext cx="4619626" cy="303641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  <p:bldP spid="12" grpId="0"/>
      <p:bldP spid="12" grpId="1"/>
      <p:bldP spid="14" grpId="0"/>
      <p:bldP spid="14" grpId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</p:txBody>
      </p:sp>
      <p:pic>
        <p:nvPicPr>
          <p:cNvPr id="8" name="Picture 11" descr="Asiana Tours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8000" contrast="12000"/>
          </a:blip>
          <a:srcRect l="27406" t="21448" r="22548" b="58326"/>
          <a:stretch>
            <a:fillRect/>
          </a:stretch>
        </p:blipFill>
        <p:spPr bwMode="auto">
          <a:xfrm>
            <a:off x="8153400" y="6248400"/>
            <a:ext cx="762000" cy="30787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638800" y="62484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</a:rPr>
              <a:t>Business with </a:t>
            </a:r>
            <a:r>
              <a:rPr lang="en-US" sz="1400" dirty="0" err="1" smtClean="0">
                <a:solidFill>
                  <a:schemeClr val="bg1"/>
                </a:solidFill>
                <a:latin typeface="Century Gothic" pitchFamily="34" charset="0"/>
              </a:rPr>
              <a:t>Asiana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</a:rPr>
              <a:t> Tours  | </a:t>
            </a:r>
            <a:endParaRPr lang="en-US" sz="1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286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chemeClr val="bg1"/>
                </a:solidFill>
                <a:latin typeface="Century Gothic" pitchFamily="34" charset="0"/>
              </a:rPr>
              <a:t>Reaching</a:t>
            </a:r>
            <a:r>
              <a:rPr lang="en-CA" sz="2800" dirty="0" smtClean="0">
                <a:solidFill>
                  <a:schemeClr val="bg1"/>
                </a:solidFill>
                <a:latin typeface="Century Gothic" pitchFamily="34" charset="0"/>
              </a:rPr>
              <a:t> Our Target Market</a:t>
            </a:r>
          </a:p>
          <a:p>
            <a:r>
              <a:rPr lang="en-CA" dirty="0" smtClean="0">
                <a:solidFill>
                  <a:schemeClr val="bg1"/>
                </a:solidFill>
                <a:latin typeface="Century Gothic" pitchFamily="34" charset="0"/>
              </a:rPr>
              <a:t>(Our Advertising/Marketing Campaign)</a:t>
            </a:r>
            <a:endParaRPr lang="en-CA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12192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entury Gothic" pitchFamily="34" charset="0"/>
              </a:rPr>
              <a:t>Establish Advertising Partnership with the following major GTA media organizations:</a:t>
            </a:r>
            <a:endParaRPr lang="en-US" sz="2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2971800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</a:rPr>
              <a:t>Attract local Asian travelers through Asian-language newspapers and online websites </a:t>
            </a:r>
            <a:endParaRPr lang="en-US" sz="28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8194" name="Picture 2" descr="http://allsportsontheweb.com/wp-content/blogs.dir/5/files/2011/12/ML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667000"/>
            <a:ext cx="4534437" cy="2971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/>
          <p:cNvSpPr txBox="1"/>
          <p:nvPr/>
        </p:nvSpPr>
        <p:spPr>
          <a:xfrm>
            <a:off x="533400" y="3200400"/>
            <a:ext cx="2743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 smtClean="0">
                <a:solidFill>
                  <a:schemeClr val="bg1"/>
                </a:solidFill>
                <a:latin typeface="Century Gothic" pitchFamily="34" charset="0"/>
              </a:rPr>
              <a:t>MLSE</a:t>
            </a:r>
          </a:p>
          <a:p>
            <a:pPr algn="ctr"/>
            <a:r>
              <a:rPr lang="en-CA" sz="2000" b="1" dirty="0" smtClean="0">
                <a:solidFill>
                  <a:schemeClr val="bg1"/>
                </a:solidFill>
                <a:latin typeface="Century Gothic" pitchFamily="34" charset="0"/>
              </a:rPr>
              <a:t>(Toronto Maple Leafs, Toronto Raptors, Toronto FC, Toronto </a:t>
            </a:r>
            <a:r>
              <a:rPr lang="en-CA" sz="2000" b="1" dirty="0" err="1" smtClean="0">
                <a:solidFill>
                  <a:schemeClr val="bg1"/>
                </a:solidFill>
                <a:latin typeface="Century Gothic" pitchFamily="34" charset="0"/>
              </a:rPr>
              <a:t>Marlies</a:t>
            </a:r>
            <a:r>
              <a:rPr lang="en-CA" sz="2000" b="1" dirty="0" smtClean="0">
                <a:solidFill>
                  <a:schemeClr val="bg1"/>
                </a:solidFill>
                <a:latin typeface="Century Gothic" pitchFamily="34" charset="0"/>
              </a:rPr>
              <a:t>)</a:t>
            </a:r>
          </a:p>
          <a:p>
            <a:pPr algn="ctr"/>
            <a:endParaRPr lang="en-CA" sz="40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33528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 smtClean="0">
                <a:solidFill>
                  <a:schemeClr val="bg1"/>
                </a:solidFill>
                <a:latin typeface="Century Gothic" pitchFamily="34" charset="0"/>
              </a:rPr>
              <a:t>Toronto Star</a:t>
            </a:r>
            <a:endParaRPr lang="en-CA" sz="36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8198" name="Picture 6" descr="http://mypurebalance.ca/wp-content/uploads/2012/04/toronto_star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2819400"/>
            <a:ext cx="4427220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200" name="Picture 8" descr="http://www.phoenixyouth.ca/files/images/CBC_LogoGemandCBC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2209800"/>
            <a:ext cx="4191000" cy="39311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Box 15"/>
          <p:cNvSpPr txBox="1"/>
          <p:nvPr/>
        </p:nvSpPr>
        <p:spPr>
          <a:xfrm>
            <a:off x="152400" y="33528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 smtClean="0">
                <a:solidFill>
                  <a:schemeClr val="bg1"/>
                </a:solidFill>
                <a:latin typeface="Century Gothic" pitchFamily="34" charset="0"/>
              </a:rPr>
              <a:t>CBC</a:t>
            </a:r>
            <a:endParaRPr lang="en-CA" sz="36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8202" name="Picture 10" descr="http://djkelly.ca/wp-content/uploads/2010/11/metro-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2895600"/>
            <a:ext cx="4876800" cy="1602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/>
          <p:cNvSpPr txBox="1"/>
          <p:nvPr/>
        </p:nvSpPr>
        <p:spPr>
          <a:xfrm>
            <a:off x="152400" y="3352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solidFill>
                  <a:schemeClr val="bg1"/>
                </a:solidFill>
                <a:latin typeface="Century Gothic" pitchFamily="34" charset="0"/>
              </a:rPr>
              <a:t>Metro News</a:t>
            </a:r>
            <a:endParaRPr lang="en-CA" sz="36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" y="31242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itchFamily="34" charset="0"/>
              </a:rPr>
              <a:t>Display our daily and weekly package deals and offers through online advertising</a:t>
            </a:r>
            <a:endParaRPr lang="en-US" sz="2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28956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itchFamily="34" charset="0"/>
              </a:rPr>
              <a:t>Create unique online experiences at www.asianatours.com and on </a:t>
            </a:r>
            <a:r>
              <a:rPr lang="en-US" sz="2400" dirty="0" err="1" smtClean="0">
                <a:solidFill>
                  <a:schemeClr val="bg1"/>
                </a:solidFill>
                <a:latin typeface="Century Gothic" pitchFamily="34" charset="0"/>
              </a:rPr>
              <a:t>Asiana</a:t>
            </a:r>
            <a:r>
              <a:rPr lang="en-US" sz="2400" dirty="0" smtClean="0">
                <a:solidFill>
                  <a:schemeClr val="bg1"/>
                </a:solidFill>
                <a:latin typeface="Century Gothic" pitchFamily="34" charset="0"/>
              </a:rPr>
              <a:t> Tours </a:t>
            </a:r>
            <a:r>
              <a:rPr lang="en-US" sz="2400" dirty="0" err="1" smtClean="0">
                <a:solidFill>
                  <a:schemeClr val="bg1"/>
                </a:solidFill>
                <a:latin typeface="Century Gothic" pitchFamily="34" charset="0"/>
              </a:rPr>
              <a:t>Tumblr</a:t>
            </a:r>
            <a:r>
              <a:rPr lang="en-US" sz="2400" dirty="0" smtClean="0">
                <a:solidFill>
                  <a:schemeClr val="bg1"/>
                </a:solidFill>
                <a:latin typeface="Century Gothic" pitchFamily="34" charset="0"/>
              </a:rPr>
              <a:t> blog, and encourage continuous viewership from potential customers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decel="100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decel="100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3" grpId="0"/>
      <p:bldP spid="13" grpId="1"/>
      <p:bldP spid="12" grpId="0"/>
      <p:bldP spid="12" grpId="1"/>
      <p:bldP spid="14" grpId="0"/>
      <p:bldP spid="14" grpId="1"/>
      <p:bldP spid="16" grpId="0"/>
      <p:bldP spid="16" grpId="1"/>
      <p:bldP spid="18" grpId="0"/>
      <p:bldP spid="18" grpId="1"/>
      <p:bldP spid="22" grpId="0"/>
      <p:bldP spid="23" grpId="0"/>
      <p:bldP spid="2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r>
              <a:rPr lang="en-US" dirty="0" smtClean="0">
                <a:latin typeface="Century Gothic" pitchFamily="34" charset="0"/>
              </a:rPr>
              <a:t>s</a:t>
            </a:r>
            <a:endParaRPr lang="en-US" dirty="0">
              <a:latin typeface="Century Gothic" pitchFamily="34" charset="0"/>
            </a:endParaRPr>
          </a:p>
        </p:txBody>
      </p:sp>
      <p:pic>
        <p:nvPicPr>
          <p:cNvPr id="8" name="Picture 11" descr="Asiana Tours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8000" contrast="12000"/>
          </a:blip>
          <a:srcRect l="27406" t="21448" r="22548" b="58326"/>
          <a:stretch>
            <a:fillRect/>
          </a:stretch>
        </p:blipFill>
        <p:spPr bwMode="auto">
          <a:xfrm>
            <a:off x="8153400" y="6248400"/>
            <a:ext cx="762000" cy="30787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638800" y="62484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</a:rPr>
              <a:t>Business with </a:t>
            </a:r>
            <a:r>
              <a:rPr lang="en-US" sz="1400" dirty="0" err="1" smtClean="0">
                <a:solidFill>
                  <a:schemeClr val="bg1"/>
                </a:solidFill>
                <a:latin typeface="Century Gothic" pitchFamily="34" charset="0"/>
              </a:rPr>
              <a:t>Asiana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</a:rPr>
              <a:t> Tours  | </a:t>
            </a:r>
            <a:endParaRPr lang="en-US" sz="1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286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bg1"/>
                </a:solidFill>
                <a:latin typeface="Century Gothic" pitchFamily="34" charset="0"/>
              </a:rPr>
              <a:t>Our </a:t>
            </a:r>
            <a:r>
              <a:rPr lang="en-CA" sz="2800" b="1" dirty="0" smtClean="0">
                <a:solidFill>
                  <a:schemeClr val="bg1"/>
                </a:solidFill>
                <a:latin typeface="Century Gothic" pitchFamily="34" charset="0"/>
              </a:rPr>
              <a:t>Competitive </a:t>
            </a:r>
            <a:r>
              <a:rPr lang="en-CA" sz="2800" dirty="0" smtClean="0">
                <a:solidFill>
                  <a:schemeClr val="bg1"/>
                </a:solidFill>
                <a:latin typeface="Century Gothic" pitchFamily="34" charset="0"/>
              </a:rPr>
              <a:t>Edges </a:t>
            </a:r>
            <a:endParaRPr lang="en-CA" sz="28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1295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/>
              <a:t>fffff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457200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</a:rPr>
              <a:t>No major Canadian travel companies offer such </a:t>
            </a:r>
            <a:r>
              <a:rPr lang="en-US" sz="2800" b="1" dirty="0" smtClean="0">
                <a:solidFill>
                  <a:schemeClr val="bg1"/>
                </a:solidFill>
                <a:latin typeface="Century Gothic" pitchFamily="34" charset="0"/>
              </a:rPr>
              <a:t>wide variety </a:t>
            </a: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</a:rPr>
              <a:t>of Asian travel destinations like we do</a:t>
            </a:r>
            <a:endParaRPr lang="en-US" sz="28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47244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itchFamily="34" charset="0"/>
              </a:rPr>
              <a:t>We take advantage of the growing demand of people wanting to travel beyond America, Mexico , Europe and the Caribbean's</a:t>
            </a:r>
            <a:endParaRPr lang="en-US" sz="2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472440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</a:rPr>
              <a:t>We offer much lower prices on travel to Asia relative to other Canadian companies</a:t>
            </a:r>
            <a:endParaRPr lang="en-US" sz="28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48006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</a:rPr>
              <a:t>We are a small and efficient small company; Low running cost results in higher profitability </a:t>
            </a:r>
            <a:endParaRPr lang="en-US" sz="28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4572000"/>
            <a:ext cx="861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</a:rPr>
              <a:t>We offer unbeatable, high satisfaction reservation services online, in-person, and over-the-phone</a:t>
            </a:r>
            <a:endParaRPr lang="en-US" sz="28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7169" name="Picture 1" descr="C:\Users\David\AppData\Local\Microsoft\Windows\Temporary Internet Files\Content.IE5\P3XP2KGN\MC900127674[1].wmf"/>
          <p:cNvPicPr>
            <a:picLocks noChangeAspect="1" noChangeArrowheads="1"/>
          </p:cNvPicPr>
          <p:nvPr/>
        </p:nvPicPr>
        <p:blipFill>
          <a:blip r:embed="rId3" cstate="print"/>
          <a:srcRect t="23933"/>
          <a:stretch>
            <a:fillRect/>
          </a:stretch>
        </p:blipFill>
        <p:spPr bwMode="auto">
          <a:xfrm>
            <a:off x="2362200" y="914400"/>
            <a:ext cx="3657600" cy="3874978"/>
          </a:xfrm>
          <a:prstGeom prst="rect">
            <a:avLst/>
          </a:prstGeom>
          <a:noFill/>
        </p:spPr>
      </p:pic>
      <p:pic>
        <p:nvPicPr>
          <p:cNvPr id="7171" name="Picture 3" descr="C:\Users\David\AppData\Local\Microsoft\Windows\Temporary Internet Files\Content.IE5\LA9JVFYE\MC900312398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066800"/>
            <a:ext cx="3206181" cy="3511447"/>
          </a:xfrm>
          <a:prstGeom prst="rect">
            <a:avLst/>
          </a:prstGeom>
          <a:noFill/>
        </p:spPr>
      </p:pic>
      <p:pic>
        <p:nvPicPr>
          <p:cNvPr id="7172" name="Picture 4" descr="C:\Users\David\AppData\Local\Microsoft\Windows\Temporary Internet Files\Content.IE5\P3XP2KGN\MC900390688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1143000"/>
            <a:ext cx="3018129" cy="3514892"/>
          </a:xfrm>
          <a:prstGeom prst="rect">
            <a:avLst/>
          </a:prstGeom>
          <a:noFill/>
        </p:spPr>
      </p:pic>
      <p:pic>
        <p:nvPicPr>
          <p:cNvPr id="7174" name="Picture 6" descr="C:\Users\David\AppData\Local\Microsoft\Windows\Temporary Internet Files\Content.IE5\BT6CKSC2\MC90028706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3200" y="914400"/>
            <a:ext cx="3359761" cy="3697564"/>
          </a:xfrm>
          <a:prstGeom prst="rect">
            <a:avLst/>
          </a:prstGeom>
          <a:noFill/>
        </p:spPr>
      </p:pic>
      <p:pic>
        <p:nvPicPr>
          <p:cNvPr id="7176" name="Picture 8" descr="C:\Users\David\AppData\Local\Microsoft\Windows\Temporary Internet Files\Content.IE5\Y3UM080X\MC900312138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0" y="1143000"/>
            <a:ext cx="4379502" cy="3417629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533400" y="472440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</a:rPr>
              <a:t>We offer customized vacation plans based on customer budget and personal requirements</a:t>
            </a:r>
            <a:endParaRPr lang="en-US" sz="28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7177" name="Picture 9" descr="C:\Users\David\AppData\Local\Microsoft\Windows\Temporary Internet Files\Content.IE5\P3XP2KGN\MC900056613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67000" y="1219200"/>
            <a:ext cx="3804971" cy="303402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1" grpId="1"/>
      <p:bldP spid="12" grpId="0"/>
      <p:bldP spid="12" grpId="1"/>
      <p:bldP spid="13" grpId="0"/>
      <p:bldP spid="13" grpId="1"/>
      <p:bldP spid="14" grpId="0"/>
      <p:bldP spid="15" grpId="0"/>
      <p:bldP spid="15" grpId="1"/>
      <p:bldP spid="22" grpId="0"/>
      <p:bldP spid="2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</p:txBody>
      </p:sp>
      <p:pic>
        <p:nvPicPr>
          <p:cNvPr id="8" name="Picture 11" descr="Asiana Tours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8000" contrast="12000"/>
          </a:blip>
          <a:srcRect l="27406" t="21448" r="22548" b="58326"/>
          <a:stretch>
            <a:fillRect/>
          </a:stretch>
        </p:blipFill>
        <p:spPr bwMode="auto">
          <a:xfrm>
            <a:off x="8153400" y="6248400"/>
            <a:ext cx="762000" cy="30787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638800" y="62484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</a:rPr>
              <a:t>Business with </a:t>
            </a:r>
            <a:r>
              <a:rPr lang="en-US" sz="1400" dirty="0" err="1" smtClean="0">
                <a:solidFill>
                  <a:schemeClr val="bg1"/>
                </a:solidFill>
                <a:latin typeface="Century Gothic" pitchFamily="34" charset="0"/>
              </a:rPr>
              <a:t>Asiana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</a:rPr>
              <a:t> Tours  | </a:t>
            </a:r>
            <a:endParaRPr lang="en-US" sz="1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286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bg1"/>
                </a:solidFill>
                <a:latin typeface="Century Gothic" pitchFamily="34" charset="0"/>
              </a:rPr>
              <a:t>Your Investment Helps… </a:t>
            </a:r>
            <a:endParaRPr lang="en-CA" sz="28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5121" name="Picture 1" descr="C:\Users\David\AppData\Local\Microsoft\Windows\Temporary Internet Files\Content.IE5\JP02H3J8\MC90023423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990600"/>
            <a:ext cx="4724400" cy="37490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304800" y="49530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entury Gothic" pitchFamily="34" charset="0"/>
              </a:rPr>
              <a:t>Build</a:t>
            </a:r>
            <a:r>
              <a:rPr lang="en-US" sz="2400" dirty="0" smtClean="0">
                <a:solidFill>
                  <a:schemeClr val="bg1"/>
                </a:solidFill>
                <a:latin typeface="Century Gothic" pitchFamily="34" charset="0"/>
              </a:rPr>
              <a:t> our influence within the Canadian travel market</a:t>
            </a:r>
            <a:endParaRPr lang="en-US" sz="2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49530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entury Gothic" pitchFamily="34" charset="0"/>
              </a:rPr>
              <a:t>Distinguish</a:t>
            </a:r>
            <a:r>
              <a:rPr lang="en-US" sz="2400" dirty="0" smtClean="0">
                <a:solidFill>
                  <a:schemeClr val="bg1"/>
                </a:solidFill>
                <a:latin typeface="Century Gothic" pitchFamily="34" charset="0"/>
              </a:rPr>
              <a:t> our brand through greater advertising investments</a:t>
            </a:r>
            <a:endParaRPr lang="en-US" sz="2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49530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entury Gothic" pitchFamily="34" charset="0"/>
              </a:rPr>
              <a:t>Expand </a:t>
            </a:r>
            <a:r>
              <a:rPr lang="en-US" sz="2400" dirty="0" smtClean="0">
                <a:solidFill>
                  <a:schemeClr val="bg1"/>
                </a:solidFill>
                <a:latin typeface="Century Gothic" pitchFamily="34" charset="0"/>
              </a:rPr>
              <a:t>our company into other regions of Canada and fund new offices and employees</a:t>
            </a:r>
            <a:endParaRPr lang="en-US" sz="2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" y="49530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Century Gothic" pitchFamily="34" charset="0"/>
              </a:rPr>
              <a:t>Asiana</a:t>
            </a:r>
            <a:r>
              <a:rPr lang="en-US" sz="2400" dirty="0" smtClean="0">
                <a:solidFill>
                  <a:schemeClr val="bg1"/>
                </a:solidFill>
                <a:latin typeface="Century Gothic" pitchFamily="34" charset="0"/>
              </a:rPr>
              <a:t> Tours become the </a:t>
            </a:r>
            <a:r>
              <a:rPr lang="en-US" sz="2400" b="1" dirty="0" smtClean="0">
                <a:solidFill>
                  <a:schemeClr val="bg1"/>
                </a:solidFill>
                <a:latin typeface="Century Gothic" pitchFamily="34" charset="0"/>
              </a:rPr>
              <a:t>largest travel agency in North America</a:t>
            </a:r>
            <a:r>
              <a:rPr lang="en-US" sz="2400" dirty="0" smtClean="0">
                <a:solidFill>
                  <a:schemeClr val="bg1"/>
                </a:solidFill>
                <a:latin typeface="Century Gothic" pitchFamily="34" charset="0"/>
              </a:rPr>
              <a:t> dedicated to </a:t>
            </a:r>
            <a:r>
              <a:rPr lang="en-US" sz="2400" b="1" dirty="0" smtClean="0">
                <a:solidFill>
                  <a:schemeClr val="bg1"/>
                </a:solidFill>
                <a:latin typeface="Century Gothic" pitchFamily="34" charset="0"/>
              </a:rPr>
              <a:t>Asian destinations</a:t>
            </a:r>
            <a:endParaRPr lang="en-US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5125" name="Picture 5" descr="C:\Users\David\AppData\Local\Microsoft\Windows\Temporary Internet Files\Content.IE5\LA9JVFYE\MC900013449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838200"/>
            <a:ext cx="4708245" cy="3958936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2133600" y="2667000"/>
            <a:ext cx="2286000" cy="1600200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126" name="Picture 6" descr="C:\Users\David\AppData\Local\Microsoft\Windows\Temporary Internet Files\Content.IE5\C3NP95H6\MC900370352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1066800"/>
            <a:ext cx="3505200" cy="3539128"/>
          </a:xfrm>
          <a:prstGeom prst="rect">
            <a:avLst/>
          </a:prstGeom>
          <a:noFill/>
        </p:spPr>
      </p:pic>
      <p:pic>
        <p:nvPicPr>
          <p:cNvPr id="5128" name="Picture 8" descr="C:\Users\David\AppData\Local\Microsoft\Windows\Temporary Internet Files\Content.IE5\9V4ALSTD\MC900383686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0800" y="977968"/>
            <a:ext cx="3200400" cy="373099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1" grpId="1"/>
      <p:bldP spid="12" grpId="0"/>
      <p:bldP spid="12" grpId="1"/>
      <p:bldP spid="13" grpId="0"/>
      <p:bldP spid="13" grpId="1"/>
      <p:bldP spid="15" grpId="0"/>
      <p:bldP spid="19" grpId="0" animBg="1"/>
      <p:bldP spid="1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Century Gothic" pitchFamily="34" charset="0"/>
              </a:rPr>
              <a:t>Is Light</a:t>
            </a:r>
            <a:r>
              <a:rPr lang="en-US" sz="4800" b="1" dirty="0" smtClean="0">
                <a:solidFill>
                  <a:schemeClr val="bg1"/>
                </a:solidFill>
                <a:latin typeface="Century Gothic" pitchFamily="34" charset="0"/>
              </a:rPr>
              <a:t>weight</a:t>
            </a:r>
            <a:endParaRPr lang="en-US" sz="60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Century Gothic" pitchFamily="34" charset="0"/>
              </a:rPr>
              <a:t>Is</a:t>
            </a:r>
            <a:r>
              <a:rPr lang="en-US" sz="4800" b="1" dirty="0" smtClean="0">
                <a:solidFill>
                  <a:schemeClr val="bg1"/>
                </a:solidFill>
                <a:latin typeface="Century Gothic" pitchFamily="34" charset="0"/>
              </a:rPr>
              <a:t> Innov</a:t>
            </a:r>
            <a:r>
              <a:rPr lang="en-US" sz="4800" dirty="0" smtClean="0">
                <a:solidFill>
                  <a:schemeClr val="bg1"/>
                </a:solidFill>
                <a:latin typeface="Century Gothic" pitchFamily="34" charset="0"/>
              </a:rPr>
              <a:t>ative</a:t>
            </a:r>
            <a:endParaRPr lang="en-US" sz="60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Century Gothic" pitchFamily="34" charset="0"/>
              </a:rPr>
              <a:t>Is Revo</a:t>
            </a:r>
            <a:r>
              <a:rPr lang="en-US" sz="4800" b="1" dirty="0" smtClean="0">
                <a:solidFill>
                  <a:schemeClr val="bg1"/>
                </a:solidFill>
                <a:latin typeface="Century Gothic" pitchFamily="34" charset="0"/>
              </a:rPr>
              <a:t>lutionary</a:t>
            </a:r>
            <a:endParaRPr lang="en-US" sz="60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Century Gothic" pitchFamily="34" charset="0"/>
              </a:rPr>
              <a:t>Is</a:t>
            </a:r>
            <a:r>
              <a:rPr lang="en-US" sz="4800" b="1" dirty="0" smtClean="0">
                <a:solidFill>
                  <a:schemeClr val="bg1"/>
                </a:solidFill>
                <a:latin typeface="Century Gothic" pitchFamily="34" charset="0"/>
              </a:rPr>
              <a:t> Thought</a:t>
            </a:r>
            <a:r>
              <a:rPr lang="en-US" sz="4800" dirty="0" smtClean="0">
                <a:solidFill>
                  <a:schemeClr val="bg1"/>
                </a:solidFill>
                <a:latin typeface="Century Gothic" pitchFamily="34" charset="0"/>
              </a:rPr>
              <a:t>ful</a:t>
            </a:r>
            <a:endParaRPr lang="en-US" sz="60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Century Gothic" pitchFamily="34" charset="0"/>
              </a:rPr>
              <a:t>Is</a:t>
            </a:r>
            <a:r>
              <a:rPr lang="en-US" sz="4800" b="1" dirty="0" smtClean="0">
                <a:solidFill>
                  <a:schemeClr val="bg1"/>
                </a:solidFill>
                <a:latin typeface="Century Gothic" pitchFamily="34" charset="0"/>
              </a:rPr>
              <a:t> Sim</a:t>
            </a:r>
            <a:r>
              <a:rPr lang="en-US" sz="4800" dirty="0" smtClean="0">
                <a:solidFill>
                  <a:schemeClr val="bg1"/>
                </a:solidFill>
                <a:latin typeface="Century Gothic" pitchFamily="34" charset="0"/>
              </a:rPr>
              <a:t>ple</a:t>
            </a:r>
            <a:endParaRPr lang="en-US" sz="60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514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itchFamily="34" charset="0"/>
              </a:rPr>
              <a:t>Introducing a Product That </a:t>
            </a:r>
            <a:endParaRPr lang="en-US" sz="32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Century Gothic" pitchFamily="34" charset="0"/>
              </a:rPr>
              <a:t>Redefines</a:t>
            </a:r>
            <a:r>
              <a:rPr lang="en-US" sz="4800" dirty="0" smtClean="0">
                <a:solidFill>
                  <a:schemeClr val="bg1"/>
                </a:solidFill>
                <a:latin typeface="Century Gothic" pitchFamily="34" charset="0"/>
              </a:rPr>
              <a:t> HR Software</a:t>
            </a:r>
            <a:endParaRPr lang="en-US" sz="6000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uild="allAtOnce"/>
      <p:bldP spid="8" grpId="1" build="allAtOnce"/>
      <p:bldP spid="9" grpId="0" build="allAtOnce"/>
      <p:bldP spid="9" grpId="1" build="allAtOnce"/>
      <p:bldP spid="10" grpId="0" build="allAtOnce"/>
      <p:bldP spid="10" grpId="1" build="allAtOnce"/>
      <p:bldP spid="13" grpId="0"/>
      <p:bldP spid="13" grpId="1"/>
      <p:bldP spid="14" grpId="0"/>
      <p:bldP spid="14" grpId="1"/>
      <p:bldP spid="15" grpId="0"/>
      <p:bldP spid="1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</p:txBody>
      </p:sp>
      <p:pic>
        <p:nvPicPr>
          <p:cNvPr id="24" name="Picture 23" descr="beaver-swi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859" y="0"/>
            <a:ext cx="914685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52400" y="5257800"/>
            <a:ext cx="55626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cs typeface="Arial" pitchFamily="34" charset="0"/>
              </a:rPr>
              <a:t>Simple Sales Centre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4800600"/>
            <a:ext cx="518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Castor Human Resource Software for</a:t>
            </a:r>
            <a:endParaRPr lang="en-US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" y="60198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Harmony Of Functionality &amp; Simplicity.</a:t>
            </a:r>
            <a:endParaRPr lang="en-US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" grpId="0"/>
      <p:bldP spid="13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22098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Century Gothic" pitchFamily="34" charset="0"/>
              </a:rPr>
              <a:t>Who are we? </a:t>
            </a:r>
            <a:endParaRPr lang="en-US" sz="48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0" y="22098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Century Gothic" pitchFamily="34" charset="0"/>
              </a:rPr>
              <a:t>We are…</a:t>
            </a:r>
            <a:endParaRPr lang="en-US" sz="48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3528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</a:rPr>
              <a:t>Committed to bringing out only the very best of software products</a:t>
            </a:r>
            <a:endParaRPr lang="en-US" sz="28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3528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</a:rPr>
              <a:t>Among the </a:t>
            </a:r>
            <a:r>
              <a:rPr lang="en-US" sz="2800" b="1" dirty="0" smtClean="0">
                <a:solidFill>
                  <a:schemeClr val="bg1"/>
                </a:solidFill>
                <a:latin typeface="Century Gothic" pitchFamily="34" charset="0"/>
              </a:rPr>
              <a:t>fastest-growing</a:t>
            </a: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</a:rPr>
              <a:t> and </a:t>
            </a:r>
            <a:r>
              <a:rPr lang="en-US" sz="2800" b="1" dirty="0" smtClean="0">
                <a:solidFill>
                  <a:schemeClr val="bg1"/>
                </a:solidFill>
                <a:latin typeface="Century Gothic" pitchFamily="34" charset="0"/>
              </a:rPr>
              <a:t>most innovative</a:t>
            </a: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</a:rPr>
              <a:t> small companies in Canada</a:t>
            </a:r>
            <a:endParaRPr lang="en-US" sz="28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3528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</a:rPr>
              <a:t>A team of 4 young, hardworking and talented entrepreneurs based in Toronto</a:t>
            </a:r>
            <a:endParaRPr lang="en-US" sz="28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91200" y="62484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</a:rPr>
              <a:t>Castor Business Solutions| </a:t>
            </a:r>
            <a:endParaRPr lang="en-US" sz="1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24" name="Picture 23" descr="Beaver_Silhouette.png"/>
          <p:cNvPicPr>
            <a:picLocks noChangeAspect="1"/>
          </p:cNvPicPr>
          <p:nvPr/>
        </p:nvPicPr>
        <p:blipFill>
          <a:blip r:embed="rId2" cstate="print">
            <a:lum bright="40000" contrast="-70000"/>
          </a:blip>
          <a:srcRect l="7692" t="15385" r="20513" b="20513"/>
          <a:stretch>
            <a:fillRect/>
          </a:stretch>
        </p:blipFill>
        <p:spPr>
          <a:xfrm>
            <a:off x="8153400" y="6096000"/>
            <a:ext cx="609600" cy="544286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/>
      <p:bldP spid="10" grpId="1"/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200" y="62484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</a:rPr>
              <a:t>Castor Business Solutions| </a:t>
            </a:r>
            <a:endParaRPr lang="en-US" sz="1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22860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bg1"/>
                </a:solidFill>
                <a:latin typeface="Century Gothic" pitchFamily="34" charset="0"/>
              </a:rPr>
              <a:t>Castor Solutions </a:t>
            </a:r>
            <a:r>
              <a:rPr lang="en-CA" sz="2800" b="1" dirty="0" smtClean="0">
                <a:solidFill>
                  <a:schemeClr val="bg1"/>
                </a:solidFill>
                <a:latin typeface="Century Gothic" pitchFamily="34" charset="0"/>
              </a:rPr>
              <a:t>Motto &amp; Values</a:t>
            </a:r>
            <a:endParaRPr lang="en-CA" sz="28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9144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entury Gothic" pitchFamily="34" charset="0"/>
              </a:rPr>
              <a:t>Making a Difference for Small Enterprises.</a:t>
            </a:r>
            <a:endParaRPr lang="en-US" sz="48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17" name="Picture 16" descr="Beaver_Silhouette.png"/>
          <p:cNvPicPr>
            <a:picLocks noChangeAspect="1"/>
          </p:cNvPicPr>
          <p:nvPr/>
        </p:nvPicPr>
        <p:blipFill>
          <a:blip r:embed="rId2" cstate="print">
            <a:lum bright="40000" contrast="-70000"/>
          </a:blip>
          <a:srcRect l="7692" t="15385" r="20513" b="20513"/>
          <a:stretch>
            <a:fillRect/>
          </a:stretch>
        </p:blipFill>
        <p:spPr>
          <a:xfrm>
            <a:off x="8153400" y="6096000"/>
            <a:ext cx="609600" cy="5442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400" y="25146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rPr>
              <a:t>Innova</a:t>
            </a:r>
            <a:r>
              <a:rPr lang="en-CA" sz="3200" b="1" dirty="0" smtClean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rPr>
              <a:t>tion</a:t>
            </a:r>
            <a:endParaRPr lang="en-CA" sz="3200" b="1" dirty="0">
              <a:solidFill>
                <a:schemeClr val="bg1">
                  <a:lumMod val="9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" y="32004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rPr>
              <a:t>Simpl</a:t>
            </a:r>
            <a:r>
              <a:rPr lang="en-CA" sz="3200" dirty="0" smtClean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rPr>
              <a:t>icity</a:t>
            </a:r>
            <a:endParaRPr lang="en-CA" sz="3200" dirty="0">
              <a:solidFill>
                <a:schemeClr val="bg1">
                  <a:lumMod val="9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" y="38862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rPr>
              <a:t>Val</a:t>
            </a:r>
            <a:r>
              <a:rPr lang="en-CA" sz="3200" dirty="0" smtClean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rPr>
              <a:t>ue</a:t>
            </a:r>
            <a:endParaRPr lang="en-CA" sz="3200" dirty="0">
              <a:solidFill>
                <a:schemeClr val="bg1">
                  <a:lumMod val="9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3400" y="45720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rPr>
              <a:t>Commit</a:t>
            </a:r>
            <a:r>
              <a:rPr lang="en-CA" sz="3200" b="1" dirty="0" smtClean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rPr>
              <a:t>ment</a:t>
            </a:r>
            <a:endParaRPr lang="en-CA" sz="3200" b="1" dirty="0">
              <a:solidFill>
                <a:schemeClr val="bg1">
                  <a:lumMod val="9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600" y="52578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rPr>
              <a:t>Team</a:t>
            </a:r>
            <a:r>
              <a:rPr lang="en-CA" sz="3200" dirty="0" smtClean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rPr>
              <a:t>work</a:t>
            </a:r>
            <a:endParaRPr lang="en-CA" sz="3200" dirty="0">
              <a:solidFill>
                <a:schemeClr val="bg1">
                  <a:lumMod val="9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2050" name="Picture 2" descr="http://images.nationalgeographic.com/wpf/media-live/photos/000/004/cache/beaver_457_600x4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362200"/>
            <a:ext cx="4724400" cy="3543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2" grpId="0"/>
      <p:bldP spid="16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200" y="62484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</a:rPr>
              <a:t>Castor Business Solutions| </a:t>
            </a:r>
            <a:endParaRPr lang="en-US" sz="1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22860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bg1"/>
                </a:solidFill>
                <a:latin typeface="Century Gothic" pitchFamily="34" charset="0"/>
              </a:rPr>
              <a:t>What </a:t>
            </a:r>
            <a:r>
              <a:rPr lang="en-CA" sz="2800" b="1" dirty="0" smtClean="0">
                <a:solidFill>
                  <a:schemeClr val="bg1"/>
                </a:solidFill>
                <a:latin typeface="Century Gothic" pitchFamily="34" charset="0"/>
              </a:rPr>
              <a:t>Stands Out</a:t>
            </a:r>
            <a:r>
              <a:rPr lang="en-CA" sz="2800" dirty="0" smtClean="0">
                <a:solidFill>
                  <a:schemeClr val="bg1"/>
                </a:solidFill>
                <a:latin typeface="Century Gothic" pitchFamily="34" charset="0"/>
              </a:rPr>
              <a:t> About Our Program </a:t>
            </a:r>
            <a:endParaRPr lang="en-CA" sz="28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914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Century Gothic" pitchFamily="34" charset="0"/>
              </a:rPr>
              <a:t>Intuitive</a:t>
            </a:r>
            <a:r>
              <a:rPr lang="en-US" sz="5400" b="1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Century Gothic" pitchFamily="34" charset="0"/>
              </a:rPr>
              <a:t>Graphic Interface</a:t>
            </a:r>
            <a:endParaRPr lang="en-US" sz="60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0800" y="449580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entury Gothic" pitchFamily="34" charset="0"/>
              </a:rPr>
              <a:t>Flexibly Designed</a:t>
            </a:r>
            <a:r>
              <a:rPr lang="en-US" sz="3200" dirty="0" smtClean="0">
                <a:solidFill>
                  <a:schemeClr val="bg1"/>
                </a:solidFill>
                <a:latin typeface="Century Gothic" pitchFamily="34" charset="0"/>
              </a:rPr>
              <a:t> to Accommodate Growth</a:t>
            </a:r>
            <a:endParaRPr lang="en-US" sz="32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0800" y="20574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Century Gothic" pitchFamily="34" charset="0"/>
              </a:rPr>
              <a:t>Accurate</a:t>
            </a:r>
            <a:r>
              <a:rPr lang="en-US" sz="3600" dirty="0" smtClean="0">
                <a:solidFill>
                  <a:schemeClr val="bg1"/>
                </a:solidFill>
                <a:latin typeface="Century Gothic" pitchFamily="34" charset="0"/>
              </a:rPr>
              <a:t>, User-Friendly</a:t>
            </a:r>
            <a:endParaRPr lang="en-US" sz="36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3048000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Century Gothic" pitchFamily="34" charset="0"/>
              </a:rPr>
              <a:t>Custom-Tailored</a:t>
            </a: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</a:rPr>
              <a:t> to Meet &amp; Exceed Expectations</a:t>
            </a:r>
            <a:endParaRPr lang="en-US" sz="28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17" name="Picture 16" descr="Beaver_Silhouette.png"/>
          <p:cNvPicPr>
            <a:picLocks noChangeAspect="1"/>
          </p:cNvPicPr>
          <p:nvPr/>
        </p:nvPicPr>
        <p:blipFill>
          <a:blip r:embed="rId2" cstate="print">
            <a:lum bright="40000" contrast="-70000"/>
          </a:blip>
          <a:srcRect l="7692" t="15385" r="20513" b="20513"/>
          <a:stretch>
            <a:fillRect/>
          </a:stretch>
        </p:blipFill>
        <p:spPr>
          <a:xfrm>
            <a:off x="8153400" y="6096000"/>
            <a:ext cx="609600" cy="544286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286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bg1"/>
                </a:solidFill>
                <a:latin typeface="Century Gothic" pitchFamily="34" charset="0"/>
              </a:rPr>
              <a:t>Program </a:t>
            </a:r>
            <a:r>
              <a:rPr lang="en-CA" sz="2800" b="1" dirty="0" smtClean="0">
                <a:solidFill>
                  <a:schemeClr val="bg1"/>
                </a:solidFill>
                <a:latin typeface="Century Gothic" pitchFamily="34" charset="0"/>
              </a:rPr>
              <a:t>Main</a:t>
            </a:r>
            <a:r>
              <a:rPr lang="en-CA" sz="2800" dirty="0" smtClean="0">
                <a:solidFill>
                  <a:schemeClr val="bg1"/>
                </a:solidFill>
                <a:latin typeface="Century Gothic" pitchFamily="34" charset="0"/>
              </a:rPr>
              <a:t> Functions</a:t>
            </a:r>
            <a:endParaRPr lang="en-CA" sz="28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1066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/>
                </a:solidFill>
                <a:latin typeface="Century Gothic" pitchFamily="34" charset="0"/>
              </a:rPr>
              <a:t>Add, edit, view and delete employee info </a:t>
            </a:r>
            <a:endParaRPr lang="en-CA" sz="2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26670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/>
                </a:solidFill>
                <a:latin typeface="Century Gothic" pitchFamily="34" charset="0"/>
              </a:rPr>
              <a:t>Absence, sick and vacation days tracking</a:t>
            </a:r>
          </a:p>
          <a:p>
            <a:r>
              <a:rPr lang="en-CA" sz="240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endParaRPr lang="en-CA" sz="2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51816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/>
                </a:solidFill>
                <a:latin typeface="Century Gothic" pitchFamily="34" charset="0"/>
              </a:rPr>
              <a:t>Uses database fields to hold information</a:t>
            </a:r>
            <a:endParaRPr lang="en-CA" sz="2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41910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/>
                </a:solidFill>
                <a:latin typeface="Century Gothic" pitchFamily="34" charset="0"/>
              </a:rPr>
              <a:t>All-inclusive search function that prioritizes most relevant results first</a:t>
            </a:r>
            <a:endParaRPr lang="en-CA" sz="2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16764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/>
                </a:solidFill>
                <a:latin typeface="Century Gothic" pitchFamily="34" charset="0"/>
              </a:rPr>
              <a:t>Employee payroll &amp; bonuses calculation based on salary or wage</a:t>
            </a:r>
          </a:p>
          <a:p>
            <a:endParaRPr lang="en-CA" sz="2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34290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/>
                </a:solidFill>
                <a:latin typeface="Century Gothic" pitchFamily="34" charset="0"/>
              </a:rPr>
              <a:t>Sorting based on employee names</a:t>
            </a:r>
            <a:endParaRPr lang="en-CA" sz="2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" y="1143000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381000" y="1905000"/>
            <a:ext cx="304800" cy="304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381000" y="27432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381000" y="3505200"/>
            <a:ext cx="304800" cy="304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381000" y="4267200"/>
            <a:ext cx="304800" cy="3048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381000" y="5257800"/>
            <a:ext cx="3048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5791200" y="62484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</a:rPr>
              <a:t>Castor Business Solutions| </a:t>
            </a:r>
            <a:endParaRPr lang="en-US" sz="1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24" name="Picture 23" descr="Beaver_Silhouette.png"/>
          <p:cNvPicPr>
            <a:picLocks noChangeAspect="1"/>
          </p:cNvPicPr>
          <p:nvPr/>
        </p:nvPicPr>
        <p:blipFill>
          <a:blip r:embed="rId3" cstate="print">
            <a:lum bright="40000" contrast="-70000"/>
          </a:blip>
          <a:srcRect l="7692" t="15385" r="20513" b="20513"/>
          <a:stretch>
            <a:fillRect/>
          </a:stretch>
        </p:blipFill>
        <p:spPr>
          <a:xfrm>
            <a:off x="8153400" y="6096000"/>
            <a:ext cx="609600" cy="544286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286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/>
                </a:solidFill>
                <a:latin typeface="Century Gothic" pitchFamily="34" charset="0"/>
              </a:rPr>
              <a:t>Choosing the </a:t>
            </a:r>
            <a:r>
              <a:rPr lang="en-CA" sz="2400" b="1" dirty="0" smtClean="0">
                <a:solidFill>
                  <a:schemeClr val="bg1"/>
                </a:solidFill>
                <a:latin typeface="Century Gothic" pitchFamily="34" charset="0"/>
              </a:rPr>
              <a:t>Right</a:t>
            </a:r>
            <a:r>
              <a:rPr lang="en-CA" sz="2400" dirty="0" smtClean="0">
                <a:solidFill>
                  <a:schemeClr val="bg1"/>
                </a:solidFill>
                <a:latin typeface="Century Gothic" pitchFamily="34" charset="0"/>
              </a:rPr>
              <a:t> HR Software Can…</a:t>
            </a:r>
            <a:endParaRPr lang="en-CA" sz="2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44780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bg1"/>
                </a:solidFill>
                <a:latin typeface="Century Gothic" pitchFamily="34" charset="0"/>
              </a:rPr>
              <a:t>Help</a:t>
            </a:r>
            <a:r>
              <a:rPr lang="en-CA" sz="2800" b="1" dirty="0" smtClean="0">
                <a:solidFill>
                  <a:schemeClr val="bg1"/>
                </a:solidFill>
                <a:latin typeface="Century Gothic" pitchFamily="34" charset="0"/>
              </a:rPr>
              <a:t> Streamline</a:t>
            </a:r>
            <a:r>
              <a:rPr lang="en-CA" sz="2800" dirty="0" smtClean="0">
                <a:solidFill>
                  <a:schemeClr val="bg1"/>
                </a:solidFill>
                <a:latin typeface="Century Gothic" pitchFamily="34" charset="0"/>
              </a:rPr>
              <a:t> Interdepartmental Processes &amp; Achieve </a:t>
            </a:r>
            <a:r>
              <a:rPr lang="en-CA" sz="2800" b="1" dirty="0" smtClean="0">
                <a:solidFill>
                  <a:schemeClr val="bg1"/>
                </a:solidFill>
                <a:latin typeface="Century Gothic" pitchFamily="34" charset="0"/>
              </a:rPr>
              <a:t>High Return on Investment </a:t>
            </a:r>
            <a:endParaRPr lang="en-CA" sz="28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25908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chemeClr val="bg1"/>
                </a:solidFill>
                <a:latin typeface="Century Gothic" pitchFamily="34" charset="0"/>
              </a:rPr>
              <a:t>Track </a:t>
            </a:r>
            <a:r>
              <a:rPr lang="en-CA" sz="2800" dirty="0" smtClean="0">
                <a:solidFill>
                  <a:schemeClr val="bg1"/>
                </a:solidFill>
                <a:latin typeface="Century Gothic" pitchFamily="34" charset="0"/>
              </a:rPr>
              <a:t>Employee Information Effortlessly</a:t>
            </a:r>
            <a:endParaRPr lang="en-CA" sz="28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33528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chemeClr val="bg1"/>
                </a:solidFill>
                <a:latin typeface="Century Gothic" pitchFamily="34" charset="0"/>
              </a:rPr>
              <a:t>Accommodate </a:t>
            </a:r>
            <a:r>
              <a:rPr lang="en-CA" sz="2800" dirty="0" smtClean="0">
                <a:solidFill>
                  <a:schemeClr val="bg1"/>
                </a:solidFill>
                <a:latin typeface="Century Gothic" pitchFamily="34" charset="0"/>
              </a:rPr>
              <a:t>Company Growth Adequately</a:t>
            </a:r>
            <a:endParaRPr lang="en-CA" sz="28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41148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chemeClr val="bg1"/>
                </a:solidFill>
                <a:latin typeface="Century Gothic" pitchFamily="34" charset="0"/>
              </a:rPr>
              <a:t>Help you Save Money in the Long Run</a:t>
            </a:r>
            <a:endParaRPr lang="en-CA" sz="28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098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 smtClean="0">
                <a:solidFill>
                  <a:schemeClr val="bg1"/>
                </a:solidFill>
                <a:latin typeface="Century Gothic" pitchFamily="34" charset="0"/>
              </a:rPr>
              <a:t>Live</a:t>
            </a:r>
            <a:r>
              <a:rPr lang="en-CA" sz="4400" dirty="0" smtClean="0">
                <a:solidFill>
                  <a:schemeClr val="bg1"/>
                </a:solidFill>
                <a:latin typeface="Century Gothic" pitchFamily="34" charset="0"/>
              </a:rPr>
              <a:t> Program Demonstration</a:t>
            </a:r>
          </a:p>
        </p:txBody>
      </p:sp>
      <p:pic>
        <p:nvPicPr>
          <p:cNvPr id="6" name="Picture 5" descr="Beaver_Silhouette.png"/>
          <p:cNvPicPr>
            <a:picLocks noChangeAspect="1"/>
          </p:cNvPicPr>
          <p:nvPr/>
        </p:nvPicPr>
        <p:blipFill>
          <a:blip r:embed="rId2" cstate="print">
            <a:lum bright="40000" contrast="-70000"/>
          </a:blip>
          <a:srcRect l="7865" t="16854" r="21348" b="20225"/>
          <a:stretch>
            <a:fillRect/>
          </a:stretch>
        </p:blipFill>
        <p:spPr>
          <a:xfrm>
            <a:off x="4343400" y="3886200"/>
            <a:ext cx="4800600" cy="426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31242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i="1" dirty="0" smtClean="0">
                <a:solidFill>
                  <a:schemeClr val="bg1"/>
                </a:solidFill>
                <a:latin typeface="Century Gothic" pitchFamily="34" charset="0"/>
              </a:rPr>
              <a:t>Begins Here</a:t>
            </a:r>
            <a:endParaRPr lang="en-CA" sz="2800" i="1" dirty="0" smtClean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565</Words>
  <Application>Microsoft Office PowerPoint</Application>
  <PresentationFormat>On-screen Show (4:3)</PresentationFormat>
  <Paragraphs>428</Paragraphs>
  <Slides>15</Slides>
  <Notes>2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Human01</dc:creator>
  <cp:lastModifiedBy>User</cp:lastModifiedBy>
  <cp:revision>150</cp:revision>
  <dcterms:created xsi:type="dcterms:W3CDTF">2012-04-27T16:08:32Z</dcterms:created>
  <dcterms:modified xsi:type="dcterms:W3CDTF">2013-02-04T18:33:04Z</dcterms:modified>
</cp:coreProperties>
</file>