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63" r:id="rId3"/>
    <p:sldId id="269" r:id="rId4"/>
    <p:sldId id="266" r:id="rId5"/>
    <p:sldId id="264" r:id="rId6"/>
    <p:sldId id="268" r:id="rId7"/>
    <p:sldId id="271" r:id="rId8"/>
    <p:sldId id="272"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56">
          <p15:clr>
            <a:srgbClr val="A4A3A4"/>
          </p15:clr>
        </p15:guide>
        <p15:guide id="2" orient="horz" pos="147">
          <p15:clr>
            <a:srgbClr val="A4A3A4"/>
          </p15:clr>
        </p15:guide>
        <p15:guide id="3"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2C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54"/>
    <p:restoredTop sz="88440" autoAdjust="0"/>
  </p:normalViewPr>
  <p:slideViewPr>
    <p:cSldViewPr snapToGrid="0">
      <p:cViewPr varScale="1">
        <p:scale>
          <a:sx n="97" d="100"/>
          <a:sy n="97" d="100"/>
        </p:scale>
        <p:origin x="84" y="1068"/>
      </p:cViewPr>
      <p:guideLst>
        <p:guide orient="horz" pos="2156"/>
        <p:guide orient="horz" pos="147"/>
        <p:guide pos="295"/>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F7F0950-DD71-48EC-948F-2D6829375BC3}" type="slidenum">
              <a:rPr lang="en-US" altLang="en-US"/>
              <a:pPr/>
              <a:t>‹#›</a:t>
            </a:fld>
            <a:endParaRPr lang="en-US" altLang="en-US"/>
          </a:p>
        </p:txBody>
      </p:sp>
    </p:spTree>
    <p:extLst>
      <p:ext uri="{BB962C8B-B14F-4D97-AF65-F5344CB8AC3E}">
        <p14:creationId xmlns:p14="http://schemas.microsoft.com/office/powerpoint/2010/main" val="384756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407A12EE-3DAA-4326-A5B3-7EB1C5029C3E}" type="slidenum">
              <a:rPr lang="en-US" altLang="en-US"/>
              <a:pPr>
                <a:spcBef>
                  <a:spcPct val="0"/>
                </a:spcBef>
              </a:pPr>
              <a:t>1</a:t>
            </a:fld>
            <a:endParaRPr lang="en-US" altLang="en-US"/>
          </a:p>
        </p:txBody>
      </p:sp>
    </p:spTree>
    <p:extLst>
      <p:ext uri="{BB962C8B-B14F-4D97-AF65-F5344CB8AC3E}">
        <p14:creationId xmlns:p14="http://schemas.microsoft.com/office/powerpoint/2010/main" val="154618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HIV is dominant</a:t>
            </a:r>
            <a:r>
              <a:rPr lang="en-US" baseline="0" dirty="0" smtClean="0"/>
              <a:t> again in the 2020-2022 framework, as it was in 2018-2020. </a:t>
            </a:r>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2</a:t>
            </a:fld>
            <a:endParaRPr lang="en-US" altLang="en-US"/>
          </a:p>
        </p:txBody>
      </p:sp>
    </p:spTree>
    <p:extLst>
      <p:ext uri="{BB962C8B-B14F-4D97-AF65-F5344CB8AC3E}">
        <p14:creationId xmlns:p14="http://schemas.microsoft.com/office/powerpoint/2010/main" val="3334177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note that all of the key populations were only</a:t>
            </a:r>
            <a:r>
              <a:rPr lang="en-US" baseline="0" dirty="0" smtClean="0"/>
              <a:t> listed under the “prevention” modules before, and now population is available for “prevention” and “differentiated HIV testing” modules. Adults living with HIV, children living with HIV, and all people living with HIV are only available under the “Treatment, Care, and Support” module, and “Partners of people living with HIV” is only available under “Differentiated HIV testing”. </a:t>
            </a:r>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3</a:t>
            </a:fld>
            <a:endParaRPr lang="en-US" altLang="en-US"/>
          </a:p>
        </p:txBody>
      </p:sp>
    </p:spTree>
    <p:extLst>
      <p:ext uri="{BB962C8B-B14F-4D97-AF65-F5344CB8AC3E}">
        <p14:creationId xmlns:p14="http://schemas.microsoft.com/office/powerpoint/2010/main" val="14841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a:t>
            </a:r>
            <a:r>
              <a:rPr lang="en-US" baseline="0" dirty="0" smtClean="0"/>
              <a:t> key populations is available for interventions under the modules “TB, care and prevention”, “MDR-TB”, and “TB/HIV”, but interventions cannot be tagged by key population. </a:t>
            </a:r>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5</a:t>
            </a:fld>
            <a:endParaRPr lang="en-US" altLang="en-US"/>
          </a:p>
        </p:txBody>
      </p:sp>
    </p:spTree>
    <p:extLst>
      <p:ext uri="{BB962C8B-B14F-4D97-AF65-F5344CB8AC3E}">
        <p14:creationId xmlns:p14="http://schemas.microsoft.com/office/powerpoint/2010/main" val="2983687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intervention</a:t>
            </a:r>
            <a:r>
              <a:rPr lang="en-US" baseline="0" dirty="0" smtClean="0"/>
              <a:t> that has key populations is under LLIN. I’m not sure why they didn’t disaggregate the other vector control interventions, or any of the case management interventions. </a:t>
            </a:r>
            <a:endParaRPr lang="en-US" dirty="0" smtClean="0"/>
          </a:p>
          <a:p>
            <a:r>
              <a:rPr lang="en-US" dirty="0" smtClean="0"/>
              <a:t>It seems</a:t>
            </a:r>
            <a:r>
              <a:rPr lang="en-US" baseline="0" dirty="0" smtClean="0"/>
              <a:t> to me like the framework for malaria has the longest way to go in terms of incorporating key populations. </a:t>
            </a:r>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6</a:t>
            </a:fld>
            <a:endParaRPr lang="en-US" altLang="en-US"/>
          </a:p>
        </p:txBody>
      </p:sp>
    </p:spTree>
    <p:extLst>
      <p:ext uri="{BB962C8B-B14F-4D97-AF65-F5344CB8AC3E}">
        <p14:creationId xmlns:p14="http://schemas.microsoft.com/office/powerpoint/2010/main" val="3568276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userDrawn="1"/>
        </p:nvPicPr>
        <p:blipFill rotWithShape="1">
          <a:blip r:embed="rId3">
            <a:lum bright="-30000"/>
          </a:blip>
          <a:srcRect l="13858"/>
          <a:stretch/>
        </p:blipFill>
        <p:spPr>
          <a:xfrm>
            <a:off x="830580" y="5662124"/>
            <a:ext cx="2320859" cy="215539"/>
          </a:xfrm>
          <a:prstGeom prst="rect">
            <a:avLst/>
          </a:prstGeom>
        </p:spPr>
      </p:pic>
      <p:pic>
        <p:nvPicPr>
          <p:cNvPr id="10" name="Picture 9"/>
          <p:cNvPicPr>
            <a:picLocks noChangeAspect="1"/>
          </p:cNvPicPr>
          <p:nvPr userDrawn="1"/>
        </p:nvPicPr>
        <p:blipFill rotWithShape="1">
          <a:blip r:embed="rId3">
            <a:lum/>
          </a:blip>
          <a:srcRect r="87556"/>
          <a:stretch/>
        </p:blipFill>
        <p:spPr>
          <a:xfrm>
            <a:off x="457201" y="5662124"/>
            <a:ext cx="335280" cy="215539"/>
          </a:xfrm>
          <a:prstGeom prst="rect">
            <a:avLst/>
          </a:prstGeom>
        </p:spPr>
      </p:pic>
      <p:pic>
        <p:nvPicPr>
          <p:cNvPr id="11" name="Picture 58" descr="C:\Users\Sarah\Desktop\IHME_logo_rgb-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90799" y="5685189"/>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378914" y="2384115"/>
            <a:ext cx="7772400" cy="705283"/>
          </a:xfrm>
        </p:spPr>
        <p:txBody>
          <a:bodyPr anchor="b"/>
          <a:lstStyle>
            <a:lvl1pPr>
              <a:defRPr sz="3400">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383676" y="3648706"/>
            <a:ext cx="7789863" cy="430887"/>
          </a:xfrm>
        </p:spPr>
        <p:txBody>
          <a:bodyPr/>
          <a:lstStyle>
            <a:lvl1pPr>
              <a:buFontTx/>
              <a:buNone/>
              <a:defRPr>
                <a:solidFill>
                  <a:schemeClr val="tx1"/>
                </a:solidFill>
              </a:defRPr>
            </a:lvl1pPr>
          </a:lstStyle>
          <a:p>
            <a:pPr lvl="0"/>
            <a:r>
              <a:rPr lang="en-US" dirty="0"/>
              <a:t>Click to edit Master text styles</a:t>
            </a:r>
          </a:p>
        </p:txBody>
      </p:sp>
      <p:cxnSp>
        <p:nvCxnSpPr>
          <p:cNvPr id="12" name="Straight Connector 11"/>
          <p:cNvCxnSpPr/>
          <p:nvPr userDrawn="1"/>
        </p:nvCxnSpPr>
        <p:spPr>
          <a:xfrm>
            <a:off x="457200" y="3361198"/>
            <a:ext cx="82296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02D714A3-8C98-954A-ABBD-D68695BA95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4345" y="166304"/>
            <a:ext cx="2448859" cy="1224429"/>
          </a:xfrm>
          <a:prstGeom prst="rect">
            <a:avLst/>
          </a:prstGeom>
        </p:spPr>
      </p:pic>
    </p:spTree>
    <p:extLst>
      <p:ext uri="{BB962C8B-B14F-4D97-AF65-F5344CB8AC3E}">
        <p14:creationId xmlns:p14="http://schemas.microsoft.com/office/powerpoint/2010/main" val="38633916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column table with header">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131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cxnSp>
        <p:nvCxnSpPr>
          <p:cNvPr id="5" name="Straight Connector 4"/>
          <p:cNvCxnSpPr/>
          <p:nvPr/>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cxnSp>
        <p:nvCxnSpPr>
          <p:cNvPr id="18" name="Straight Connector 17"/>
          <p:cNvCxnSpPr/>
          <p:nvPr/>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Rectangle 6"/>
          <p:cNvSpPr>
            <a:spLocks noGrp="1" noChangeArrowheads="1"/>
          </p:cNvSpPr>
          <p:nvPr>
            <p:ph type="sldNum" sz="quarter" idx="18"/>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3916059159"/>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1250266"/>
            <a:ext cx="2336800" cy="4656500"/>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8" name="Rectangle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9" name="Picture Placeholder 8"/>
          <p:cNvSpPr>
            <a:spLocks noGrp="1"/>
          </p:cNvSpPr>
          <p:nvPr>
            <p:ph type="pic" sz="quarter" idx="12"/>
          </p:nvPr>
        </p:nvSpPr>
        <p:spPr>
          <a:xfrm>
            <a:off x="3200400" y="1250266"/>
            <a:ext cx="5438775" cy="4667250"/>
          </a:xfrm>
        </p:spPr>
        <p:txBody>
          <a:bodyPr/>
          <a:lstStyle>
            <a:lvl1pPr marL="0" indent="0">
              <a:buNone/>
              <a:defRPr/>
            </a:lvl1pPr>
          </a:lstStyle>
          <a:p>
            <a:endParaRPr lang="en-US" dirty="0"/>
          </a:p>
        </p:txBody>
      </p:sp>
    </p:spTree>
    <p:extLst>
      <p:ext uri="{BB962C8B-B14F-4D97-AF65-F5344CB8AC3E}">
        <p14:creationId xmlns:p14="http://schemas.microsoft.com/office/powerpoint/2010/main" val="24212839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4895191"/>
            <a:ext cx="8229600" cy="648966"/>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7" name="Slide Number Placeholder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4" name="Picture Placeholder 3"/>
          <p:cNvSpPr>
            <a:spLocks noGrp="1"/>
          </p:cNvSpPr>
          <p:nvPr>
            <p:ph type="pic" sz="quarter" idx="12"/>
          </p:nvPr>
        </p:nvSpPr>
        <p:spPr>
          <a:xfrm>
            <a:off x="458265" y="1214439"/>
            <a:ext cx="8234362" cy="3546748"/>
          </a:xfrm>
        </p:spPr>
        <p:txBody>
          <a:bodyPr/>
          <a:lstStyle>
            <a:lvl1pPr marL="0" indent="0">
              <a:buNone/>
              <a:defRPr/>
            </a:lvl1pPr>
          </a:lstStyle>
          <a:p>
            <a:endParaRPr lang="en-US"/>
          </a:p>
        </p:txBody>
      </p:sp>
    </p:spTree>
    <p:extLst>
      <p:ext uri="{BB962C8B-B14F-4D97-AF65-F5344CB8AC3E}">
        <p14:creationId xmlns:p14="http://schemas.microsoft.com/office/powerpoint/2010/main" val="697825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marL="0" indent="0">
              <a:buNone/>
              <a:defRPr sz="2200">
                <a:solidFill>
                  <a:schemeClr val="tx1"/>
                </a:solidFill>
              </a:defRPr>
            </a:lvl1pPr>
          </a:lstStyle>
          <a:p>
            <a:r>
              <a:rPr lang="en-US" dirty="0"/>
              <a:t>Click icon to add picture</a:t>
            </a:r>
          </a:p>
        </p:txBody>
      </p:sp>
      <p:sp>
        <p:nvSpPr>
          <p:cNvPr id="14"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solidFill>
                  <a:schemeClr val="bg1"/>
                </a:solidFill>
              </a:defRPr>
            </a:lvl1pPr>
          </a:lstStyle>
          <a:p>
            <a:pPr lvl="0"/>
            <a:r>
              <a:rPr lang="en-US" dirty="0"/>
              <a:t>Click to edit Master title style</a:t>
            </a:r>
          </a:p>
        </p:txBody>
      </p:sp>
      <p:sp>
        <p:nvSpPr>
          <p:cNvPr id="15" name="Text Placeholder 3"/>
          <p:cNvSpPr>
            <a:spLocks noGrp="1"/>
          </p:cNvSpPr>
          <p:nvPr>
            <p:ph type="body" sz="quarter" idx="10" hasCustomPrompt="1"/>
          </p:nvPr>
        </p:nvSpPr>
        <p:spPr>
          <a:xfrm>
            <a:off x="467957" y="2372551"/>
            <a:ext cx="4120953" cy="3150274"/>
          </a:xfrm>
        </p:spPr>
        <p:txBody>
          <a:bodyPr lIns="91440" rIns="91440" anchor="t" anchorCtr="0">
            <a:noAutofit/>
          </a:bodyPr>
          <a:lstStyle>
            <a:lvl1pPr marL="0" indent="0">
              <a:lnSpc>
                <a:spcPct val="100000"/>
              </a:lnSpc>
              <a:spcBef>
                <a:spcPts val="72"/>
              </a:spcBef>
              <a:buClr>
                <a:schemeClr val="accent2"/>
              </a:buClr>
              <a:buNone/>
              <a:defRPr sz="1800">
                <a:solidFill>
                  <a:schemeClr val="bg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Text goes here</a:t>
            </a:r>
          </a:p>
        </p:txBody>
      </p:sp>
      <p:sp>
        <p:nvSpPr>
          <p:cNvPr id="5" name="Rectangle 6"/>
          <p:cNvSpPr>
            <a:spLocks noGrp="1" noChangeArrowheads="1"/>
          </p:cNvSpPr>
          <p:nvPr>
            <p:ph type="sldNum" sz="quarter" idx="13"/>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693254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mage &amp; Caption">
    <p:spTree>
      <p:nvGrpSpPr>
        <p:cNvPr id="1" name=""/>
        <p:cNvGrpSpPr/>
        <p:nvPr/>
      </p:nvGrpSpPr>
      <p:grpSpPr>
        <a:xfrm>
          <a:off x="0" y="0"/>
          <a:ext cx="0" cy="0"/>
          <a:chOff x="0" y="0"/>
          <a:chExt cx="0" cy="0"/>
        </a:xfrm>
      </p:grpSpPr>
      <p:sp>
        <p:nvSpPr>
          <p:cNvPr id="3"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4917322"/>
          </a:xfrm>
        </p:spPr>
        <p:txBody>
          <a:bodyPr>
            <a:normAutofit/>
          </a:bodyPr>
          <a:lstStyle>
            <a:lvl1pPr marL="0" indent="0">
              <a:buNone/>
              <a:defRPr sz="2200">
                <a:solidFill>
                  <a:schemeClr val="tx1"/>
                </a:solidFill>
              </a:defRPr>
            </a:lvl1pPr>
          </a:lstStyle>
          <a:p>
            <a:r>
              <a:rPr lang="en-US" dirty="0"/>
              <a:t>Click icon to add picture</a:t>
            </a:r>
          </a:p>
        </p:txBody>
      </p:sp>
      <p:sp>
        <p:nvSpPr>
          <p:cNvPr id="6" name="Text Placeholder 3"/>
          <p:cNvSpPr>
            <a:spLocks noGrp="1"/>
          </p:cNvSpPr>
          <p:nvPr>
            <p:ph type="body" sz="quarter" idx="13" hasCustomPrompt="1"/>
          </p:nvPr>
        </p:nvSpPr>
        <p:spPr>
          <a:xfrm>
            <a:off x="457200" y="5975132"/>
            <a:ext cx="8229600" cy="882624"/>
          </a:xfrm>
        </p:spPr>
        <p:txBody>
          <a:bodyPr bIns="137160" anchor="ctr" anchorCtr="0">
            <a:noAutofit/>
          </a:bodyPr>
          <a:lstStyle>
            <a:lvl1pPr marL="0" indent="0" algn="ctr">
              <a:lnSpc>
                <a:spcPct val="100000"/>
              </a:lnSpc>
              <a:spcBef>
                <a:spcPts val="72"/>
              </a:spcBef>
              <a:buClr>
                <a:schemeClr val="accent2"/>
              </a:buClr>
              <a:buNone/>
              <a:defRPr sz="1800" b="0"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Tree>
    <p:extLst>
      <p:ext uri="{BB962C8B-B14F-4D97-AF65-F5344CB8AC3E}">
        <p14:creationId xmlns:p14="http://schemas.microsoft.com/office/powerpoint/2010/main" val="8346704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Image and Header">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5819334"/>
          </a:xfrm>
        </p:spPr>
        <p:txBody>
          <a:bodyPr>
            <a:normAutofit/>
          </a:bodyPr>
          <a:lstStyle>
            <a:lvl1pPr marL="0" indent="0">
              <a:buNone/>
              <a:defRPr sz="2200"/>
            </a:lvl1pPr>
          </a:lstStyle>
          <a:p>
            <a:r>
              <a:rPr lang="en-US" dirty="0"/>
              <a:t>Click icon to add picture</a:t>
            </a:r>
          </a:p>
        </p:txBody>
      </p:sp>
    </p:spTree>
    <p:extLst>
      <p:ext uri="{BB962C8B-B14F-4D97-AF65-F5344CB8AC3E}">
        <p14:creationId xmlns:p14="http://schemas.microsoft.com/office/powerpoint/2010/main" val="2701167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marL="0" indent="0">
              <a:buNone/>
              <a:defRPr sz="2200">
                <a:solidFill>
                  <a:schemeClr val="tx1"/>
                </a:solidFill>
              </a:defRPr>
            </a:lvl1pPr>
          </a:lstStyle>
          <a:p>
            <a:r>
              <a:rPr lang="en-US" dirty="0"/>
              <a:t>Click icon to add picture</a:t>
            </a:r>
          </a:p>
        </p:txBody>
      </p:sp>
    </p:spTree>
    <p:extLst>
      <p:ext uri="{BB962C8B-B14F-4D97-AF65-F5344CB8AC3E}">
        <p14:creationId xmlns:p14="http://schemas.microsoft.com/office/powerpoint/2010/main" val="34883796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2999"/>
            <a:ext cx="8229600" cy="4425287"/>
          </a:xfrm>
        </p:spPr>
        <p:txBody>
          <a:bodyPr/>
          <a:lstStyle>
            <a:lvl1pPr>
              <a:buClr>
                <a:schemeClr val="accent1"/>
              </a:buClr>
              <a:buSzPct val="120000"/>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a:t>Click to edit Master text styles</a:t>
            </a:r>
          </a:p>
          <a:p>
            <a:pPr lvl="1"/>
            <a:r>
              <a:rPr lang="en-US"/>
              <a:t>Second level</a:t>
            </a:r>
          </a:p>
          <a:p>
            <a:pPr lvl="2"/>
            <a:r>
              <a:rPr lang="en-US"/>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645971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_No first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452582"/>
          </a:xfrm>
        </p:spPr>
        <p:txBody>
          <a:bodyPr/>
          <a:lstStyle>
            <a:lvl1pPr marL="0" indent="0">
              <a:buClr>
                <a:schemeClr val="accent1"/>
              </a:buClr>
              <a:buSzPct val="120000"/>
              <a:buNone/>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21386413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numbere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316104"/>
          </a:xfrm>
        </p:spPr>
        <p:txBody>
          <a:bodyPr/>
          <a:lstStyle>
            <a:lvl1pPr marL="344488" indent="-344488">
              <a:buClr>
                <a:schemeClr val="accent1"/>
              </a:buClr>
              <a:buSzPct val="100000"/>
              <a:buFont typeface="+mj-lt"/>
              <a:buAutoNum type="arabicPeriod"/>
              <a:defRPr>
                <a:solidFill>
                  <a:schemeClr val="tx1"/>
                </a:solidFill>
              </a:defRPr>
            </a:lvl1pPr>
            <a:lvl2pPr marL="647700" indent="-285750">
              <a:buSzPct val="90000"/>
              <a:buFont typeface="+mj-lt"/>
              <a:buAutoNum type="alphaLcPeriod"/>
              <a:defRPr sz="2000">
                <a:solidFill>
                  <a:schemeClr val="tx1"/>
                </a:solidFill>
              </a:defRPr>
            </a:lvl2pPr>
            <a:lvl3pPr marL="889000" indent="-198438">
              <a:buSzPct val="90000"/>
              <a:buFont typeface="+mj-lt"/>
              <a:buAutoNum type="romanLcPeriod"/>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9468334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41033211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201686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Title,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62836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6"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96171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97803"/>
            <a:ext cx="4040188"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799"/>
            <a:ext cx="4040188" cy="4053386"/>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009679"/>
            <a:ext cx="4041775"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840675"/>
            <a:ext cx="4041775" cy="4055158"/>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solidFill>
                  <a:schemeClr val="tx1"/>
                </a:solidFill>
              </a:defRPr>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itle 1"/>
          <p:cNvSpPr>
            <a:spLocks noGrp="1"/>
          </p:cNvSpPr>
          <p:nvPr>
            <p:ph type="title"/>
          </p:nvPr>
        </p:nvSpPr>
        <p:spPr>
          <a:xfrm>
            <a:off x="457200" y="225734"/>
            <a:ext cx="8191500" cy="660400"/>
          </a:xfrm>
        </p:spPr>
        <p:txBody>
          <a:bodyPr/>
          <a:lstStyle/>
          <a:p>
            <a:r>
              <a:rPr lang="en-US" dirty="0"/>
              <a:t>Click to edit Master title style</a:t>
            </a:r>
          </a:p>
        </p:txBody>
      </p:sp>
      <p:sp>
        <p:nvSpPr>
          <p:cNvPr id="9" name="Rectangle 6"/>
          <p:cNvSpPr>
            <a:spLocks noGrp="1" noChangeArrowheads="1"/>
          </p:cNvSpPr>
          <p:nvPr>
            <p:ph type="sldNum" sz="quarter" idx="10"/>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1147386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225734"/>
            <a:ext cx="8191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dirty="0"/>
              <a:t>Click to edit Master title style</a:t>
            </a:r>
          </a:p>
        </p:txBody>
      </p:sp>
      <p:sp>
        <p:nvSpPr>
          <p:cNvPr id="1028" name="Rectangle 3"/>
          <p:cNvSpPr>
            <a:spLocks noGrp="1" noChangeArrowheads="1"/>
          </p:cNvSpPr>
          <p:nvPr>
            <p:ph type="body" idx="1"/>
          </p:nvPr>
        </p:nvSpPr>
        <p:spPr bwMode="auto">
          <a:xfrm>
            <a:off x="457200" y="1144588"/>
            <a:ext cx="8199438" cy="423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0"/>
            <a:r>
              <a:rPr lang="en-US" altLang="en-US" dirty="0"/>
              <a:t>Click to edit Master text styles</a:t>
            </a:r>
          </a:p>
          <a:p>
            <a:pPr lvl="1"/>
            <a:r>
              <a:rPr lang="en-US" altLang="en-US" dirty="0"/>
              <a:t>Second level</a:t>
            </a:r>
          </a:p>
          <a:p>
            <a:pPr lvl="2"/>
            <a:r>
              <a:rPr lang="en-US" altLang="en-US" dirty="0"/>
              <a:t>Third level</a:t>
            </a:r>
          </a:p>
        </p:txBody>
      </p:sp>
      <p:pic>
        <p:nvPicPr>
          <p:cNvPr id="6" name="Picture 2"/>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userDrawn="1"/>
        </p:nvGrpSpPr>
        <p:grpSpPr>
          <a:xfrm>
            <a:off x="562896" y="6145848"/>
            <a:ext cx="3441754" cy="289456"/>
            <a:chOff x="562896" y="6361681"/>
            <a:chExt cx="3441754" cy="289456"/>
          </a:xfrm>
        </p:grpSpPr>
        <p:pic>
          <p:nvPicPr>
            <p:cNvPr id="8" name="Picture 7" descr="IHME_logo_acr_RGB_sm.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62896" y="6361681"/>
              <a:ext cx="770386" cy="250575"/>
            </a:xfrm>
            <a:prstGeom prst="rect">
              <a:avLst/>
            </a:prstGeom>
          </p:spPr>
        </p:pic>
        <p:cxnSp>
          <p:nvCxnSpPr>
            <p:cNvPr id="9" name="Straight Connector 8"/>
            <p:cNvCxnSpPr/>
            <p:nvPr userDrawn="1"/>
          </p:nvCxnSpPr>
          <p:spPr>
            <a:xfrm>
              <a:off x="1495275" y="6361681"/>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0">
              <a:lum bright="-30000"/>
            </a:blip>
            <a:srcRect l="13858"/>
            <a:stretch/>
          </p:blipFill>
          <p:spPr>
            <a:xfrm>
              <a:off x="1955028" y="6396816"/>
              <a:ext cx="2049622" cy="190349"/>
            </a:xfrm>
            <a:prstGeom prst="rect">
              <a:avLst/>
            </a:prstGeom>
          </p:spPr>
        </p:pic>
        <p:pic>
          <p:nvPicPr>
            <p:cNvPr id="11" name="Picture 10"/>
            <p:cNvPicPr>
              <a:picLocks noChangeAspect="1"/>
            </p:cNvPicPr>
            <p:nvPr userDrawn="1"/>
          </p:nvPicPr>
          <p:blipFill rotWithShape="1">
            <a:blip r:embed="rId20">
              <a:lum/>
            </a:blip>
            <a:srcRect r="87556"/>
            <a:stretch/>
          </p:blipFill>
          <p:spPr>
            <a:xfrm>
              <a:off x="1625286" y="6396816"/>
              <a:ext cx="296096" cy="190349"/>
            </a:xfrm>
            <a:prstGeom prst="rect">
              <a:avLst/>
            </a:prstGeom>
          </p:spPr>
        </p:pic>
      </p:grpSp>
      <p:pic>
        <p:nvPicPr>
          <p:cNvPr id="13" name="Picture 58" descr="C:\Users\Sarah\Desktop\IHME_logo_rgb-01.pn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577736" y="6192078"/>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78" r:id="rId2"/>
    <p:sldLayoutId id="2147483687" r:id="rId3"/>
    <p:sldLayoutId id="2147483686" r:id="rId4"/>
    <p:sldLayoutId id="2147483681" r:id="rId5"/>
    <p:sldLayoutId id="2147483682" r:id="rId6"/>
    <p:sldLayoutId id="2147483688" r:id="rId7"/>
    <p:sldLayoutId id="2147483679" r:id="rId8"/>
    <p:sldLayoutId id="2147483680" r:id="rId9"/>
    <p:sldLayoutId id="2147483689" r:id="rId10"/>
    <p:sldLayoutId id="2147483690" r:id="rId11"/>
    <p:sldLayoutId id="2147483691" r:id="rId12"/>
    <p:sldLayoutId id="2147483694" r:id="rId13"/>
    <p:sldLayoutId id="2147483695" r:id="rId14"/>
    <p:sldLayoutId id="2147483696" r:id="rId15"/>
    <p:sldLayoutId id="2147483697" r:id="rId16"/>
  </p:sldLayoutIdLst>
  <p:transition>
    <p:fade/>
  </p:transition>
  <p:hf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200" b="1">
          <a:solidFill>
            <a:schemeClr val="accent1"/>
          </a:solidFill>
          <a:latin typeface="Arial" charset="0"/>
        </a:defRPr>
      </a:lvl2pPr>
      <a:lvl3pPr algn="l" rtl="0" eaLnBrk="0" fontAlgn="base" hangingPunct="0">
        <a:spcBef>
          <a:spcPct val="0"/>
        </a:spcBef>
        <a:spcAft>
          <a:spcPct val="0"/>
        </a:spcAft>
        <a:defRPr sz="3200" b="1">
          <a:solidFill>
            <a:schemeClr val="accent1"/>
          </a:solidFill>
          <a:latin typeface="Arial" charset="0"/>
        </a:defRPr>
      </a:lvl3pPr>
      <a:lvl4pPr algn="l" rtl="0" eaLnBrk="0" fontAlgn="base" hangingPunct="0">
        <a:spcBef>
          <a:spcPct val="0"/>
        </a:spcBef>
        <a:spcAft>
          <a:spcPct val="0"/>
        </a:spcAft>
        <a:defRPr sz="3200" b="1">
          <a:solidFill>
            <a:schemeClr val="accent1"/>
          </a:solidFill>
          <a:latin typeface="Arial" charset="0"/>
        </a:defRPr>
      </a:lvl4pPr>
      <a:lvl5pPr algn="l" rtl="0" eaLnBrk="0" fontAlgn="base" hangingPunct="0">
        <a:spcBef>
          <a:spcPct val="0"/>
        </a:spcBef>
        <a:spcAft>
          <a:spcPct val="0"/>
        </a:spcAft>
        <a:defRPr sz="3200" b="1">
          <a:solidFill>
            <a:schemeClr val="accent1"/>
          </a:solidFill>
          <a:latin typeface="Arial" charset="0"/>
        </a:defRPr>
      </a:lvl5pPr>
      <a:lvl6pPr marL="457200" algn="l" rtl="0" eaLnBrk="1" fontAlgn="base" hangingPunct="1">
        <a:spcBef>
          <a:spcPct val="0"/>
        </a:spcBef>
        <a:spcAft>
          <a:spcPct val="0"/>
        </a:spcAft>
        <a:defRPr sz="2400">
          <a:solidFill>
            <a:schemeClr val="accent1"/>
          </a:solidFill>
          <a:latin typeface="Arial" charset="0"/>
        </a:defRPr>
      </a:lvl6pPr>
      <a:lvl7pPr marL="914400" algn="l" rtl="0" eaLnBrk="1" fontAlgn="base" hangingPunct="1">
        <a:spcBef>
          <a:spcPct val="0"/>
        </a:spcBef>
        <a:spcAft>
          <a:spcPct val="0"/>
        </a:spcAft>
        <a:defRPr sz="2400">
          <a:solidFill>
            <a:schemeClr val="accent1"/>
          </a:solidFill>
          <a:latin typeface="Arial" charset="0"/>
        </a:defRPr>
      </a:lvl7pPr>
      <a:lvl8pPr marL="1371600" algn="l" rtl="0" eaLnBrk="1" fontAlgn="base" hangingPunct="1">
        <a:spcBef>
          <a:spcPct val="0"/>
        </a:spcBef>
        <a:spcAft>
          <a:spcPct val="0"/>
        </a:spcAft>
        <a:defRPr sz="2400">
          <a:solidFill>
            <a:schemeClr val="accent1"/>
          </a:solidFill>
          <a:latin typeface="Arial" charset="0"/>
        </a:defRPr>
      </a:lvl8pPr>
      <a:lvl9pPr marL="1828800" algn="l" rtl="0" eaLnBrk="1" fontAlgn="base" hangingPunct="1">
        <a:spcBef>
          <a:spcPct val="0"/>
        </a:spcBef>
        <a:spcAft>
          <a:spcPct val="0"/>
        </a:spcAft>
        <a:defRPr sz="2400">
          <a:solidFill>
            <a:schemeClr val="accent1"/>
          </a:solidFill>
          <a:latin typeface="Arial" charset="0"/>
        </a:defRPr>
      </a:lvl9pPr>
    </p:titleStyle>
    <p:bodyStyle>
      <a:lvl1pPr marL="231775" indent="-231775" algn="l" rtl="0" eaLnBrk="0" fontAlgn="base" hangingPunct="0">
        <a:spcBef>
          <a:spcPts val="800"/>
        </a:spcBef>
        <a:spcAft>
          <a:spcPct val="0"/>
        </a:spcAft>
        <a:buClr>
          <a:schemeClr val="accent1"/>
        </a:buClr>
        <a:buSzPct val="120000"/>
        <a:buChar char="•"/>
        <a:defRPr sz="2200">
          <a:solidFill>
            <a:schemeClr val="tx1"/>
          </a:solidFill>
          <a:latin typeface="+mn-lt"/>
          <a:ea typeface="+mn-ea"/>
          <a:cs typeface="+mn-cs"/>
        </a:defRPr>
      </a:lvl1pPr>
      <a:lvl2pPr marL="566738" indent="-220663" algn="l" rtl="0" eaLnBrk="0" fontAlgn="base" hangingPunct="0">
        <a:spcBef>
          <a:spcPts val="800"/>
        </a:spcBef>
        <a:spcAft>
          <a:spcPct val="0"/>
        </a:spcAft>
        <a:buClr>
          <a:schemeClr val="accent1"/>
        </a:buClr>
        <a:buSzPct val="90000"/>
        <a:buFont typeface="Courier New" pitchFamily="49" charset="0"/>
        <a:buChar char="o"/>
        <a:defRPr sz="2000">
          <a:solidFill>
            <a:schemeClr val="tx1"/>
          </a:solidFill>
          <a:latin typeface="+mn-lt"/>
        </a:defRPr>
      </a:lvl2pPr>
      <a:lvl3pPr marL="912813" indent="-231775" algn="l" rtl="0" eaLnBrk="0" fontAlgn="base" hangingPunct="0">
        <a:spcBef>
          <a:spcPts val="800"/>
        </a:spcBef>
        <a:spcAft>
          <a:spcPct val="0"/>
        </a:spcAft>
        <a:buClr>
          <a:schemeClr val="accent1"/>
        </a:buClr>
        <a:buSzPct val="90000"/>
        <a:buFont typeface="Arial" pitchFamily="34" charset="0"/>
        <a:buChar char="─"/>
        <a:defRPr>
          <a:solidFill>
            <a:schemeClr val="tx1"/>
          </a:solidFill>
          <a:latin typeface="+mn-lt"/>
        </a:defRPr>
      </a:lvl3pPr>
      <a:lvl4pPr marL="1258888" indent="-231775" algn="l" rtl="0" eaLnBrk="0" fontAlgn="base" hangingPunct="0">
        <a:spcBef>
          <a:spcPct val="45000"/>
        </a:spcBef>
        <a:spcAft>
          <a:spcPct val="0"/>
        </a:spcAft>
        <a:buClr>
          <a:schemeClr val="accent1"/>
        </a:buClr>
        <a:buFont typeface="Arial" pitchFamily="34" charset="0"/>
        <a:buChar char="»"/>
        <a:defRPr sz="1600">
          <a:solidFill>
            <a:srgbClr val="404040"/>
          </a:solidFill>
          <a:latin typeface="+mn-lt"/>
        </a:defRPr>
      </a:lvl4pPr>
      <a:lvl5pPr marL="1597025" indent="-223838" algn="l" rtl="0" eaLnBrk="0" fontAlgn="base" hangingPunct="0">
        <a:spcBef>
          <a:spcPct val="45000"/>
        </a:spcBef>
        <a:spcAft>
          <a:spcPct val="0"/>
        </a:spcAft>
        <a:buChar char="»"/>
        <a:defRPr sz="1600">
          <a:solidFill>
            <a:schemeClr val="tx1"/>
          </a:solidFill>
          <a:latin typeface="+mn-lt"/>
        </a:defRPr>
      </a:lvl5pPr>
      <a:lvl6pPr marL="2054225" indent="-223838" algn="l" rtl="0" eaLnBrk="1" fontAlgn="base" hangingPunct="1">
        <a:spcBef>
          <a:spcPct val="45000"/>
        </a:spcBef>
        <a:spcAft>
          <a:spcPct val="0"/>
        </a:spcAft>
        <a:buChar char="»"/>
        <a:defRPr sz="1200">
          <a:solidFill>
            <a:schemeClr val="tx1"/>
          </a:solidFill>
          <a:latin typeface="+mn-lt"/>
        </a:defRPr>
      </a:lvl6pPr>
      <a:lvl7pPr marL="2511425" indent="-223838" algn="l" rtl="0" eaLnBrk="1" fontAlgn="base" hangingPunct="1">
        <a:spcBef>
          <a:spcPct val="45000"/>
        </a:spcBef>
        <a:spcAft>
          <a:spcPct val="0"/>
        </a:spcAft>
        <a:buChar char="»"/>
        <a:defRPr sz="1200">
          <a:solidFill>
            <a:schemeClr val="tx1"/>
          </a:solidFill>
          <a:latin typeface="+mn-lt"/>
        </a:defRPr>
      </a:lvl7pPr>
      <a:lvl8pPr marL="2968625" indent="-223838" algn="l" rtl="0" eaLnBrk="1" fontAlgn="base" hangingPunct="1">
        <a:spcBef>
          <a:spcPct val="45000"/>
        </a:spcBef>
        <a:spcAft>
          <a:spcPct val="0"/>
        </a:spcAft>
        <a:buChar char="»"/>
        <a:defRPr sz="1200">
          <a:solidFill>
            <a:schemeClr val="tx1"/>
          </a:solidFill>
          <a:latin typeface="+mn-lt"/>
        </a:defRPr>
      </a:lvl8pPr>
      <a:lvl9pPr marL="3425825" indent="-223838" algn="l" rtl="0" eaLnBrk="1" fontAlgn="base" hangingPunct="1">
        <a:spcBef>
          <a:spcPct val="45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78914" y="1950625"/>
            <a:ext cx="7772400" cy="1138773"/>
          </a:xfrm>
        </p:spPr>
        <p:txBody>
          <a:bodyPr/>
          <a:lstStyle/>
          <a:p>
            <a:pPr eaLnBrk="1" hangingPunct="1"/>
            <a:r>
              <a:rPr lang="en-US" altLang="en-US" dirty="0" smtClean="0"/>
              <a:t>2020-2022 Modular Framework Review</a:t>
            </a:r>
            <a:endParaRPr lang="en-US" altLang="en-US" dirty="0"/>
          </a:p>
        </p:txBody>
      </p:sp>
      <p:sp>
        <p:nvSpPr>
          <p:cNvPr id="4100" name="Text Placeholder 3"/>
          <p:cNvSpPr>
            <a:spLocks noGrp="1"/>
          </p:cNvSpPr>
          <p:nvPr>
            <p:ph type="body" sz="quarter" idx="10"/>
          </p:nvPr>
        </p:nvSpPr>
        <p:spPr/>
        <p:txBody>
          <a:bodyPr/>
          <a:lstStyle/>
          <a:p>
            <a:pPr eaLnBrk="1" hangingPunct="1"/>
            <a:r>
              <a:rPr lang="en-US" altLang="en-US" dirty="0" smtClean="0"/>
              <a:t>January 17, 2020 </a:t>
            </a:r>
          </a:p>
          <a:p>
            <a:pPr eaLnBrk="1" hangingPunct="1"/>
            <a:r>
              <a:rPr lang="en-US" altLang="en-US" dirty="0" smtClean="0"/>
              <a:t>Emily </a:t>
            </a:r>
            <a:r>
              <a:rPr lang="en-US" altLang="en-US" dirty="0" smtClean="0"/>
              <a:t>Linebarger</a:t>
            </a:r>
            <a:endParaRPr lang="en-US"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expansive framework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87621152"/>
              </p:ext>
            </p:extLst>
          </p:nvPr>
        </p:nvGraphicFramePr>
        <p:xfrm>
          <a:off x="457200" y="1143000"/>
          <a:ext cx="8229600" cy="387604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877084809"/>
                    </a:ext>
                  </a:extLst>
                </a:gridCol>
                <a:gridCol w="2057400">
                  <a:extLst>
                    <a:ext uri="{9D8B030D-6E8A-4147-A177-3AD203B41FA5}">
                      <a16:colId xmlns:a16="http://schemas.microsoft.com/office/drawing/2014/main" val="1835211147"/>
                    </a:ext>
                  </a:extLst>
                </a:gridCol>
                <a:gridCol w="2057400">
                  <a:extLst>
                    <a:ext uri="{9D8B030D-6E8A-4147-A177-3AD203B41FA5}">
                      <a16:colId xmlns:a16="http://schemas.microsoft.com/office/drawing/2014/main" val="1884754472"/>
                    </a:ext>
                  </a:extLst>
                </a:gridCol>
                <a:gridCol w="2057400">
                  <a:extLst>
                    <a:ext uri="{9D8B030D-6E8A-4147-A177-3AD203B41FA5}">
                      <a16:colId xmlns:a16="http://schemas.microsoft.com/office/drawing/2014/main" val="1030814617"/>
                    </a:ext>
                  </a:extLst>
                </a:gridCol>
              </a:tblGrid>
              <a:tr h="370840">
                <a:tc>
                  <a:txBody>
                    <a:bodyPr/>
                    <a:lstStyle/>
                    <a:p>
                      <a:endParaRPr lang="en-US" dirty="0"/>
                    </a:p>
                  </a:txBody>
                  <a:tcPr/>
                </a:tc>
                <a:tc>
                  <a:txBody>
                    <a:bodyPr/>
                    <a:lstStyle/>
                    <a:p>
                      <a:pPr algn="ctr"/>
                      <a:r>
                        <a:rPr lang="en-US" dirty="0" smtClean="0"/>
                        <a:t>Old Framework</a:t>
                      </a:r>
                      <a:endParaRPr lang="en-US" dirty="0"/>
                    </a:p>
                  </a:txBody>
                  <a:tcPr/>
                </a:tc>
                <a:tc>
                  <a:txBody>
                    <a:bodyPr/>
                    <a:lstStyle/>
                    <a:p>
                      <a:pPr algn="ctr"/>
                      <a:r>
                        <a:rPr lang="en-US" dirty="0" smtClean="0"/>
                        <a:t>New Framework</a:t>
                      </a:r>
                      <a:endParaRPr lang="en-US" dirty="0"/>
                    </a:p>
                  </a:txBody>
                  <a:tcPr/>
                </a:tc>
                <a:tc>
                  <a:txBody>
                    <a:bodyPr/>
                    <a:lstStyle/>
                    <a:p>
                      <a:pPr algn="ctr"/>
                      <a:r>
                        <a:rPr lang="en-US" dirty="0" smtClean="0"/>
                        <a:t>% Change</a:t>
                      </a:r>
                      <a:endParaRPr lang="en-US" dirty="0"/>
                    </a:p>
                  </a:txBody>
                  <a:tcPr/>
                </a:tc>
                <a:extLst>
                  <a:ext uri="{0D108BD9-81ED-4DB2-BD59-A6C34878D82A}">
                    <a16:rowId xmlns:a16="http://schemas.microsoft.com/office/drawing/2014/main" val="1178958063"/>
                  </a:ext>
                </a:extLst>
              </a:tr>
              <a:tr h="370840">
                <a:tc>
                  <a:txBody>
                    <a:bodyPr/>
                    <a:lstStyle/>
                    <a:p>
                      <a:r>
                        <a:rPr lang="en-US" dirty="0" smtClean="0"/>
                        <a:t>HIV Interventions</a:t>
                      </a:r>
                    </a:p>
                  </a:txBody>
                  <a:tcPr/>
                </a:tc>
                <a:tc>
                  <a:txBody>
                    <a:bodyPr/>
                    <a:lstStyle/>
                    <a:p>
                      <a:pPr algn="ctr"/>
                      <a:r>
                        <a:rPr lang="en-US" dirty="0" smtClean="0"/>
                        <a:t>112</a:t>
                      </a:r>
                      <a:endParaRPr lang="en-US" dirty="0"/>
                    </a:p>
                  </a:txBody>
                  <a:tcPr/>
                </a:tc>
                <a:tc>
                  <a:txBody>
                    <a:bodyPr/>
                    <a:lstStyle/>
                    <a:p>
                      <a:pPr algn="ctr"/>
                      <a:r>
                        <a:rPr lang="en-US" dirty="0" smtClean="0"/>
                        <a:t>129</a:t>
                      </a:r>
                      <a:endParaRPr lang="en-US" dirty="0"/>
                    </a:p>
                  </a:txBody>
                  <a:tcPr/>
                </a:tc>
                <a:tc>
                  <a:txBody>
                    <a:bodyPr/>
                    <a:lstStyle/>
                    <a:p>
                      <a:pPr algn="ctr"/>
                      <a:r>
                        <a:rPr lang="en-US" dirty="0" smtClean="0"/>
                        <a:t>+15%</a:t>
                      </a:r>
                      <a:endParaRPr lang="en-US" dirty="0"/>
                    </a:p>
                  </a:txBody>
                  <a:tcPr/>
                </a:tc>
                <a:extLst>
                  <a:ext uri="{0D108BD9-81ED-4DB2-BD59-A6C34878D82A}">
                    <a16:rowId xmlns:a16="http://schemas.microsoft.com/office/drawing/2014/main" val="165707765"/>
                  </a:ext>
                </a:extLst>
              </a:tr>
              <a:tr h="370840">
                <a:tc>
                  <a:txBody>
                    <a:bodyPr/>
                    <a:lstStyle/>
                    <a:p>
                      <a:r>
                        <a:rPr lang="en-US" dirty="0" smtClean="0"/>
                        <a:t>HIV Indicators</a:t>
                      </a:r>
                      <a:endParaRPr lang="en-US" dirty="0"/>
                    </a:p>
                  </a:txBody>
                  <a:tcPr/>
                </a:tc>
                <a:tc>
                  <a:txBody>
                    <a:bodyPr/>
                    <a:lstStyle/>
                    <a:p>
                      <a:pPr algn="ctr"/>
                      <a:r>
                        <a:rPr lang="en-US" dirty="0" smtClean="0"/>
                        <a:t>80</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26929682"/>
                  </a:ext>
                </a:extLst>
              </a:tr>
              <a:tr h="370840">
                <a:tc>
                  <a:txBody>
                    <a:bodyPr/>
                    <a:lstStyle/>
                    <a:p>
                      <a:r>
                        <a:rPr lang="en-US" dirty="0" smtClean="0"/>
                        <a:t>TB</a:t>
                      </a:r>
                      <a:r>
                        <a:rPr lang="en-US" baseline="0" dirty="0" smtClean="0"/>
                        <a:t> Interventions</a:t>
                      </a:r>
                      <a:endParaRPr lang="en-US" dirty="0"/>
                    </a:p>
                  </a:txBody>
                  <a:tcPr/>
                </a:tc>
                <a:tc>
                  <a:txBody>
                    <a:bodyPr/>
                    <a:lstStyle/>
                    <a:p>
                      <a:pPr algn="ctr"/>
                      <a:r>
                        <a:rPr lang="en-US" dirty="0" smtClean="0"/>
                        <a:t>31</a:t>
                      </a:r>
                      <a:endParaRPr lang="en-US" dirty="0"/>
                    </a:p>
                  </a:txBody>
                  <a:tcPr/>
                </a:tc>
                <a:tc>
                  <a:txBody>
                    <a:bodyPr/>
                    <a:lstStyle/>
                    <a:p>
                      <a:pPr algn="ctr"/>
                      <a:r>
                        <a:rPr lang="en-US" dirty="0" smtClean="0"/>
                        <a:t>41</a:t>
                      </a:r>
                      <a:endParaRPr lang="en-US" dirty="0"/>
                    </a:p>
                  </a:txBody>
                  <a:tcPr/>
                </a:tc>
                <a:tc>
                  <a:txBody>
                    <a:bodyPr/>
                    <a:lstStyle/>
                    <a:p>
                      <a:pPr algn="ctr"/>
                      <a:r>
                        <a:rPr lang="en-US" dirty="0" smtClean="0"/>
                        <a:t>+32%</a:t>
                      </a:r>
                      <a:endParaRPr lang="en-US" dirty="0"/>
                    </a:p>
                  </a:txBody>
                  <a:tcPr/>
                </a:tc>
                <a:extLst>
                  <a:ext uri="{0D108BD9-81ED-4DB2-BD59-A6C34878D82A}">
                    <a16:rowId xmlns:a16="http://schemas.microsoft.com/office/drawing/2014/main" val="46780136"/>
                  </a:ext>
                </a:extLst>
              </a:tr>
              <a:tr h="370840">
                <a:tc>
                  <a:txBody>
                    <a:bodyPr/>
                    <a:lstStyle/>
                    <a:p>
                      <a:r>
                        <a:rPr lang="en-US" dirty="0" smtClean="0"/>
                        <a:t>TB Indicators</a:t>
                      </a:r>
                      <a:endParaRPr lang="en-US" dirty="0"/>
                    </a:p>
                  </a:txBody>
                  <a:tcPr/>
                </a:tc>
                <a:tc>
                  <a:txBody>
                    <a:bodyPr/>
                    <a:lstStyle/>
                    <a:p>
                      <a:pPr algn="ctr"/>
                      <a:r>
                        <a:rPr lang="en-US" dirty="0" smtClean="0"/>
                        <a:t>33</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5313885"/>
                  </a:ext>
                </a:extLst>
              </a:tr>
              <a:tr h="370840">
                <a:tc>
                  <a:txBody>
                    <a:bodyPr/>
                    <a:lstStyle/>
                    <a:p>
                      <a:r>
                        <a:rPr lang="en-US" dirty="0" smtClean="0"/>
                        <a:t>Malaria Interventions</a:t>
                      </a:r>
                      <a:endParaRPr lang="en-US" dirty="0"/>
                    </a:p>
                  </a:txBody>
                  <a:tcPr/>
                </a:tc>
                <a:tc>
                  <a:txBody>
                    <a:bodyPr/>
                    <a:lstStyle/>
                    <a:p>
                      <a:pPr algn="ctr"/>
                      <a:r>
                        <a:rPr lang="en-US" dirty="0" smtClean="0"/>
                        <a:t>28</a:t>
                      </a:r>
                      <a:endParaRPr lang="en-US" dirty="0"/>
                    </a:p>
                  </a:txBody>
                  <a:tcPr/>
                </a:tc>
                <a:tc>
                  <a:txBody>
                    <a:bodyPr/>
                    <a:lstStyle/>
                    <a:p>
                      <a:pPr algn="ctr"/>
                      <a:r>
                        <a:rPr lang="en-US" dirty="0" smtClean="0"/>
                        <a:t>30</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907582039"/>
                  </a:ext>
                </a:extLst>
              </a:tr>
              <a:tr h="370840">
                <a:tc>
                  <a:txBody>
                    <a:bodyPr/>
                    <a:lstStyle/>
                    <a:p>
                      <a:r>
                        <a:rPr lang="en-US" dirty="0" smtClean="0"/>
                        <a:t>Malaria Indicators</a:t>
                      </a:r>
                      <a:endParaRPr lang="en-US" dirty="0"/>
                    </a:p>
                  </a:txBody>
                  <a:tcPr/>
                </a:tc>
                <a:tc>
                  <a:txBody>
                    <a:bodyPr/>
                    <a:lstStyle/>
                    <a:p>
                      <a:pPr algn="ctr"/>
                      <a:r>
                        <a:rPr lang="en-US" dirty="0" smtClean="0"/>
                        <a:t>38</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68574375"/>
                  </a:ext>
                </a:extLst>
              </a:tr>
              <a:tr h="370840">
                <a:tc>
                  <a:txBody>
                    <a:bodyPr/>
                    <a:lstStyle/>
                    <a:p>
                      <a:r>
                        <a:rPr lang="en-US" dirty="0" smtClean="0"/>
                        <a:t>RSSH Interventions</a:t>
                      </a:r>
                      <a:endParaRPr lang="en-US" dirty="0"/>
                    </a:p>
                  </a:txBody>
                  <a:tcPr/>
                </a:tc>
                <a:tc>
                  <a:txBody>
                    <a:bodyPr/>
                    <a:lstStyle/>
                    <a:p>
                      <a:pPr algn="ctr"/>
                      <a:r>
                        <a:rPr lang="en-US" dirty="0" smtClean="0"/>
                        <a:t>34</a:t>
                      </a:r>
                      <a:endParaRPr lang="en-US" dirty="0"/>
                    </a:p>
                  </a:txBody>
                  <a:tcPr/>
                </a:tc>
                <a:tc>
                  <a:txBody>
                    <a:bodyPr/>
                    <a:lstStyle/>
                    <a:p>
                      <a:pPr algn="ctr"/>
                      <a:r>
                        <a:rPr lang="en-US" dirty="0" smtClean="0"/>
                        <a:t>35</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2019584203"/>
                  </a:ext>
                </a:extLst>
              </a:tr>
              <a:tr h="370840">
                <a:tc>
                  <a:txBody>
                    <a:bodyPr/>
                    <a:lstStyle/>
                    <a:p>
                      <a:r>
                        <a:rPr lang="en-US" dirty="0" smtClean="0"/>
                        <a:t>RSSH Indicators</a:t>
                      </a:r>
                      <a:endParaRPr lang="en-US" dirty="0"/>
                    </a:p>
                  </a:txBody>
                  <a:tcPr/>
                </a:tc>
                <a:tc>
                  <a:txBody>
                    <a:bodyPr/>
                    <a:lstStyle/>
                    <a:p>
                      <a:pPr algn="ctr"/>
                      <a:r>
                        <a:rPr lang="en-US" dirty="0" smtClean="0"/>
                        <a:t>19</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62273739"/>
                  </a:ext>
                </a:extLst>
              </a:tr>
            </a:tbl>
          </a:graphicData>
        </a:graphic>
      </p:graphicFrame>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a:t>
            </a:fld>
            <a:endParaRPr lang="en-US"/>
          </a:p>
        </p:txBody>
      </p:sp>
    </p:spTree>
    <p:extLst>
      <p:ext uri="{BB962C8B-B14F-4D97-AF65-F5344CB8AC3E}">
        <p14:creationId xmlns:p14="http://schemas.microsoft.com/office/powerpoint/2010/main" val="37806855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 key populations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39879949"/>
              </p:ext>
            </p:extLst>
          </p:nvPr>
        </p:nvGraphicFramePr>
        <p:xfrm>
          <a:off x="419100" y="897379"/>
          <a:ext cx="8229600" cy="493776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813242277"/>
                    </a:ext>
                  </a:extLst>
                </a:gridCol>
                <a:gridCol w="4114800">
                  <a:extLst>
                    <a:ext uri="{9D8B030D-6E8A-4147-A177-3AD203B41FA5}">
                      <a16:colId xmlns:a16="http://schemas.microsoft.com/office/drawing/2014/main" val="465208478"/>
                    </a:ext>
                  </a:extLst>
                </a:gridCol>
              </a:tblGrid>
              <a:tr h="335264">
                <a:tc>
                  <a:txBody>
                    <a:bodyPr/>
                    <a:lstStyle/>
                    <a:p>
                      <a:r>
                        <a:rPr lang="en-US" sz="1600" dirty="0" smtClean="0"/>
                        <a:t>Old Framework (modules)</a:t>
                      </a:r>
                      <a:endParaRPr lang="en-US" sz="1600" dirty="0"/>
                    </a:p>
                  </a:txBody>
                  <a:tcPr/>
                </a:tc>
                <a:tc>
                  <a:txBody>
                    <a:bodyPr/>
                    <a:lstStyle/>
                    <a:p>
                      <a:r>
                        <a:rPr lang="en-US" sz="1600" dirty="0" smtClean="0"/>
                        <a:t>New Framework (populations)</a:t>
                      </a:r>
                      <a:endParaRPr lang="en-US" sz="1600" dirty="0"/>
                    </a:p>
                  </a:txBody>
                  <a:tcPr/>
                </a:tc>
                <a:extLst>
                  <a:ext uri="{0D108BD9-81ED-4DB2-BD59-A6C34878D82A}">
                    <a16:rowId xmlns:a16="http://schemas.microsoft.com/office/drawing/2014/main" val="1803111076"/>
                  </a:ext>
                </a:extLst>
              </a:tr>
              <a:tr h="335264">
                <a:tc>
                  <a:txBody>
                    <a:bodyPr/>
                    <a:lstStyle/>
                    <a:p>
                      <a:r>
                        <a:rPr lang="en-US" sz="1600" dirty="0" smtClean="0"/>
                        <a:t>The</a:t>
                      </a:r>
                      <a:r>
                        <a:rPr lang="en-US" sz="1600" baseline="0" dirty="0" smtClean="0"/>
                        <a:t> general population</a:t>
                      </a:r>
                      <a:endParaRPr lang="en-US" sz="1600" dirty="0"/>
                    </a:p>
                  </a:txBody>
                  <a:tcPr/>
                </a:tc>
                <a:tc>
                  <a:txBody>
                    <a:bodyPr/>
                    <a:lstStyle/>
                    <a:p>
                      <a:r>
                        <a:rPr lang="en-US" sz="1600" dirty="0" smtClean="0">
                          <a:solidFill>
                            <a:srgbClr val="FF0000"/>
                          </a:solidFill>
                        </a:rPr>
                        <a:t>Non-specified population groups</a:t>
                      </a:r>
                      <a:endParaRPr lang="en-US" sz="1600" dirty="0">
                        <a:solidFill>
                          <a:srgbClr val="FF0000"/>
                        </a:solidFill>
                      </a:endParaRPr>
                    </a:p>
                  </a:txBody>
                  <a:tcPr/>
                </a:tc>
                <a:extLst>
                  <a:ext uri="{0D108BD9-81ED-4DB2-BD59-A6C34878D82A}">
                    <a16:rowId xmlns:a16="http://schemas.microsoft.com/office/drawing/2014/main" val="219266720"/>
                  </a:ext>
                </a:extLst>
              </a:tr>
              <a:tr h="335264">
                <a:tc>
                  <a:txBody>
                    <a:bodyPr/>
                    <a:lstStyle/>
                    <a:p>
                      <a:r>
                        <a:rPr lang="en-US" sz="1600" dirty="0" smtClean="0"/>
                        <a:t>Men who have sex with men</a:t>
                      </a:r>
                      <a:endParaRPr lang="en-US" sz="1600" dirty="0"/>
                    </a:p>
                  </a:txBody>
                  <a:tcPr/>
                </a:tc>
                <a:tc>
                  <a:txBody>
                    <a:bodyPr/>
                    <a:lstStyle/>
                    <a:p>
                      <a:r>
                        <a:rPr lang="en-US" sz="1600" dirty="0" smtClean="0"/>
                        <a:t>Men who have sex with men</a:t>
                      </a:r>
                      <a:endParaRPr lang="en-US" sz="1600" dirty="0"/>
                    </a:p>
                  </a:txBody>
                  <a:tcPr/>
                </a:tc>
                <a:extLst>
                  <a:ext uri="{0D108BD9-81ED-4DB2-BD59-A6C34878D82A}">
                    <a16:rowId xmlns:a16="http://schemas.microsoft.com/office/drawing/2014/main" val="635809667"/>
                  </a:ext>
                </a:extLst>
              </a:tr>
              <a:tr h="335264">
                <a:tc>
                  <a:txBody>
                    <a:bodyPr/>
                    <a:lstStyle/>
                    <a:p>
                      <a:r>
                        <a:rPr lang="en-US" sz="1600" dirty="0" smtClean="0"/>
                        <a:t>Sex workers and</a:t>
                      </a:r>
                      <a:r>
                        <a:rPr lang="en-US" sz="1600" baseline="0" dirty="0" smtClean="0"/>
                        <a:t> their clients</a:t>
                      </a:r>
                      <a:endParaRPr lang="en-US" sz="1600" dirty="0"/>
                    </a:p>
                  </a:txBody>
                  <a:tcPr/>
                </a:tc>
                <a:tc>
                  <a:txBody>
                    <a:bodyPr/>
                    <a:lstStyle/>
                    <a:p>
                      <a:r>
                        <a:rPr lang="en-US" sz="1600" dirty="0" smtClean="0"/>
                        <a:t>Sex workers and their clients</a:t>
                      </a:r>
                      <a:endParaRPr lang="en-US" sz="1600" dirty="0">
                        <a:solidFill>
                          <a:schemeClr val="tx1"/>
                        </a:solidFill>
                      </a:endParaRPr>
                    </a:p>
                  </a:txBody>
                  <a:tcPr/>
                </a:tc>
                <a:extLst>
                  <a:ext uri="{0D108BD9-81ED-4DB2-BD59-A6C34878D82A}">
                    <a16:rowId xmlns:a16="http://schemas.microsoft.com/office/drawing/2014/main" val="3560124462"/>
                  </a:ext>
                </a:extLst>
              </a:tr>
              <a:tr h="335264">
                <a:tc>
                  <a:txBody>
                    <a:bodyPr/>
                    <a:lstStyle/>
                    <a:p>
                      <a:r>
                        <a:rPr lang="en-US" sz="1600" dirty="0" smtClean="0"/>
                        <a:t>Transgender people</a:t>
                      </a:r>
                      <a:endParaRPr lang="en-US" sz="1600" dirty="0"/>
                    </a:p>
                  </a:txBody>
                  <a:tcPr/>
                </a:tc>
                <a:tc>
                  <a:txBody>
                    <a:bodyPr/>
                    <a:lstStyle/>
                    <a:p>
                      <a:r>
                        <a:rPr lang="en-US" sz="1600" dirty="0" smtClean="0"/>
                        <a:t>Transgender people</a:t>
                      </a:r>
                      <a:endParaRPr lang="en-US" sz="1600" dirty="0"/>
                    </a:p>
                  </a:txBody>
                  <a:tcPr/>
                </a:tc>
                <a:extLst>
                  <a:ext uri="{0D108BD9-81ED-4DB2-BD59-A6C34878D82A}">
                    <a16:rowId xmlns:a16="http://schemas.microsoft.com/office/drawing/2014/main" val="2890430581"/>
                  </a:ext>
                </a:extLst>
              </a:tr>
              <a:tr h="335264">
                <a:tc>
                  <a:txBody>
                    <a:bodyPr/>
                    <a:lstStyle/>
                    <a:p>
                      <a:r>
                        <a:rPr lang="en-US" sz="1600" dirty="0" smtClean="0"/>
                        <a:t>People who inject drugs and their partners</a:t>
                      </a:r>
                      <a:endParaRPr lang="en-US" sz="1600" dirty="0"/>
                    </a:p>
                  </a:txBody>
                  <a:tcPr/>
                </a:tc>
                <a:tc>
                  <a:txBody>
                    <a:bodyPr/>
                    <a:lstStyle/>
                    <a:p>
                      <a:r>
                        <a:rPr lang="en-US" sz="1600" dirty="0" smtClean="0"/>
                        <a:t>People who inject drugs and their partners</a:t>
                      </a:r>
                      <a:endParaRPr lang="en-US" sz="1600" dirty="0"/>
                    </a:p>
                  </a:txBody>
                  <a:tcPr/>
                </a:tc>
                <a:extLst>
                  <a:ext uri="{0D108BD9-81ED-4DB2-BD59-A6C34878D82A}">
                    <a16:rowId xmlns:a16="http://schemas.microsoft.com/office/drawing/2014/main" val="4143243476"/>
                  </a:ext>
                </a:extLst>
              </a:tr>
              <a:tr h="335264">
                <a:tc>
                  <a:txBody>
                    <a:bodyPr/>
                    <a:lstStyle/>
                    <a:p>
                      <a:r>
                        <a:rPr lang="en-US" sz="1600" dirty="0" smtClean="0"/>
                        <a:t>People in prisons and other closed settings</a:t>
                      </a:r>
                      <a:endParaRPr lang="en-US" sz="1600" dirty="0"/>
                    </a:p>
                  </a:txBody>
                  <a:tcPr/>
                </a:tc>
                <a:tc>
                  <a:txBody>
                    <a:bodyPr/>
                    <a:lstStyle/>
                    <a:p>
                      <a:r>
                        <a:rPr lang="en-US" sz="1600" dirty="0" smtClean="0"/>
                        <a:t>People in prisons and other closed settings</a:t>
                      </a:r>
                      <a:endParaRPr lang="en-US" sz="1600" dirty="0"/>
                    </a:p>
                  </a:txBody>
                  <a:tcPr/>
                </a:tc>
                <a:extLst>
                  <a:ext uri="{0D108BD9-81ED-4DB2-BD59-A6C34878D82A}">
                    <a16:rowId xmlns:a16="http://schemas.microsoft.com/office/drawing/2014/main" val="117776173"/>
                  </a:ext>
                </a:extLst>
              </a:tr>
              <a:tr h="569949">
                <a:tc>
                  <a:txBody>
                    <a:bodyPr/>
                    <a:lstStyle/>
                    <a:p>
                      <a:r>
                        <a:rPr lang="en-US" sz="1600" dirty="0" smtClean="0"/>
                        <a:t>Adolescents and youth, in and out of school</a:t>
                      </a:r>
                      <a:endParaRPr lang="en-US" sz="1600" dirty="0"/>
                    </a:p>
                  </a:txBody>
                  <a:tcPr/>
                </a:tc>
                <a:tc>
                  <a:txBody>
                    <a:bodyPr/>
                    <a:lstStyle/>
                    <a:p>
                      <a:r>
                        <a:rPr lang="en-US" sz="1600" dirty="0" smtClean="0">
                          <a:solidFill>
                            <a:srgbClr val="FF0000"/>
                          </a:solidFill>
                        </a:rPr>
                        <a:t>Adolescent girls</a:t>
                      </a:r>
                      <a:r>
                        <a:rPr lang="en-US" sz="1600" baseline="0" dirty="0" smtClean="0">
                          <a:solidFill>
                            <a:srgbClr val="FF0000"/>
                          </a:solidFill>
                        </a:rPr>
                        <a:t> and young women in high prevalence settings</a:t>
                      </a:r>
                      <a:endParaRPr lang="en-US" sz="1600" dirty="0">
                        <a:solidFill>
                          <a:srgbClr val="FF0000"/>
                        </a:solidFill>
                      </a:endParaRPr>
                    </a:p>
                  </a:txBody>
                  <a:tcPr/>
                </a:tc>
                <a:extLst>
                  <a:ext uri="{0D108BD9-81ED-4DB2-BD59-A6C34878D82A}">
                    <a16:rowId xmlns:a16="http://schemas.microsoft.com/office/drawing/2014/main" val="2709437092"/>
                  </a:ext>
                </a:extLst>
              </a:tr>
              <a:tr h="335264">
                <a:tc>
                  <a:txBody>
                    <a:bodyPr/>
                    <a:lstStyle/>
                    <a:p>
                      <a:r>
                        <a:rPr lang="en-US" sz="1600" dirty="0" smtClean="0"/>
                        <a:t>Other vulnerable populations</a:t>
                      </a:r>
                      <a:endParaRPr lang="en-US" sz="1600" dirty="0"/>
                    </a:p>
                  </a:txBody>
                  <a:tcPr/>
                </a:tc>
                <a:tc>
                  <a:txBody>
                    <a:bodyPr/>
                    <a:lstStyle/>
                    <a:p>
                      <a:r>
                        <a:rPr lang="en-US" sz="1600" dirty="0" smtClean="0"/>
                        <a:t>Other vulnerable populations</a:t>
                      </a:r>
                      <a:endParaRPr lang="en-US" sz="1600" dirty="0"/>
                    </a:p>
                  </a:txBody>
                  <a:tcPr/>
                </a:tc>
                <a:extLst>
                  <a:ext uri="{0D108BD9-81ED-4DB2-BD59-A6C34878D82A}">
                    <a16:rowId xmlns:a16="http://schemas.microsoft.com/office/drawing/2014/main" val="1919862931"/>
                  </a:ext>
                </a:extLst>
              </a:tr>
              <a:tr h="335264">
                <a:tc>
                  <a:txBody>
                    <a:bodyPr/>
                    <a:lstStyle/>
                    <a:p>
                      <a:endParaRPr lang="en-US" sz="1600" dirty="0"/>
                    </a:p>
                  </a:txBody>
                  <a:tcPr/>
                </a:tc>
                <a:tc>
                  <a:txBody>
                    <a:bodyPr/>
                    <a:lstStyle/>
                    <a:p>
                      <a:r>
                        <a:rPr lang="en-US" sz="1600" dirty="0" smtClean="0">
                          <a:solidFill>
                            <a:srgbClr val="FF0000"/>
                          </a:solidFill>
                        </a:rPr>
                        <a:t>Adults living</a:t>
                      </a:r>
                      <a:r>
                        <a:rPr lang="en-US" sz="1600" baseline="0" dirty="0" smtClean="0">
                          <a:solidFill>
                            <a:srgbClr val="FF0000"/>
                          </a:solidFill>
                        </a:rPr>
                        <a:t> with HIV (15 and above)</a:t>
                      </a:r>
                      <a:endParaRPr lang="en-US" sz="1600" dirty="0">
                        <a:solidFill>
                          <a:srgbClr val="FF0000"/>
                        </a:solidFill>
                      </a:endParaRPr>
                    </a:p>
                  </a:txBody>
                  <a:tcPr/>
                </a:tc>
                <a:extLst>
                  <a:ext uri="{0D108BD9-81ED-4DB2-BD59-A6C34878D82A}">
                    <a16:rowId xmlns:a16="http://schemas.microsoft.com/office/drawing/2014/main" val="3905513200"/>
                  </a:ext>
                </a:extLst>
              </a:tr>
              <a:tr h="335264">
                <a:tc>
                  <a:txBody>
                    <a:bodyPr/>
                    <a:lstStyle/>
                    <a:p>
                      <a:endParaRPr lang="en-US" sz="1600" dirty="0"/>
                    </a:p>
                  </a:txBody>
                  <a:tcPr/>
                </a:tc>
                <a:tc>
                  <a:txBody>
                    <a:bodyPr/>
                    <a:lstStyle/>
                    <a:p>
                      <a:r>
                        <a:rPr lang="en-US" sz="1600" dirty="0" smtClean="0">
                          <a:solidFill>
                            <a:srgbClr val="FF0000"/>
                          </a:solidFill>
                        </a:rPr>
                        <a:t>All people living with HIV</a:t>
                      </a:r>
                      <a:endParaRPr lang="en-US" sz="1600" dirty="0">
                        <a:solidFill>
                          <a:srgbClr val="FF0000"/>
                        </a:solidFill>
                      </a:endParaRPr>
                    </a:p>
                  </a:txBody>
                  <a:tcPr/>
                </a:tc>
                <a:extLst>
                  <a:ext uri="{0D108BD9-81ED-4DB2-BD59-A6C34878D82A}">
                    <a16:rowId xmlns:a16="http://schemas.microsoft.com/office/drawing/2014/main" val="3919053356"/>
                  </a:ext>
                </a:extLst>
              </a:tr>
              <a:tr h="335264">
                <a:tc>
                  <a:txBody>
                    <a:bodyPr/>
                    <a:lstStyle/>
                    <a:p>
                      <a:endParaRPr lang="en-US" sz="1600" dirty="0"/>
                    </a:p>
                  </a:txBody>
                  <a:tcPr/>
                </a:tc>
                <a:tc>
                  <a:txBody>
                    <a:bodyPr/>
                    <a:lstStyle/>
                    <a:p>
                      <a:r>
                        <a:rPr lang="en-US" sz="1600" dirty="0" smtClean="0">
                          <a:solidFill>
                            <a:srgbClr val="FF0000"/>
                          </a:solidFill>
                        </a:rPr>
                        <a:t>Children living with HIV (under</a:t>
                      </a:r>
                      <a:r>
                        <a:rPr lang="en-US" sz="1600" baseline="0" dirty="0" smtClean="0">
                          <a:solidFill>
                            <a:srgbClr val="FF0000"/>
                          </a:solidFill>
                        </a:rPr>
                        <a:t> 15)</a:t>
                      </a:r>
                      <a:endParaRPr lang="en-US" sz="1600" dirty="0">
                        <a:solidFill>
                          <a:srgbClr val="FF0000"/>
                        </a:solidFill>
                      </a:endParaRPr>
                    </a:p>
                  </a:txBody>
                  <a:tcPr/>
                </a:tc>
                <a:extLst>
                  <a:ext uri="{0D108BD9-81ED-4DB2-BD59-A6C34878D82A}">
                    <a16:rowId xmlns:a16="http://schemas.microsoft.com/office/drawing/2014/main" val="1697110980"/>
                  </a:ext>
                </a:extLst>
              </a:tr>
              <a:tr h="335264">
                <a:tc>
                  <a:txBody>
                    <a:bodyPr/>
                    <a:lstStyle/>
                    <a:p>
                      <a:endParaRPr lang="en-US" sz="1600" dirty="0"/>
                    </a:p>
                  </a:txBody>
                  <a:tcPr/>
                </a:tc>
                <a:tc>
                  <a:txBody>
                    <a:bodyPr/>
                    <a:lstStyle/>
                    <a:p>
                      <a:r>
                        <a:rPr lang="en-US" sz="1600" dirty="0" smtClean="0">
                          <a:solidFill>
                            <a:srgbClr val="FF0000"/>
                          </a:solidFill>
                        </a:rPr>
                        <a:t>Men in high prevalence settings</a:t>
                      </a:r>
                      <a:endParaRPr lang="en-US" sz="1600" dirty="0">
                        <a:solidFill>
                          <a:srgbClr val="FF0000"/>
                        </a:solidFill>
                      </a:endParaRPr>
                    </a:p>
                  </a:txBody>
                  <a:tcPr/>
                </a:tc>
                <a:extLst>
                  <a:ext uri="{0D108BD9-81ED-4DB2-BD59-A6C34878D82A}">
                    <a16:rowId xmlns:a16="http://schemas.microsoft.com/office/drawing/2014/main" val="2726084336"/>
                  </a:ext>
                </a:extLst>
              </a:tr>
              <a:tr h="335264">
                <a:tc>
                  <a:txBody>
                    <a:bodyPr/>
                    <a:lstStyle/>
                    <a:p>
                      <a:endParaRPr lang="en-US" sz="1600" dirty="0"/>
                    </a:p>
                  </a:txBody>
                  <a:tcPr/>
                </a:tc>
                <a:tc>
                  <a:txBody>
                    <a:bodyPr/>
                    <a:lstStyle/>
                    <a:p>
                      <a:r>
                        <a:rPr lang="en-US" sz="1600" dirty="0" smtClean="0">
                          <a:solidFill>
                            <a:srgbClr val="FF0000"/>
                          </a:solidFill>
                        </a:rPr>
                        <a:t>Partners of people living with HIV</a:t>
                      </a:r>
                      <a:endParaRPr lang="en-US" sz="1600" dirty="0">
                        <a:solidFill>
                          <a:srgbClr val="FF0000"/>
                        </a:solidFill>
                      </a:endParaRPr>
                    </a:p>
                  </a:txBody>
                  <a:tcPr/>
                </a:tc>
                <a:extLst>
                  <a:ext uri="{0D108BD9-81ED-4DB2-BD59-A6C34878D82A}">
                    <a16:rowId xmlns:a16="http://schemas.microsoft.com/office/drawing/2014/main" val="551250796"/>
                  </a:ext>
                </a:extLst>
              </a:tr>
            </a:tbl>
          </a:graphicData>
        </a:graphic>
      </p:graphicFrame>
    </p:spTree>
    <p:extLst>
      <p:ext uri="{BB962C8B-B14F-4D97-AF65-F5344CB8AC3E}">
        <p14:creationId xmlns:p14="http://schemas.microsoft.com/office/powerpoint/2010/main" val="30772046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Restructuring HIV key populations tagging</a:t>
            </a:r>
            <a:endParaRPr lang="en-US" dirty="0"/>
          </a:p>
        </p:txBody>
      </p:sp>
      <p:sp>
        <p:nvSpPr>
          <p:cNvPr id="3" name="Content Placeholder 2"/>
          <p:cNvSpPr>
            <a:spLocks noGrp="1"/>
          </p:cNvSpPr>
          <p:nvPr>
            <p:ph idx="1"/>
          </p:nvPr>
        </p:nvSpPr>
        <p:spPr/>
        <p:txBody>
          <a:bodyPr/>
          <a:lstStyle/>
          <a:p>
            <a:r>
              <a:rPr lang="en-US" dirty="0" smtClean="0"/>
              <a:t>Key populations in HIV were only included under “prevention programs” in the last framework. </a:t>
            </a:r>
          </a:p>
          <a:p>
            <a:r>
              <a:rPr lang="en-US" dirty="0" smtClean="0"/>
              <a:t>For this framework, they’ve made it possible to tag key populations across the continuum of care, with the columns “module”, “intervention”, and “population” for HIV. </a:t>
            </a:r>
          </a:p>
          <a:p>
            <a:r>
              <a:rPr lang="en-US" dirty="0" smtClean="0"/>
              <a:t>This is NOT the case for TB and malaria. </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a:t>
            </a:fld>
            <a:endParaRPr lang="en-US"/>
          </a:p>
        </p:txBody>
      </p:sp>
    </p:spTree>
    <p:extLst>
      <p:ext uri="{BB962C8B-B14F-4D97-AF65-F5344CB8AC3E}">
        <p14:creationId xmlns:p14="http://schemas.microsoft.com/office/powerpoint/2010/main" val="29265190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TB key populations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9843913"/>
              </p:ext>
            </p:extLst>
          </p:nvPr>
        </p:nvGraphicFramePr>
        <p:xfrm>
          <a:off x="419100" y="897379"/>
          <a:ext cx="8229600" cy="225552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813242277"/>
                    </a:ext>
                  </a:extLst>
                </a:gridCol>
                <a:gridCol w="4114800">
                  <a:extLst>
                    <a:ext uri="{9D8B030D-6E8A-4147-A177-3AD203B41FA5}">
                      <a16:colId xmlns:a16="http://schemas.microsoft.com/office/drawing/2014/main" val="465208478"/>
                    </a:ext>
                  </a:extLst>
                </a:gridCol>
              </a:tblGrid>
              <a:tr h="335264">
                <a:tc>
                  <a:txBody>
                    <a:bodyPr/>
                    <a:lstStyle/>
                    <a:p>
                      <a:r>
                        <a:rPr lang="en-US" sz="1600" dirty="0" smtClean="0"/>
                        <a:t>Old Framework </a:t>
                      </a:r>
                      <a:endParaRPr lang="en-US" sz="1600" dirty="0"/>
                    </a:p>
                  </a:txBody>
                  <a:tcPr/>
                </a:tc>
                <a:tc>
                  <a:txBody>
                    <a:bodyPr/>
                    <a:lstStyle/>
                    <a:p>
                      <a:r>
                        <a:rPr lang="en-US" sz="1600" dirty="0" smtClean="0"/>
                        <a:t>New Framework</a:t>
                      </a:r>
                      <a:endParaRPr lang="en-US" sz="1600" dirty="0"/>
                    </a:p>
                  </a:txBody>
                  <a:tcPr/>
                </a:tc>
                <a:extLst>
                  <a:ext uri="{0D108BD9-81ED-4DB2-BD59-A6C34878D82A}">
                    <a16:rowId xmlns:a16="http://schemas.microsoft.com/office/drawing/2014/main" val="1803111076"/>
                  </a:ext>
                </a:extLst>
              </a:tr>
              <a:tr h="335264">
                <a:tc>
                  <a:txBody>
                    <a:bodyPr/>
                    <a:lstStyle/>
                    <a:p>
                      <a:r>
                        <a:rPr lang="en-US" sz="1600" dirty="0" smtClean="0"/>
                        <a:t>Prisoners</a:t>
                      </a:r>
                      <a:endParaRPr lang="en-US" sz="1600" dirty="0"/>
                    </a:p>
                  </a:txBody>
                  <a:tcPr/>
                </a:tc>
                <a:tc>
                  <a:txBody>
                    <a:bodyPr/>
                    <a:lstStyle/>
                    <a:p>
                      <a:r>
                        <a:rPr lang="en-US" sz="1600" dirty="0" smtClean="0"/>
                        <a:t>Prisoners</a:t>
                      </a:r>
                      <a:endParaRPr lang="en-US" sz="1600" dirty="0"/>
                    </a:p>
                  </a:txBody>
                  <a:tcPr/>
                </a:tc>
                <a:extLst>
                  <a:ext uri="{0D108BD9-81ED-4DB2-BD59-A6C34878D82A}">
                    <a16:rowId xmlns:a16="http://schemas.microsoft.com/office/drawing/2014/main" val="2604964136"/>
                  </a:ext>
                </a:extLst>
              </a:tr>
              <a:tr h="335264">
                <a:tc>
                  <a:txBody>
                    <a:bodyPr/>
                    <a:lstStyle/>
                    <a:p>
                      <a:r>
                        <a:rPr lang="en-US" sz="1600" dirty="0" smtClean="0"/>
                        <a:t>Others</a:t>
                      </a:r>
                      <a:endParaRPr lang="en-US" sz="1600" dirty="0"/>
                    </a:p>
                  </a:txBody>
                  <a:tcPr/>
                </a:tc>
                <a:tc>
                  <a:txBody>
                    <a:bodyPr/>
                    <a:lstStyle/>
                    <a:p>
                      <a:r>
                        <a:rPr lang="en-US" sz="1600" dirty="0" smtClean="0"/>
                        <a:t>Others</a:t>
                      </a:r>
                      <a:endParaRPr lang="en-US" sz="1600" dirty="0"/>
                    </a:p>
                  </a:txBody>
                  <a:tcPr/>
                </a:tc>
                <a:extLst>
                  <a:ext uri="{0D108BD9-81ED-4DB2-BD59-A6C34878D82A}">
                    <a16:rowId xmlns:a16="http://schemas.microsoft.com/office/drawing/2014/main" val="2325850704"/>
                  </a:ext>
                </a:extLst>
              </a:tr>
              <a:tr h="335264">
                <a:tc>
                  <a:txBody>
                    <a:bodyPr/>
                    <a:lstStyle/>
                    <a:p>
                      <a:endParaRPr lang="en-US" sz="1600" dirty="0"/>
                    </a:p>
                  </a:txBody>
                  <a:tcPr/>
                </a:tc>
                <a:tc>
                  <a:txBody>
                    <a:bodyPr/>
                    <a:lstStyle/>
                    <a:p>
                      <a:r>
                        <a:rPr lang="en-US" sz="1600" dirty="0" smtClean="0">
                          <a:solidFill>
                            <a:srgbClr val="FF0000"/>
                          </a:solidFill>
                        </a:rPr>
                        <a:t>Mobile populations: refugees, migrants, and internally displaced people</a:t>
                      </a:r>
                      <a:endParaRPr lang="en-US" sz="1600" dirty="0">
                        <a:solidFill>
                          <a:srgbClr val="FF0000"/>
                        </a:solidFill>
                      </a:endParaRPr>
                    </a:p>
                  </a:txBody>
                  <a:tcPr/>
                </a:tc>
                <a:extLst>
                  <a:ext uri="{0D108BD9-81ED-4DB2-BD59-A6C34878D82A}">
                    <a16:rowId xmlns:a16="http://schemas.microsoft.com/office/drawing/2014/main" val="66545958"/>
                  </a:ext>
                </a:extLst>
              </a:tr>
              <a:tr h="335264">
                <a:tc>
                  <a:txBody>
                    <a:bodyPr/>
                    <a:lstStyle/>
                    <a:p>
                      <a:endParaRPr lang="en-US" sz="1600" dirty="0"/>
                    </a:p>
                  </a:txBody>
                  <a:tcPr/>
                </a:tc>
                <a:tc>
                  <a:txBody>
                    <a:bodyPr/>
                    <a:lstStyle/>
                    <a:p>
                      <a:r>
                        <a:rPr lang="en-US" sz="1600" dirty="0" smtClean="0">
                          <a:solidFill>
                            <a:srgbClr val="FF0000"/>
                          </a:solidFill>
                        </a:rPr>
                        <a:t>Children</a:t>
                      </a:r>
                      <a:endParaRPr lang="en-US" sz="1600" dirty="0">
                        <a:solidFill>
                          <a:srgbClr val="FF0000"/>
                        </a:solidFill>
                      </a:endParaRPr>
                    </a:p>
                  </a:txBody>
                  <a:tcPr/>
                </a:tc>
                <a:extLst>
                  <a:ext uri="{0D108BD9-81ED-4DB2-BD59-A6C34878D82A}">
                    <a16:rowId xmlns:a16="http://schemas.microsoft.com/office/drawing/2014/main" val="3415883348"/>
                  </a:ext>
                </a:extLst>
              </a:tr>
              <a:tr h="335264">
                <a:tc>
                  <a:txBody>
                    <a:bodyPr/>
                    <a:lstStyle/>
                    <a:p>
                      <a:endParaRPr lang="en-US" sz="1600" dirty="0"/>
                    </a:p>
                  </a:txBody>
                  <a:tcPr/>
                </a:tc>
                <a:tc>
                  <a:txBody>
                    <a:bodyPr/>
                    <a:lstStyle/>
                    <a:p>
                      <a:r>
                        <a:rPr lang="en-US" sz="1600" dirty="0" smtClean="0">
                          <a:solidFill>
                            <a:srgbClr val="FF0000"/>
                          </a:solidFill>
                        </a:rPr>
                        <a:t>Miners and mining communities</a:t>
                      </a:r>
                      <a:endParaRPr lang="en-US" sz="1600" dirty="0">
                        <a:solidFill>
                          <a:srgbClr val="FF0000"/>
                        </a:solidFill>
                      </a:endParaRPr>
                    </a:p>
                  </a:txBody>
                  <a:tcPr/>
                </a:tc>
                <a:extLst>
                  <a:ext uri="{0D108BD9-81ED-4DB2-BD59-A6C34878D82A}">
                    <a16:rowId xmlns:a16="http://schemas.microsoft.com/office/drawing/2014/main" val="3328366175"/>
                  </a:ext>
                </a:extLst>
              </a:tr>
            </a:tbl>
          </a:graphicData>
        </a:graphic>
      </p:graphicFrame>
    </p:spTree>
    <p:extLst>
      <p:ext uri="{BB962C8B-B14F-4D97-AF65-F5344CB8AC3E}">
        <p14:creationId xmlns:p14="http://schemas.microsoft.com/office/powerpoint/2010/main" val="3456642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Malaria key populations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13877706"/>
              </p:ext>
            </p:extLst>
          </p:nvPr>
        </p:nvGraphicFramePr>
        <p:xfrm>
          <a:off x="419100" y="897379"/>
          <a:ext cx="8229600" cy="448056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813242277"/>
                    </a:ext>
                  </a:extLst>
                </a:gridCol>
                <a:gridCol w="4114800">
                  <a:extLst>
                    <a:ext uri="{9D8B030D-6E8A-4147-A177-3AD203B41FA5}">
                      <a16:colId xmlns:a16="http://schemas.microsoft.com/office/drawing/2014/main" val="465208478"/>
                    </a:ext>
                  </a:extLst>
                </a:gridCol>
              </a:tblGrid>
              <a:tr h="335264">
                <a:tc>
                  <a:txBody>
                    <a:bodyPr/>
                    <a:lstStyle/>
                    <a:p>
                      <a:r>
                        <a:rPr lang="en-US" sz="1600" dirty="0" smtClean="0"/>
                        <a:t>Old Framework</a:t>
                      </a:r>
                    </a:p>
                    <a:p>
                      <a:r>
                        <a:rPr lang="en-US" sz="1600" dirty="0" smtClean="0"/>
                        <a:t>* Very limited</a:t>
                      </a:r>
                      <a:endParaRPr lang="en-US" sz="1600" dirty="0"/>
                    </a:p>
                  </a:txBody>
                  <a:tcPr/>
                </a:tc>
                <a:tc>
                  <a:txBody>
                    <a:bodyPr/>
                    <a:lstStyle/>
                    <a:p>
                      <a:r>
                        <a:rPr lang="en-US" sz="1600" dirty="0" smtClean="0"/>
                        <a:t>New Framework</a:t>
                      </a:r>
                      <a:endParaRPr lang="en-US" sz="1600" dirty="0"/>
                    </a:p>
                  </a:txBody>
                  <a:tcPr/>
                </a:tc>
                <a:extLst>
                  <a:ext uri="{0D108BD9-81ED-4DB2-BD59-A6C34878D82A}">
                    <a16:rowId xmlns:a16="http://schemas.microsoft.com/office/drawing/2014/main" val="1803111076"/>
                  </a:ext>
                </a:extLst>
              </a:tr>
              <a:tr h="335264">
                <a:tc>
                  <a:txBody>
                    <a:bodyPr/>
                    <a:lstStyle/>
                    <a:p>
                      <a:r>
                        <a:rPr lang="en-US" sz="1600" dirty="0" smtClean="0"/>
                        <a:t>Intermittent preventative treatment, in pregnancy</a:t>
                      </a:r>
                      <a:endParaRPr lang="en-US" sz="1600" dirty="0"/>
                    </a:p>
                  </a:txBody>
                  <a:tcPr/>
                </a:tc>
                <a:tc>
                  <a:txBody>
                    <a:bodyPr/>
                    <a:lstStyle/>
                    <a:p>
                      <a:r>
                        <a:rPr lang="en-US" sz="1600" dirty="0" smtClean="0"/>
                        <a:t>Intermittent preventative treatment, in pregnancy</a:t>
                      </a:r>
                      <a:endParaRPr lang="en-US" sz="1600" dirty="0"/>
                    </a:p>
                  </a:txBody>
                  <a:tcPr/>
                </a:tc>
                <a:extLst>
                  <a:ext uri="{0D108BD9-81ED-4DB2-BD59-A6C34878D82A}">
                    <a16:rowId xmlns:a16="http://schemas.microsoft.com/office/drawing/2014/main" val="3403926999"/>
                  </a:ext>
                </a:extLst>
              </a:tr>
              <a:tr h="335264">
                <a:tc>
                  <a:txBody>
                    <a:bodyPr/>
                    <a:lstStyle/>
                    <a:p>
                      <a:r>
                        <a:rPr lang="en-US" sz="1600" dirty="0" smtClean="0"/>
                        <a:t>Intermittent preventative treatment, in infancy</a:t>
                      </a:r>
                      <a:endParaRPr lang="en-US" sz="1600" dirty="0"/>
                    </a:p>
                  </a:txBody>
                  <a:tcPr/>
                </a:tc>
                <a:tc>
                  <a:txBody>
                    <a:bodyPr/>
                    <a:lstStyle/>
                    <a:p>
                      <a:r>
                        <a:rPr lang="en-US" sz="1600" dirty="0" smtClean="0"/>
                        <a:t>Intermittent preventative treatment, in </a:t>
                      </a:r>
                      <a:r>
                        <a:rPr lang="en-US" sz="1600" dirty="0" smtClean="0"/>
                        <a:t>infancy</a:t>
                      </a:r>
                      <a:endParaRPr lang="en-US" sz="1600" dirty="0"/>
                    </a:p>
                  </a:txBody>
                  <a:tcPr/>
                </a:tc>
                <a:extLst>
                  <a:ext uri="{0D108BD9-81ED-4DB2-BD59-A6C34878D82A}">
                    <a16:rowId xmlns:a16="http://schemas.microsoft.com/office/drawing/2014/main" val="950210918"/>
                  </a:ext>
                </a:extLst>
              </a:tr>
              <a:tr h="335264">
                <a:tc>
                  <a:txBody>
                    <a:bodyPr/>
                    <a:lstStyle/>
                    <a:p>
                      <a:endParaRPr lang="en-US" sz="1600" dirty="0"/>
                    </a:p>
                  </a:txBody>
                  <a:tcPr/>
                </a:tc>
                <a:tc>
                  <a:txBody>
                    <a:bodyPr/>
                    <a:lstStyle/>
                    <a:p>
                      <a:r>
                        <a:rPr lang="en-US" sz="1600" dirty="0" smtClean="0">
                          <a:solidFill>
                            <a:srgbClr val="FF0000"/>
                          </a:solidFill>
                        </a:rPr>
                        <a:t>LLIN – mass campaign – universal</a:t>
                      </a:r>
                      <a:endParaRPr lang="en-US" sz="1600" dirty="0">
                        <a:solidFill>
                          <a:srgbClr val="FF0000"/>
                        </a:solidFill>
                      </a:endParaRPr>
                    </a:p>
                  </a:txBody>
                  <a:tcPr/>
                </a:tc>
                <a:extLst>
                  <a:ext uri="{0D108BD9-81ED-4DB2-BD59-A6C34878D82A}">
                    <a16:rowId xmlns:a16="http://schemas.microsoft.com/office/drawing/2014/main" val="2642955964"/>
                  </a:ext>
                </a:extLst>
              </a:tr>
              <a:tr h="335264">
                <a:tc>
                  <a:txBody>
                    <a:bodyPr/>
                    <a:lstStyle/>
                    <a:p>
                      <a:endParaRPr lang="en-US" sz="1600" dirty="0"/>
                    </a:p>
                  </a:txBody>
                  <a:tcPr/>
                </a:tc>
                <a:tc>
                  <a:txBody>
                    <a:bodyPr/>
                    <a:lstStyle/>
                    <a:p>
                      <a:r>
                        <a:rPr lang="en-US" sz="1600" dirty="0" smtClean="0">
                          <a:solidFill>
                            <a:srgbClr val="FF0000"/>
                          </a:solidFill>
                        </a:rPr>
                        <a:t>LLIN – mass campaign – specific risk</a:t>
                      </a:r>
                      <a:r>
                        <a:rPr lang="en-US" sz="1600" baseline="0" dirty="0" smtClean="0">
                          <a:solidFill>
                            <a:srgbClr val="FF0000"/>
                          </a:solidFill>
                        </a:rPr>
                        <a:t> groups</a:t>
                      </a:r>
                      <a:endParaRPr lang="en-US" sz="1600" dirty="0">
                        <a:solidFill>
                          <a:srgbClr val="FF0000"/>
                        </a:solidFill>
                      </a:endParaRPr>
                    </a:p>
                  </a:txBody>
                  <a:tcPr/>
                </a:tc>
                <a:extLst>
                  <a:ext uri="{0D108BD9-81ED-4DB2-BD59-A6C34878D82A}">
                    <a16:rowId xmlns:a16="http://schemas.microsoft.com/office/drawing/2014/main" val="3339871996"/>
                  </a:ext>
                </a:extLst>
              </a:tr>
              <a:tr h="335264">
                <a:tc>
                  <a:txBody>
                    <a:bodyPr/>
                    <a:lstStyle/>
                    <a:p>
                      <a:endParaRPr lang="en-US" sz="1600" dirty="0"/>
                    </a:p>
                  </a:txBody>
                  <a:tcPr/>
                </a:tc>
                <a:tc>
                  <a:txBody>
                    <a:bodyPr/>
                    <a:lstStyle/>
                    <a:p>
                      <a:r>
                        <a:rPr lang="en-US" sz="1600" dirty="0" smtClean="0">
                          <a:solidFill>
                            <a:srgbClr val="FF0000"/>
                          </a:solidFill>
                        </a:rPr>
                        <a:t>LLIN</a:t>
                      </a:r>
                      <a:r>
                        <a:rPr lang="en-US" sz="1600" baseline="0" dirty="0" smtClean="0">
                          <a:solidFill>
                            <a:srgbClr val="FF0000"/>
                          </a:solidFill>
                        </a:rPr>
                        <a:t> – continuous distribution – ANC</a:t>
                      </a:r>
                      <a:endParaRPr lang="en-US" sz="1600" dirty="0">
                        <a:solidFill>
                          <a:srgbClr val="FF0000"/>
                        </a:solidFill>
                      </a:endParaRPr>
                    </a:p>
                  </a:txBody>
                  <a:tcPr/>
                </a:tc>
                <a:extLst>
                  <a:ext uri="{0D108BD9-81ED-4DB2-BD59-A6C34878D82A}">
                    <a16:rowId xmlns:a16="http://schemas.microsoft.com/office/drawing/2014/main" val="3737758535"/>
                  </a:ext>
                </a:extLst>
              </a:tr>
              <a:tr h="335264">
                <a:tc>
                  <a:txBody>
                    <a:bodyPr/>
                    <a:lstStyle/>
                    <a:p>
                      <a:endParaRPr lang="en-US" sz="1600" dirty="0"/>
                    </a:p>
                  </a:txBody>
                  <a:tcPr/>
                </a:tc>
                <a:tc>
                  <a:txBody>
                    <a:bodyPr/>
                    <a:lstStyle/>
                    <a:p>
                      <a:r>
                        <a:rPr lang="en-US" sz="1600" dirty="0" smtClean="0">
                          <a:solidFill>
                            <a:srgbClr val="FF0000"/>
                          </a:solidFill>
                        </a:rPr>
                        <a:t>LLIN – continuous distribution – EPI</a:t>
                      </a:r>
                      <a:endParaRPr lang="en-US" sz="1600" dirty="0">
                        <a:solidFill>
                          <a:srgbClr val="FF0000"/>
                        </a:solidFill>
                      </a:endParaRPr>
                    </a:p>
                  </a:txBody>
                  <a:tcPr/>
                </a:tc>
                <a:extLst>
                  <a:ext uri="{0D108BD9-81ED-4DB2-BD59-A6C34878D82A}">
                    <a16:rowId xmlns:a16="http://schemas.microsoft.com/office/drawing/2014/main" val="3964492101"/>
                  </a:ext>
                </a:extLst>
              </a:tr>
              <a:tr h="335264">
                <a:tc>
                  <a:txBody>
                    <a:bodyPr/>
                    <a:lstStyle/>
                    <a:p>
                      <a:endParaRPr lang="en-US" sz="1600" dirty="0"/>
                    </a:p>
                  </a:txBody>
                  <a:tcPr/>
                </a:tc>
                <a:tc>
                  <a:txBody>
                    <a:bodyPr/>
                    <a:lstStyle/>
                    <a:p>
                      <a:r>
                        <a:rPr lang="en-US" sz="1600" dirty="0" smtClean="0">
                          <a:solidFill>
                            <a:srgbClr val="FF0000"/>
                          </a:solidFill>
                        </a:rPr>
                        <a:t>LLIN – continuous distribution – school-based</a:t>
                      </a:r>
                      <a:endParaRPr lang="en-US" sz="1600" dirty="0">
                        <a:solidFill>
                          <a:srgbClr val="FF0000"/>
                        </a:solidFill>
                      </a:endParaRPr>
                    </a:p>
                  </a:txBody>
                  <a:tcPr/>
                </a:tc>
                <a:extLst>
                  <a:ext uri="{0D108BD9-81ED-4DB2-BD59-A6C34878D82A}">
                    <a16:rowId xmlns:a16="http://schemas.microsoft.com/office/drawing/2014/main" val="1536772816"/>
                  </a:ext>
                </a:extLst>
              </a:tr>
              <a:tr h="335264">
                <a:tc>
                  <a:txBody>
                    <a:bodyPr/>
                    <a:lstStyle/>
                    <a:p>
                      <a:endParaRPr lang="en-US" sz="1600" dirty="0"/>
                    </a:p>
                  </a:txBody>
                  <a:tcPr/>
                </a:tc>
                <a:tc>
                  <a:txBody>
                    <a:bodyPr/>
                    <a:lstStyle/>
                    <a:p>
                      <a:r>
                        <a:rPr lang="en-US" sz="1600" dirty="0" smtClean="0">
                          <a:solidFill>
                            <a:srgbClr val="FF0000"/>
                          </a:solidFill>
                        </a:rPr>
                        <a:t>LLIN – continuous distribution – community based</a:t>
                      </a:r>
                      <a:endParaRPr lang="en-US" sz="1600" dirty="0">
                        <a:solidFill>
                          <a:srgbClr val="FF0000"/>
                        </a:solidFill>
                      </a:endParaRPr>
                    </a:p>
                  </a:txBody>
                  <a:tcPr/>
                </a:tc>
                <a:extLst>
                  <a:ext uri="{0D108BD9-81ED-4DB2-BD59-A6C34878D82A}">
                    <a16:rowId xmlns:a16="http://schemas.microsoft.com/office/drawing/2014/main" val="940842231"/>
                  </a:ext>
                </a:extLst>
              </a:tr>
            </a:tbl>
          </a:graphicData>
        </a:graphic>
      </p:graphicFrame>
    </p:spTree>
    <p:extLst>
      <p:ext uri="{BB962C8B-B14F-4D97-AF65-F5344CB8AC3E}">
        <p14:creationId xmlns:p14="http://schemas.microsoft.com/office/powerpoint/2010/main" val="4155914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RSSH changes</a:t>
            </a:r>
            <a:endParaRPr lang="en-US" dirty="0"/>
          </a:p>
        </p:txBody>
      </p:sp>
      <p:sp>
        <p:nvSpPr>
          <p:cNvPr id="3" name="Content Placeholder 2"/>
          <p:cNvSpPr>
            <a:spLocks noGrp="1"/>
          </p:cNvSpPr>
          <p:nvPr>
            <p:ph idx="1"/>
          </p:nvPr>
        </p:nvSpPr>
        <p:spPr>
          <a:xfrm>
            <a:off x="457200" y="952225"/>
            <a:ext cx="8229600" cy="4425287"/>
          </a:xfrm>
        </p:spPr>
        <p:txBody>
          <a:bodyPr/>
          <a:lstStyle/>
          <a:p>
            <a:r>
              <a:rPr lang="en-US" dirty="0" smtClean="0"/>
              <a:t>Human resources for health has grown from 3 interventions to 7 interventions, and focuses on delineating interventions for community health workers separate from general health workforce.</a:t>
            </a:r>
          </a:p>
          <a:p>
            <a:r>
              <a:rPr lang="en-US" dirty="0" smtClean="0"/>
              <a:t>Integrated service delivery and quality improvement has shrunk from 5 interventions to 3. One of the interventions that was eliminated, “Laboratory systems”, was made into its own module. </a:t>
            </a:r>
          </a:p>
          <a:p>
            <a:r>
              <a:rPr lang="en-US" dirty="0" smtClean="0"/>
              <a:t>“Procurement and supply chain management systems” was renamed to “Health products management systems, and the interventions have been modified. </a:t>
            </a:r>
          </a:p>
          <a:p>
            <a:r>
              <a:rPr lang="en-US" dirty="0" smtClean="0"/>
              <a:t>A new module on “Health sector governance and planning’ has been added. </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7</a:t>
            </a:fld>
            <a:endParaRPr lang="en-US"/>
          </a:p>
        </p:txBody>
      </p:sp>
    </p:spTree>
    <p:extLst>
      <p:ext uri="{BB962C8B-B14F-4D97-AF65-F5344CB8AC3E}">
        <p14:creationId xmlns:p14="http://schemas.microsoft.com/office/powerpoint/2010/main" val="9200379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changes</a:t>
            </a:r>
            <a:endParaRPr lang="en-US" dirty="0"/>
          </a:p>
        </p:txBody>
      </p:sp>
      <p:sp>
        <p:nvSpPr>
          <p:cNvPr id="3" name="Content Placeholder 2"/>
          <p:cNvSpPr>
            <a:spLocks noGrp="1"/>
          </p:cNvSpPr>
          <p:nvPr>
            <p:ph idx="1"/>
          </p:nvPr>
        </p:nvSpPr>
        <p:spPr/>
        <p:txBody>
          <a:bodyPr/>
          <a:lstStyle/>
          <a:p>
            <a:r>
              <a:rPr lang="en-US" dirty="0" smtClean="0"/>
              <a:t>“Other” has been removed as an intervention everywhere. (e.g. “Other financial management interventions” under the module “Financial management systems” has been cut) </a:t>
            </a:r>
          </a:p>
          <a:p>
            <a:r>
              <a:rPr lang="en-US" dirty="0" smtClean="0"/>
              <a:t>“Interventions for severe malaria” has been removed. </a:t>
            </a:r>
          </a:p>
          <a:p>
            <a:r>
              <a:rPr lang="en-US" dirty="0" smtClean="0"/>
              <a:t>HIV Testing has been developed into a much more comprehensive module, with interventions for “community-based testing”, “facility-based testing”, and “self-testing” and disaggregated by KP</a:t>
            </a:r>
          </a:p>
          <a:p>
            <a:r>
              <a:rPr lang="en-US" dirty="0" smtClean="0"/>
              <a:t>Big reduction of interventions under the “general population” module. </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8</a:t>
            </a:fld>
            <a:endParaRPr lang="en-US"/>
          </a:p>
        </p:txBody>
      </p:sp>
    </p:spTree>
    <p:extLst>
      <p:ext uri="{BB962C8B-B14F-4D97-AF65-F5344CB8AC3E}">
        <p14:creationId xmlns:p14="http://schemas.microsoft.com/office/powerpoint/2010/main" val="593612039"/>
      </p:ext>
    </p:extLst>
  </p:cSld>
  <p:clrMapOvr>
    <a:masterClrMapping/>
  </p:clrMapOvr>
  <p:transition>
    <p:fade/>
  </p:transition>
</p:sld>
</file>

<file path=ppt/theme/theme1.xml><?xml version="1.0" encoding="utf-8"?>
<a:theme xmlns:a="http://schemas.openxmlformats.org/drawingml/2006/main" name="IHME ppt template_1109">
  <a:themeElements>
    <a:clrScheme name="Custom 6">
      <a:dk1>
        <a:srgbClr val="000000"/>
      </a:dk1>
      <a:lt1>
        <a:srgbClr val="FFFFFF"/>
      </a:lt1>
      <a:dk2>
        <a:srgbClr val="000000"/>
      </a:dk2>
      <a:lt2>
        <a:srgbClr val="5F5F5F"/>
      </a:lt2>
      <a:accent1>
        <a:srgbClr val="5BBB0E"/>
      </a:accent1>
      <a:accent2>
        <a:srgbClr val="308600"/>
      </a:accent2>
      <a:accent3>
        <a:srgbClr val="4B3892"/>
      </a:accent3>
      <a:accent4>
        <a:srgbClr val="A6A6A6"/>
      </a:accent4>
      <a:accent5>
        <a:srgbClr val="16540A"/>
      </a:accent5>
      <a:accent6>
        <a:srgbClr val="CD6F49"/>
      </a:accent6>
      <a:hlink>
        <a:srgbClr val="4D8540"/>
      </a:hlink>
      <a:folHlink>
        <a:srgbClr val="4D854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spcBef>
            <a:spcPts val="54"/>
          </a:spcBef>
          <a:buClr>
            <a:schemeClr val="accent1"/>
          </a:buClr>
          <a:buSzPct val="110000"/>
          <a:defRPr sz="1800"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48AA43"/>
        </a:accent1>
        <a:accent2>
          <a:srgbClr val="333399"/>
        </a:accent2>
        <a:accent3>
          <a:srgbClr val="FFFFFF"/>
        </a:accent3>
        <a:accent4>
          <a:srgbClr val="000000"/>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
      <a:clrScheme name="Default Design 14">
        <a:dk1>
          <a:srgbClr val="4C5B52"/>
        </a:dk1>
        <a:lt1>
          <a:srgbClr val="FFFFFF"/>
        </a:lt1>
        <a:dk2>
          <a:srgbClr val="000000"/>
        </a:dk2>
        <a:lt2>
          <a:srgbClr val="808080"/>
        </a:lt2>
        <a:accent1>
          <a:srgbClr val="48AA43"/>
        </a:accent1>
        <a:accent2>
          <a:srgbClr val="333399"/>
        </a:accent2>
        <a:accent3>
          <a:srgbClr val="FFFFFF"/>
        </a:accent3>
        <a:accent4>
          <a:srgbClr val="404C45"/>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IHME ppt template_1109</Template>
  <TotalTime>755</TotalTime>
  <Words>745</Words>
  <Application>Microsoft Office PowerPoint</Application>
  <PresentationFormat>On-screen Show (4:3)</PresentationFormat>
  <Paragraphs>110</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Courier New</vt:lpstr>
      <vt:lpstr>IHME ppt template_1109</vt:lpstr>
      <vt:lpstr>2020-2022 Modular Framework Review</vt:lpstr>
      <vt:lpstr>More expansive framework</vt:lpstr>
      <vt:lpstr>HIV key populations</vt:lpstr>
      <vt:lpstr>Restructuring HIV key populations tagging</vt:lpstr>
      <vt:lpstr>TB key populations</vt:lpstr>
      <vt:lpstr>Malaria key populations</vt:lpstr>
      <vt:lpstr>RSSH changes</vt:lpstr>
      <vt:lpstr>General changes</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Information</dc:title>
  <dc:creator>Nebula</dc:creator>
  <cp:lastModifiedBy>Emily Linebarger</cp:lastModifiedBy>
  <cp:revision>57</cp:revision>
  <dcterms:created xsi:type="dcterms:W3CDTF">2009-11-17T17:26:05Z</dcterms:created>
  <dcterms:modified xsi:type="dcterms:W3CDTF">2020-01-16T21:48:01Z</dcterms:modified>
</cp:coreProperties>
</file>