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35" d="100"/>
          <a:sy n="135" d="100"/>
        </p:scale>
        <p:origin x="30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88341-1DCB-4A69-8265-4C4012650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>
                <a:latin typeface="Yanone Kaffeesatz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BE180D-ED04-41EB-933F-94A1D1C9A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Atkinson Hyperlegible" pitchFamily="50" charset="0"/>
                <a:ea typeface="Source Serif Pro" panose="020406030504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47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F73A2-F99E-4202-BF37-B2CB8FDA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525A69-0532-486A-9CAE-CFE181621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C2959-6BC0-47C7-BFE7-7C80BD660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E11CB6-DE58-4F9F-9B98-3D1746C5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0A0C-FF5A-48AF-806B-E8BF5AA9D05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E68BB2-2F0B-46D5-859D-D02D1923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5D754D-9B05-403F-8D9B-F753D578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C2CDE-8209-4A93-BBD8-CE69DC1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79198E-0B22-4CC1-BCEB-D71C0EB71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D149F-9F95-4C77-94DD-8D7CCE11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0A0C-FF5A-48AF-806B-E8BF5AA9D05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B5C64A-CB91-4289-AB43-E2F3BBB7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69EB0-632B-4AFE-8FAF-ED603CF8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A65F57-3360-4569-99F8-083291419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C8B14F-2891-4078-9286-430F1A17D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729B13-DC0F-4784-9936-BEC6E98F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0A0C-FF5A-48AF-806B-E8BF5AA9D05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F21CB4-48C4-4797-963D-A031D2B7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3520C1-282B-455D-A188-85320ED8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79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67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34534" y="2258905"/>
            <a:ext cx="4482253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83949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5334" y="1583267"/>
            <a:ext cx="4025900" cy="175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67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33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50A0C-FF5A-48AF-806B-E8BF5AA9D05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8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93F54-1AB8-4EE5-AB48-56345326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9" y="93027"/>
            <a:ext cx="10515600" cy="1325563"/>
          </a:xfrm>
        </p:spPr>
        <p:txBody>
          <a:bodyPr>
            <a:normAutofit/>
          </a:bodyPr>
          <a:lstStyle>
            <a:lvl1pPr>
              <a:defRPr sz="5400">
                <a:latin typeface="Yanone Kaffeesatz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D188C-96DA-43BF-A6FC-C20253241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7" y="1828799"/>
            <a:ext cx="11014363" cy="43481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latin typeface="Atkinson Hyperlegible" pitchFamily="50" charset="0"/>
                <a:ea typeface="Source Serif Pro" panose="02040603050405020204" pitchFamily="18" charset="0"/>
              </a:defRPr>
            </a:lvl1pPr>
            <a:lvl2pPr>
              <a:lnSpc>
                <a:spcPct val="100000"/>
              </a:lnSpc>
              <a:defRPr sz="2000">
                <a:latin typeface="Atkinson Hyperlegible" pitchFamily="50" charset="0"/>
                <a:ea typeface="Source Serif Pro" panose="02040603050405020204" pitchFamily="18" charset="0"/>
              </a:defRPr>
            </a:lvl2pPr>
            <a:lvl3pPr>
              <a:lnSpc>
                <a:spcPct val="100000"/>
              </a:lnSpc>
              <a:defRPr sz="1800">
                <a:latin typeface="Atkinson Hyperlegible" pitchFamily="50" charset="0"/>
                <a:ea typeface="Source Serif Pro" panose="02040603050405020204" pitchFamily="18" charset="0"/>
              </a:defRPr>
            </a:lvl3pPr>
            <a:lvl4pPr>
              <a:lnSpc>
                <a:spcPct val="100000"/>
              </a:lnSpc>
              <a:defRPr sz="1600">
                <a:latin typeface="Atkinson Hyperlegible" pitchFamily="50" charset="0"/>
                <a:ea typeface="Source Serif Pro" panose="02040603050405020204" pitchFamily="18" charset="0"/>
              </a:defRPr>
            </a:lvl4pPr>
            <a:lvl5pPr>
              <a:lnSpc>
                <a:spcPct val="100000"/>
              </a:lnSpc>
              <a:defRPr sz="1600">
                <a:latin typeface="Atkinson Hyperlegible" pitchFamily="50" charset="0"/>
                <a:ea typeface="Source Serif Pro" panose="0204060305040502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9741003-B699-41EC-8F26-1F76BCE6D0F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9149" y="6480550"/>
            <a:ext cx="11953702" cy="377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  <a:latin typeface="Source Serif Pro Light" panose="02040303050405020204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>
                <a:latin typeface="Source Serif Pro" panose="02040603050405020204" pitchFamily="18" charset="0"/>
                <a:ea typeface="Source Serif Pro" panose="02040603050405020204" pitchFamily="18" charset="0"/>
              </a:defRPr>
            </a:lvl2pPr>
            <a:lvl3pPr marL="914400" indent="0">
              <a:buNone/>
              <a:defRPr>
                <a:latin typeface="Source Serif Pro" panose="02040603050405020204" pitchFamily="18" charset="0"/>
                <a:ea typeface="Source Serif Pro" panose="02040603050405020204" pitchFamily="18" charset="0"/>
              </a:defRPr>
            </a:lvl3pPr>
            <a:lvl4pPr marL="1371600" indent="0">
              <a:buNone/>
              <a:defRPr>
                <a:latin typeface="Source Serif Pro" panose="02040603050405020204" pitchFamily="18" charset="0"/>
                <a:ea typeface="Source Serif Pro" panose="02040603050405020204" pitchFamily="18" charset="0"/>
              </a:defRPr>
            </a:lvl4pPr>
            <a:lvl5pPr marL="1828800" indent="0">
              <a:buNone/>
              <a:defRPr>
                <a:latin typeface="Source Serif Pro" panose="02040603050405020204" pitchFamily="18" charset="0"/>
                <a:ea typeface="Source Serif Pro" panose="0204060305040502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005B255-674E-40AE-B6D2-63E1324B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131" y="90314"/>
            <a:ext cx="545869" cy="377450"/>
          </a:xfrm>
        </p:spPr>
        <p:txBody>
          <a:bodyPr/>
          <a:lstStyle>
            <a:lvl1pPr>
              <a:defRPr sz="1000">
                <a:latin typeface="Source Serif Pro Light" panose="02040303050405020204" pitchFamily="18" charset="0"/>
                <a:ea typeface="Source Serif Pro Light" panose="02040303050405020204" pitchFamily="18" charset="0"/>
              </a:defRPr>
            </a:lvl1pPr>
          </a:lstStyle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88341-1DCB-4A69-8265-4C4012650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8015"/>
            <a:ext cx="9144000" cy="1769830"/>
          </a:xfrm>
        </p:spPr>
        <p:txBody>
          <a:bodyPr anchor="b">
            <a:normAutofit/>
          </a:bodyPr>
          <a:lstStyle>
            <a:lvl1pPr algn="ctr">
              <a:defRPr sz="6600">
                <a:latin typeface="Yanone Kaffeesatz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BE180D-ED04-41EB-933F-94A1D1C9A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75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Atkinson Hyperlegible" pitchFamily="50" charset="0"/>
                <a:ea typeface="Source Serif Pro" panose="020406030504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FBF1A97-45CB-4BEA-B3E6-2724C4F891F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106092" y="728345"/>
            <a:ext cx="1979815" cy="1769830"/>
          </a:xfrm>
        </p:spPr>
        <p:txBody>
          <a:bodyPr/>
          <a:lstStyle>
            <a:lvl1pPr marL="0" indent="0" algn="ctr">
              <a:buNone/>
              <a:defRPr>
                <a:latin typeface="Yanone Kaffeesatz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52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73611-5C3F-4960-8FF3-E7B7D13C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577434-2AF1-4B51-B23F-2AA2BC7BE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F0CFC0-01C5-46FF-AFA4-C8C282CA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0A0C-FF5A-48AF-806B-E8BF5AA9D05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335D-5C07-44E6-B248-D190B03D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4D81B9-3F92-40BC-94FF-9D1CC391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8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D8476-3CE3-48C1-82A2-5358A76D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F96567-C3BE-465F-9680-5E029716E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E9EAB-6445-475E-9F37-19F29026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12A71A-0953-4842-A510-AC3157AE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0A0C-FF5A-48AF-806B-E8BF5AA9D05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DCC578-2D82-4964-8677-908F7EF8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CDF86D-A31A-4285-AF53-8C758BDA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5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824DE-ACC3-4712-A65E-FCDF0A11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F225D7-4DBC-4DB8-9253-0AAEC99FC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B683E4-918C-4D06-A31C-73754CB80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A38337-BC21-4E87-9BC8-7B2F5705C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8CD0AC-DF7A-4970-94C3-D5EEC0BB9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FD45BC-0EA0-4257-8EA3-EF8899F4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0A0C-FF5A-48AF-806B-E8BF5AA9D05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EC26A3-BFD5-4ED0-9B26-BE6EDB35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2C6966-3412-4F33-B320-BAAB6FD8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1C37A-FE2B-4813-A46B-56CD7553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8199EC-C2A3-4555-AEF9-C8E97A18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0A0C-FF5A-48AF-806B-E8BF5AA9D05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038132-6AA6-4AB6-B96A-AC376BBA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AA6E0C-FE8E-4735-9B54-E2863400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E8A5BD-F16F-4922-BB3C-9C0D0A2F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0A0C-FF5A-48AF-806B-E8BF5AA9D05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F8FC81-E9B7-4E56-8B0B-6A58DBA1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03D7CF-0452-4266-B8A2-1496034D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8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74AE6-3F03-4475-807A-6C09467D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4A770-D66C-4890-82BC-09FBFB4BA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B1F00B-F8CC-47F6-95F6-C6967945D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1E752D-3C18-4796-8C91-B323DB0F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0A0C-FF5A-48AF-806B-E8BF5AA9D05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D4F19F-2F1E-4D49-94EA-45419EE9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7B9C6A-9CFD-4392-A7B0-FE6CFEF0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4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820622-7771-4768-AB86-1AB38996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904811-F8EF-4672-BDD5-325659F3E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10E326-735C-4569-B442-78C518B2F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50A0C-FF5A-48AF-806B-E8BF5AA9D05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B9FA1B-28A3-43F3-930B-3305E98FD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BB96E2-409E-4D1A-8F2A-9C1DF33A4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9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ACF5-BC94-DBA1-0E37-5F00E7C65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Transition Algorithms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81971-ABD2-788F-0E74-199862192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Algo-Meeting January 23</a:t>
            </a:r>
          </a:p>
        </p:txBody>
      </p:sp>
    </p:spTree>
    <p:extLst>
      <p:ext uri="{BB962C8B-B14F-4D97-AF65-F5344CB8AC3E}">
        <p14:creationId xmlns:p14="http://schemas.microsoft.com/office/powerpoint/2010/main" val="21420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0993-C76B-70AE-0CF7-A38E26AD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FE9E3-2D01-C1AA-3F6D-79B80FBA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D648A-C9D9-34DC-DDC4-A5D0AE59FBE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ig. 3">
            <a:extLst>
              <a:ext uri="{FF2B5EF4-FFF2-40B4-BE49-F238E27FC236}">
                <a16:creationId xmlns:a16="http://schemas.microsoft.com/office/drawing/2014/main" id="{D5D55145-5CEB-D4F9-50D5-81E15C2BD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19" y="1018317"/>
            <a:ext cx="9962340" cy="451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44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77F5-07E4-C667-83E7-AA485B0F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NeuroGeriatricMotionToolbox</a:t>
            </a:r>
            <a:r>
              <a:rPr lang="en-US" dirty="0"/>
              <a:t> (NGMT)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E29E-6986-2B20-DB22-060688FD5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based</a:t>
            </a:r>
          </a:p>
          <a:p>
            <a:r>
              <a:rPr lang="en-US" dirty="0"/>
              <a:t>Import functions for every used systems (easy adaptation for future systems)</a:t>
            </a:r>
          </a:p>
          <a:p>
            <a:r>
              <a:rPr lang="en-US" dirty="0"/>
              <a:t>Structure by:</a:t>
            </a:r>
          </a:p>
          <a:p>
            <a:pPr lvl="1"/>
            <a:r>
              <a:rPr lang="en-US" dirty="0"/>
              <a:t>Type of test (Walking, Balance, Hybrid)</a:t>
            </a:r>
          </a:p>
          <a:p>
            <a:pPr lvl="1"/>
            <a:r>
              <a:rPr lang="en-US" dirty="0"/>
              <a:t>Type of </a:t>
            </a:r>
            <a:r>
              <a:rPr lang="en-US" dirty="0" err="1"/>
              <a:t>enviroment</a:t>
            </a:r>
            <a:r>
              <a:rPr lang="en-US" dirty="0"/>
              <a:t> (Supervised, @home)</a:t>
            </a:r>
          </a:p>
          <a:p>
            <a:pPr lvl="1"/>
            <a:r>
              <a:rPr lang="en-US" dirty="0"/>
              <a:t>Task (</a:t>
            </a:r>
            <a:r>
              <a:rPr lang="en-US" dirty="0" err="1"/>
              <a:t>TuG</a:t>
            </a:r>
            <a:r>
              <a:rPr lang="en-US" dirty="0"/>
              <a:t>, SPPB)</a:t>
            </a:r>
          </a:p>
          <a:p>
            <a:pPr lvl="1"/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Walking parameters (</a:t>
            </a:r>
            <a:r>
              <a:rPr lang="en-US" dirty="0" err="1"/>
              <a:t>e.g</a:t>
            </a:r>
            <a:r>
              <a:rPr lang="en-US" dirty="0"/>
              <a:t> step time) &amp; markers (IC, FC)</a:t>
            </a:r>
          </a:p>
          <a:p>
            <a:pPr lvl="1"/>
            <a:r>
              <a:rPr lang="en-US" dirty="0"/>
              <a:t>Balance parameters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76088-E3D9-4AE8-4931-9D2B77CBBA7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9" descr="Shape&#10;&#10;Description automatically generated with low confidence">
            <a:extLst>
              <a:ext uri="{FF2B5EF4-FFF2-40B4-BE49-F238E27FC236}">
                <a16:creationId xmlns:a16="http://schemas.microsoft.com/office/drawing/2014/main" id="{63865069-BBC1-CF90-E761-136753E9E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883" y="297205"/>
            <a:ext cx="1683917" cy="1683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616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197190-6D8A-3D2B-B658-FCB5EDDC0639}"/>
              </a:ext>
            </a:extLst>
          </p:cNvPr>
          <p:cNvSpPr/>
          <p:nvPr/>
        </p:nvSpPr>
        <p:spPr>
          <a:xfrm>
            <a:off x="2905715" y="285244"/>
            <a:ext cx="6380570" cy="6287512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600" b="1" dirty="0">
              <a:solidFill>
                <a:schemeClr val="accent3"/>
              </a:solidFill>
            </a:endParaRPr>
          </a:p>
          <a:p>
            <a:pPr algn="ctr"/>
            <a:endParaRPr lang="en-US" sz="3600" b="1" dirty="0">
              <a:solidFill>
                <a:schemeClr val="accent3"/>
              </a:solidFill>
            </a:endParaRPr>
          </a:p>
          <a:p>
            <a:pPr algn="ctr"/>
            <a:r>
              <a:rPr lang="en-US" sz="3600" b="1" dirty="0">
                <a:solidFill>
                  <a:schemeClr val="accent3"/>
                </a:solidFill>
              </a:rPr>
              <a:t>NGMT</a:t>
            </a:r>
          </a:p>
          <a:p>
            <a:pPr algn="ctr"/>
            <a:endParaRPr lang="en-US" sz="3600" b="1" dirty="0">
              <a:solidFill>
                <a:schemeClr val="accent3"/>
              </a:solidFill>
            </a:endParaRPr>
          </a:p>
          <a:p>
            <a:pPr algn="ctr"/>
            <a:endParaRPr lang="en-US" sz="3600" b="1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4EA6D-3762-4498-1954-14A731ABC2B9}"/>
              </a:ext>
            </a:extLst>
          </p:cNvPr>
          <p:cNvSpPr/>
          <p:nvPr/>
        </p:nvSpPr>
        <p:spPr>
          <a:xfrm>
            <a:off x="647363" y="2705683"/>
            <a:ext cx="1355416" cy="396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Hasomed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66910F-7081-F61A-9789-C05E074B962A}"/>
              </a:ext>
            </a:extLst>
          </p:cNvPr>
          <p:cNvSpPr/>
          <p:nvPr/>
        </p:nvSpPr>
        <p:spPr>
          <a:xfrm>
            <a:off x="647363" y="3237275"/>
            <a:ext cx="1355416" cy="396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RehaGait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AD6FD-471B-90E7-C766-8A75EF447BB0}"/>
              </a:ext>
            </a:extLst>
          </p:cNvPr>
          <p:cNvSpPr/>
          <p:nvPr/>
        </p:nvSpPr>
        <p:spPr>
          <a:xfrm>
            <a:off x="647363" y="3774478"/>
            <a:ext cx="1355416" cy="396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Qualisys</a:t>
            </a:r>
          </a:p>
        </p:txBody>
      </p:sp>
      <p:pic>
        <p:nvPicPr>
          <p:cNvPr id="10" name="Content Placeholder 9" descr="Shape&#10;&#10;Description automatically generated with low confidence">
            <a:extLst>
              <a:ext uri="{FF2B5EF4-FFF2-40B4-BE49-F238E27FC236}">
                <a16:creationId xmlns:a16="http://schemas.microsoft.com/office/drawing/2014/main" id="{D38A9AD6-E591-D681-4F05-0B6B6F021E3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145" y="420832"/>
            <a:ext cx="953709" cy="953709"/>
          </a:xfr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1AE4E21-ABAF-D689-F6FF-1E8211B2FE24}"/>
              </a:ext>
            </a:extLst>
          </p:cNvPr>
          <p:cNvGrpSpPr/>
          <p:nvPr/>
        </p:nvGrpSpPr>
        <p:grpSpPr>
          <a:xfrm>
            <a:off x="3450746" y="2035554"/>
            <a:ext cx="5290506" cy="2112502"/>
            <a:chOff x="3092844" y="1973976"/>
            <a:chExt cx="5290506" cy="21125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7DD271-7DC1-6ACD-2A33-3A6D544E6D48}"/>
                </a:ext>
              </a:extLst>
            </p:cNvPr>
            <p:cNvSpPr/>
            <p:nvPr/>
          </p:nvSpPr>
          <p:spPr>
            <a:xfrm>
              <a:off x="3092844" y="1973976"/>
              <a:ext cx="5290506" cy="211250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Raw data &amp; meta-data concept (BIDS)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IMU data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Optical data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(non) gait events </a:t>
              </a: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BAC54B71-C9CB-6B41-3443-095C082ED0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2" t="7788" r="1637" b="11327"/>
            <a:stretch/>
          </p:blipFill>
          <p:spPr bwMode="auto">
            <a:xfrm>
              <a:off x="5037293" y="2422771"/>
              <a:ext cx="3155894" cy="1488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BD53-D7CB-5CF5-E51D-962B93F89972}"/>
              </a:ext>
            </a:extLst>
          </p:cNvPr>
          <p:cNvSpPr/>
          <p:nvPr/>
        </p:nvSpPr>
        <p:spPr>
          <a:xfrm>
            <a:off x="3450745" y="4516375"/>
            <a:ext cx="1314957" cy="3358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Walking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E19193-8BD7-CD06-5BD1-6A841DBA35A7}"/>
              </a:ext>
            </a:extLst>
          </p:cNvPr>
          <p:cNvSpPr/>
          <p:nvPr/>
        </p:nvSpPr>
        <p:spPr>
          <a:xfrm>
            <a:off x="5438520" y="4516374"/>
            <a:ext cx="1314957" cy="3358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Balance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1DBED7-B52F-B9C2-B175-3E24140410FF}"/>
              </a:ext>
            </a:extLst>
          </p:cNvPr>
          <p:cNvSpPr/>
          <p:nvPr/>
        </p:nvSpPr>
        <p:spPr>
          <a:xfrm>
            <a:off x="7426295" y="4516374"/>
            <a:ext cx="1314957" cy="3358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Hybrid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353227-38D0-1BDA-2D42-A892054A94E5}"/>
              </a:ext>
            </a:extLst>
          </p:cNvPr>
          <p:cNvSpPr/>
          <p:nvPr/>
        </p:nvSpPr>
        <p:spPr>
          <a:xfrm>
            <a:off x="3450745" y="4977621"/>
            <a:ext cx="1314957" cy="335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Supervised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A97736-1B60-CFDB-6837-0ED2AD4603B0}"/>
              </a:ext>
            </a:extLst>
          </p:cNvPr>
          <p:cNvSpPr/>
          <p:nvPr/>
        </p:nvSpPr>
        <p:spPr>
          <a:xfrm>
            <a:off x="5438520" y="4977620"/>
            <a:ext cx="1314957" cy="335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Semi-supervised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3FA4A-BDDD-DBF6-E9C4-7D53B73FA936}"/>
              </a:ext>
            </a:extLst>
          </p:cNvPr>
          <p:cNvSpPr/>
          <p:nvPr/>
        </p:nvSpPr>
        <p:spPr>
          <a:xfrm>
            <a:off x="7426295" y="4977620"/>
            <a:ext cx="1314957" cy="335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 supervised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E434CD-2723-C51C-C331-8C549714918C}"/>
              </a:ext>
            </a:extLst>
          </p:cNvPr>
          <p:cNvSpPr/>
          <p:nvPr/>
        </p:nvSpPr>
        <p:spPr>
          <a:xfrm>
            <a:off x="3450745" y="5438867"/>
            <a:ext cx="655963" cy="3358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TuG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8AB707-5DC4-BAD1-6119-8872CA3FC13E}"/>
              </a:ext>
            </a:extLst>
          </p:cNvPr>
          <p:cNvSpPr/>
          <p:nvPr/>
        </p:nvSpPr>
        <p:spPr>
          <a:xfrm>
            <a:off x="4250074" y="5435838"/>
            <a:ext cx="1064637" cy="3358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20m straight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263FE-EF44-32D2-91CA-E28975C64A08}"/>
              </a:ext>
            </a:extLst>
          </p:cNvPr>
          <p:cNvSpPr/>
          <p:nvPr/>
        </p:nvSpPr>
        <p:spPr>
          <a:xfrm>
            <a:off x="6666080" y="5435837"/>
            <a:ext cx="1314957" cy="3358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Functional reach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B9B8BE-FA78-4B2F-CAAA-BBFDC259989D}"/>
              </a:ext>
            </a:extLst>
          </p:cNvPr>
          <p:cNvSpPr/>
          <p:nvPr/>
        </p:nvSpPr>
        <p:spPr>
          <a:xfrm>
            <a:off x="5458077" y="5435838"/>
            <a:ext cx="1064637" cy="3358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Circular walk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491062-5BFC-C7A8-2886-51198B7EC283}"/>
              </a:ext>
            </a:extLst>
          </p:cNvPr>
          <p:cNvSpPr/>
          <p:nvPr/>
        </p:nvSpPr>
        <p:spPr>
          <a:xfrm>
            <a:off x="8124404" y="5435837"/>
            <a:ext cx="616847" cy="3358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6mWT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63F711-F9B3-3838-E931-60B29F8CC63B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002779" y="2903938"/>
            <a:ext cx="902936" cy="52506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1F155F-8B89-AD36-FFD6-32117DC9CB36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002779" y="3429000"/>
            <a:ext cx="902936" cy="653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EE5298-A6CE-6ECB-9662-717CB87608D2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2002779" y="3429000"/>
            <a:ext cx="902936" cy="54373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E2CA1ADA-CE7C-FFDA-4297-E997163B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84" y="210362"/>
            <a:ext cx="2079457" cy="1124824"/>
          </a:xfrm>
        </p:spPr>
        <p:txBody>
          <a:bodyPr>
            <a:normAutofit fontScale="90000"/>
          </a:bodyPr>
          <a:lstStyle/>
          <a:p>
            <a:r>
              <a:rPr lang="en-US" dirty="0"/>
              <a:t>Toolbox structure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71DD19-EF4F-E1B9-CD61-292057DA8EEC}"/>
              </a:ext>
            </a:extLst>
          </p:cNvPr>
          <p:cNvSpPr/>
          <p:nvPr/>
        </p:nvSpPr>
        <p:spPr>
          <a:xfrm>
            <a:off x="9767423" y="2503476"/>
            <a:ext cx="2317696" cy="396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[task]_walking_params.csv</a:t>
            </a:r>
          </a:p>
        </p:txBody>
      </p:sp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7F96EF32-1A34-2BB2-9FBB-C2DE1FEFB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971337"/>
              </p:ext>
            </p:extLst>
          </p:nvPr>
        </p:nvGraphicFramePr>
        <p:xfrm>
          <a:off x="9967029" y="3228541"/>
          <a:ext cx="1918483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16">
                  <a:extLst>
                    <a:ext uri="{9D8B030D-6E8A-4147-A177-3AD203B41FA5}">
                      <a16:colId xmlns:a16="http://schemas.microsoft.com/office/drawing/2014/main" val="4191061551"/>
                    </a:ext>
                  </a:extLst>
                </a:gridCol>
                <a:gridCol w="396509">
                  <a:extLst>
                    <a:ext uri="{9D8B030D-6E8A-4147-A177-3AD203B41FA5}">
                      <a16:colId xmlns:a16="http://schemas.microsoft.com/office/drawing/2014/main" val="1103873842"/>
                    </a:ext>
                  </a:extLst>
                </a:gridCol>
                <a:gridCol w="441016">
                  <a:extLst>
                    <a:ext uri="{9D8B030D-6E8A-4147-A177-3AD203B41FA5}">
                      <a16:colId xmlns:a16="http://schemas.microsoft.com/office/drawing/2014/main" val="2211602892"/>
                    </a:ext>
                  </a:extLst>
                </a:gridCol>
                <a:gridCol w="639942">
                  <a:extLst>
                    <a:ext uri="{9D8B030D-6E8A-4147-A177-3AD203B41FA5}">
                      <a16:colId xmlns:a16="http://schemas.microsoft.com/office/drawing/2014/main" val="219378702"/>
                    </a:ext>
                  </a:extLst>
                </a:gridCol>
              </a:tblGrid>
              <a:tr h="2102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Step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DLST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85837"/>
                  </a:ext>
                </a:extLst>
              </a:tr>
              <a:tr h="210251">
                <a:tc>
                  <a:txBody>
                    <a:bodyPr/>
                    <a:lstStyle/>
                    <a:p>
                      <a:r>
                        <a:rPr lang="en-US" sz="800" dirty="0"/>
                        <a:t>ID01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78276"/>
                  </a:ext>
                </a:extLst>
              </a:tr>
              <a:tr h="210251">
                <a:tc>
                  <a:txBody>
                    <a:bodyPr/>
                    <a:lstStyle/>
                    <a:p>
                      <a:r>
                        <a:rPr lang="en-US" sz="800" dirty="0"/>
                        <a:t>ID02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86188"/>
                  </a:ext>
                </a:extLst>
              </a:tr>
              <a:tr h="210251">
                <a:tc>
                  <a:txBody>
                    <a:bodyPr/>
                    <a:lstStyle/>
                    <a:p>
                      <a:r>
                        <a:rPr lang="en-US" sz="800" dirty="0"/>
                        <a:t>ID03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32782"/>
                  </a:ext>
                </a:extLst>
              </a:tr>
              <a:tr h="210251">
                <a:tc>
                  <a:txBody>
                    <a:bodyPr/>
                    <a:lstStyle/>
                    <a:p>
                      <a:r>
                        <a:rPr lang="en-US" sz="800" dirty="0"/>
                        <a:t>ID04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1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3782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enutzerdefiniert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C67"/>
      </a:accent1>
      <a:accent2>
        <a:srgbClr val="DA727E"/>
      </a:accent2>
      <a:accent3>
        <a:srgbClr val="AC6C82"/>
      </a:accent3>
      <a:accent4>
        <a:srgbClr val="685C79"/>
      </a:accent4>
      <a:accent5>
        <a:srgbClr val="455C7B"/>
      </a:accent5>
      <a:accent6>
        <a:srgbClr val="46B29D"/>
      </a:accent6>
      <a:hlink>
        <a:srgbClr val="0563C1"/>
      </a:hlink>
      <a:folHlink>
        <a:srgbClr val="954F72"/>
      </a:folHlink>
    </a:clrScheme>
    <a:fontScheme name="Custom 1">
      <a:majorFont>
        <a:latin typeface="Yanone Kaffeesatz"/>
        <a:ea typeface=""/>
        <a:cs typeface=""/>
      </a:majorFont>
      <a:minorFont>
        <a:latin typeface="Atkinson Hyperlegib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A9AD5F4-93F5-4464-88CA-BC45E89F057A}" vid="{1A4F5343-107C-4CDF-9150-C826D2F15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129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Atkinson Hyperlegible</vt:lpstr>
      <vt:lpstr>Calibri</vt:lpstr>
      <vt:lpstr>Source Serif Pro</vt:lpstr>
      <vt:lpstr>Source Serif Pro Light</vt:lpstr>
      <vt:lpstr>Yanone Kaffeesatz</vt:lpstr>
      <vt:lpstr>Yanone Kaffeesatz Medium</vt:lpstr>
      <vt:lpstr>Theme1</vt:lpstr>
      <vt:lpstr>Transition Algorithms to Python</vt:lpstr>
      <vt:lpstr>Idea</vt:lpstr>
      <vt:lpstr>NeuroGeriatricMotionToolbox (NGMT) </vt:lpstr>
      <vt:lpstr>Toolbox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Algorithms to Python</dc:title>
  <dc:creator>Julius Welzel</dc:creator>
  <cp:lastModifiedBy>Julius Welzel</cp:lastModifiedBy>
  <cp:revision>1</cp:revision>
  <dcterms:created xsi:type="dcterms:W3CDTF">2023-01-09T11:17:30Z</dcterms:created>
  <dcterms:modified xsi:type="dcterms:W3CDTF">2023-01-09T11:51:02Z</dcterms:modified>
</cp:coreProperties>
</file>