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s/slide119.xml" ContentType="application/vnd.openxmlformats-officedocument.presentationml.slide+xml"/>
  <Override PartName="/ppt/slides/slide13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43"/>
  </p:notesMasterIdLst>
  <p:sldIdLst>
    <p:sldId id="256" r:id="rId2"/>
    <p:sldId id="1080" r:id="rId3"/>
    <p:sldId id="1081" r:id="rId4"/>
    <p:sldId id="1082" r:id="rId5"/>
    <p:sldId id="1083" r:id="rId6"/>
    <p:sldId id="1084" r:id="rId7"/>
    <p:sldId id="1085" r:id="rId8"/>
    <p:sldId id="1087" r:id="rId9"/>
    <p:sldId id="1259" r:id="rId10"/>
    <p:sldId id="1260" r:id="rId11"/>
    <p:sldId id="1094" r:id="rId12"/>
    <p:sldId id="1090" r:id="rId13"/>
    <p:sldId id="1091" r:id="rId14"/>
    <p:sldId id="1093" r:id="rId15"/>
    <p:sldId id="1086" r:id="rId16"/>
    <p:sldId id="1095" r:id="rId17"/>
    <p:sldId id="1096" r:id="rId18"/>
    <p:sldId id="1261" r:id="rId19"/>
    <p:sldId id="1097" r:id="rId20"/>
    <p:sldId id="1107" r:id="rId21"/>
    <p:sldId id="1108" r:id="rId22"/>
    <p:sldId id="1098" r:id="rId23"/>
    <p:sldId id="1099" r:id="rId24"/>
    <p:sldId id="1101" r:id="rId25"/>
    <p:sldId id="1100" r:id="rId26"/>
    <p:sldId id="1102" r:id="rId27"/>
    <p:sldId id="1103" r:id="rId28"/>
    <p:sldId id="1262" r:id="rId29"/>
    <p:sldId id="1104" r:id="rId30"/>
    <p:sldId id="1113" r:id="rId31"/>
    <p:sldId id="1114" r:id="rId32"/>
    <p:sldId id="1115" r:id="rId33"/>
    <p:sldId id="1116" r:id="rId34"/>
    <p:sldId id="1117" r:id="rId35"/>
    <p:sldId id="1118" r:id="rId36"/>
    <p:sldId id="1120" r:id="rId37"/>
    <p:sldId id="1121" r:id="rId38"/>
    <p:sldId id="1123" r:id="rId39"/>
    <p:sldId id="1119" r:id="rId40"/>
    <p:sldId id="1124" r:id="rId41"/>
    <p:sldId id="1125" r:id="rId42"/>
    <p:sldId id="1126" r:id="rId43"/>
    <p:sldId id="1127" r:id="rId44"/>
    <p:sldId id="1130" r:id="rId45"/>
    <p:sldId id="1131" r:id="rId46"/>
    <p:sldId id="1132" r:id="rId47"/>
    <p:sldId id="1170" r:id="rId48"/>
    <p:sldId id="1171" r:id="rId49"/>
    <p:sldId id="1172" r:id="rId50"/>
    <p:sldId id="1134" r:id="rId51"/>
    <p:sldId id="1173" r:id="rId52"/>
    <p:sldId id="1133" r:id="rId53"/>
    <p:sldId id="1135" r:id="rId54"/>
    <p:sldId id="1136" r:id="rId55"/>
    <p:sldId id="1137" r:id="rId56"/>
    <p:sldId id="1138" r:id="rId57"/>
    <p:sldId id="1139" r:id="rId58"/>
    <p:sldId id="1140" r:id="rId59"/>
    <p:sldId id="1141" r:id="rId60"/>
    <p:sldId id="1142" r:id="rId61"/>
    <p:sldId id="1143" r:id="rId62"/>
    <p:sldId id="1144" r:id="rId63"/>
    <p:sldId id="1145" r:id="rId64"/>
    <p:sldId id="1146" r:id="rId65"/>
    <p:sldId id="1147" r:id="rId66"/>
    <p:sldId id="1263" r:id="rId67"/>
    <p:sldId id="1148" r:id="rId68"/>
    <p:sldId id="1149" r:id="rId69"/>
    <p:sldId id="1150" r:id="rId70"/>
    <p:sldId id="1151" r:id="rId71"/>
    <p:sldId id="1153" r:id="rId72"/>
    <p:sldId id="1155" r:id="rId73"/>
    <p:sldId id="1154" r:id="rId74"/>
    <p:sldId id="1152" r:id="rId75"/>
    <p:sldId id="1156" r:id="rId76"/>
    <p:sldId id="1157" r:id="rId77"/>
    <p:sldId id="1158" r:id="rId78"/>
    <p:sldId id="1159" r:id="rId79"/>
    <p:sldId id="1160" r:id="rId80"/>
    <p:sldId id="1161" r:id="rId81"/>
    <p:sldId id="1162" r:id="rId82"/>
    <p:sldId id="1163" r:id="rId83"/>
    <p:sldId id="1164" r:id="rId84"/>
    <p:sldId id="1165" r:id="rId85"/>
    <p:sldId id="1166" r:id="rId86"/>
    <p:sldId id="1167" r:id="rId87"/>
    <p:sldId id="1174" r:id="rId88"/>
    <p:sldId id="1168" r:id="rId89"/>
    <p:sldId id="1175" r:id="rId90"/>
    <p:sldId id="1176" r:id="rId91"/>
    <p:sldId id="1177" r:id="rId92"/>
    <p:sldId id="1178" r:id="rId93"/>
    <p:sldId id="1179" r:id="rId94"/>
    <p:sldId id="1180" r:id="rId95"/>
    <p:sldId id="1181" r:id="rId96"/>
    <p:sldId id="1182" r:id="rId97"/>
    <p:sldId id="1183" r:id="rId98"/>
    <p:sldId id="1184" r:id="rId99"/>
    <p:sldId id="1185" r:id="rId100"/>
    <p:sldId id="1186" r:id="rId101"/>
    <p:sldId id="1187" r:id="rId102"/>
    <p:sldId id="1188" r:id="rId103"/>
    <p:sldId id="1189" r:id="rId104"/>
    <p:sldId id="1190" r:id="rId105"/>
    <p:sldId id="1193" r:id="rId106"/>
    <p:sldId id="1192" r:id="rId107"/>
    <p:sldId id="1194" r:id="rId108"/>
    <p:sldId id="1195" r:id="rId109"/>
    <p:sldId id="1196" r:id="rId110"/>
    <p:sldId id="1264" r:id="rId111"/>
    <p:sldId id="1197" r:id="rId112"/>
    <p:sldId id="1265" r:id="rId113"/>
    <p:sldId id="1198" r:id="rId114"/>
    <p:sldId id="1266" r:id="rId115"/>
    <p:sldId id="1199" r:id="rId116"/>
    <p:sldId id="1200" r:id="rId117"/>
    <p:sldId id="1201" r:id="rId118"/>
    <p:sldId id="1267" r:id="rId119"/>
    <p:sldId id="1269" r:id="rId120"/>
    <p:sldId id="1202" r:id="rId121"/>
    <p:sldId id="1268" r:id="rId122"/>
    <p:sldId id="1270" r:id="rId123"/>
    <p:sldId id="1203" r:id="rId124"/>
    <p:sldId id="1204" r:id="rId125"/>
    <p:sldId id="1205" r:id="rId126"/>
    <p:sldId id="1206" r:id="rId127"/>
    <p:sldId id="1207" r:id="rId128"/>
    <p:sldId id="1208" r:id="rId129"/>
    <p:sldId id="1209" r:id="rId130"/>
    <p:sldId id="1210" r:id="rId131"/>
    <p:sldId id="1272" r:id="rId132"/>
    <p:sldId id="1271" r:id="rId133"/>
    <p:sldId id="1211" r:id="rId134"/>
    <p:sldId id="1212" r:id="rId135"/>
    <p:sldId id="1213" r:id="rId136"/>
    <p:sldId id="1214" r:id="rId137"/>
    <p:sldId id="1215" r:id="rId138"/>
    <p:sldId id="1216" r:id="rId139"/>
    <p:sldId id="1217" r:id="rId140"/>
    <p:sldId id="1218" r:id="rId141"/>
    <p:sldId id="1249" r:id="rId142"/>
  </p:sldIdLst>
  <p:sldSz cx="12192000" cy="6858000"/>
  <p:notesSz cx="9945688"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CC"/>
    <a:srgbClr val="008000"/>
    <a:srgbClr val="FF0066"/>
    <a:srgbClr val="CC0099"/>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4" autoAdjust="0"/>
    <p:restoredTop sz="96953" autoAdjust="0"/>
  </p:normalViewPr>
  <p:slideViewPr>
    <p:cSldViewPr snapToGrid="0">
      <p:cViewPr varScale="1">
        <p:scale>
          <a:sx n="71" d="100"/>
          <a:sy n="71" d="100"/>
        </p:scale>
        <p:origin x="-690" y="-90"/>
      </p:cViewPr>
      <p:guideLst>
        <p:guide orient="horz" pos="2160"/>
        <p:guide pos="3840"/>
      </p:guideLst>
    </p:cSldViewPr>
  </p:slideViewPr>
  <p:notesTextViewPr>
    <p:cViewPr>
      <p:scale>
        <a:sx n="1" d="1"/>
        <a:sy n="1" d="1"/>
      </p:scale>
      <p:origin x="0" y="0"/>
    </p:cViewPr>
  </p:notesTextViewPr>
  <p:sorterViewPr>
    <p:cViewPr>
      <p:scale>
        <a:sx n="90" d="100"/>
        <a:sy n="90" d="100"/>
      </p:scale>
      <p:origin x="0" y="-609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9798" cy="344091"/>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33588" y="1"/>
            <a:ext cx="4309798" cy="344091"/>
          </a:xfrm>
          <a:prstGeom prst="rect">
            <a:avLst/>
          </a:prstGeom>
        </p:spPr>
        <p:txBody>
          <a:bodyPr vert="horz" lIns="91440" tIns="45720" rIns="91440" bIns="45720" rtlCol="0"/>
          <a:lstStyle>
            <a:lvl1pPr algn="r">
              <a:defRPr sz="1200"/>
            </a:lvl1pPr>
          </a:lstStyle>
          <a:p>
            <a:fld id="{65505E7B-A6D4-4FF6-BFCD-BE911938F648}" type="datetimeFigureOut">
              <a:rPr lang="en-IN" smtClean="0"/>
              <a:pPr/>
              <a:t>12-03-2025</a:t>
            </a:fld>
            <a:endParaRPr lang="en-IN"/>
          </a:p>
        </p:txBody>
      </p:sp>
      <p:sp>
        <p:nvSpPr>
          <p:cNvPr id="4" name="Slide Image Placeholder 3"/>
          <p:cNvSpPr>
            <a:spLocks noGrp="1" noRot="1" noChangeAspect="1"/>
          </p:cNvSpPr>
          <p:nvPr>
            <p:ph type="sldImg" idx="2"/>
          </p:nvPr>
        </p:nvSpPr>
        <p:spPr>
          <a:xfrm>
            <a:off x="2914650" y="857250"/>
            <a:ext cx="4116388"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4569" y="3300412"/>
            <a:ext cx="795655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910"/>
            <a:ext cx="4309798" cy="34409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33588" y="6513910"/>
            <a:ext cx="4309798" cy="344090"/>
          </a:xfrm>
          <a:prstGeom prst="rect">
            <a:avLst/>
          </a:prstGeom>
        </p:spPr>
        <p:txBody>
          <a:bodyPr vert="horz" lIns="91440" tIns="45720" rIns="91440" bIns="45720" rtlCol="0" anchor="b"/>
          <a:lstStyle>
            <a:lvl1pPr algn="r">
              <a:defRPr sz="1200"/>
            </a:lvl1pPr>
          </a:lstStyle>
          <a:p>
            <a:fld id="{F3239804-9E57-437E-895A-27D993A633C0}" type="slidenum">
              <a:rPr lang="en-IN" smtClean="0"/>
              <a:pPr/>
              <a:t>‹#›</a:t>
            </a:fld>
            <a:endParaRPr lang="en-IN"/>
          </a:p>
        </p:txBody>
      </p:sp>
    </p:spTree>
    <p:extLst>
      <p:ext uri="{BB962C8B-B14F-4D97-AF65-F5344CB8AC3E}">
        <p14:creationId xmlns:p14="http://schemas.microsoft.com/office/powerpoint/2010/main" xmlns="" val="2257850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442E7B-849A-5E1D-5959-D2DA26A589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B6068A35-EDB0-86E2-03AD-44A98C97DF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99A550FA-C6DF-0E37-EA7B-82E1CC93938E}"/>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xmlns="" id="{C5E79DC9-6D8C-2717-E406-B5AEC1A8C4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AA43FC0-3610-5AB8-2E73-23AB0174A775}"/>
              </a:ext>
            </a:extLst>
          </p:cNvPr>
          <p:cNvSpPr>
            <a:spLocks noGrp="1"/>
          </p:cNvSpPr>
          <p:nvPr>
            <p:ph type="sldNum" sz="quarter" idx="12"/>
          </p:nvPr>
        </p:nvSpPr>
        <p:spPr/>
        <p:txBody>
          <a:bodyPr/>
          <a:lstStyle/>
          <a:p>
            <a:fld id="{76DEA05E-F728-4C3A-AA99-C48E953850DC}" type="slidenum">
              <a:rPr lang="en-IN" smtClean="0"/>
              <a:pPr/>
              <a:t>‹#›</a:t>
            </a:fld>
            <a:endParaRPr lang="en-IN"/>
          </a:p>
        </p:txBody>
      </p:sp>
    </p:spTree>
    <p:extLst>
      <p:ext uri="{BB962C8B-B14F-4D97-AF65-F5344CB8AC3E}">
        <p14:creationId xmlns:p14="http://schemas.microsoft.com/office/powerpoint/2010/main" xmlns="" val="1866690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91975D-9B3B-5E18-F82F-92E29D873C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E2814B1-A5B0-B095-8132-52BD3A84A5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4557949-C2BB-D7D1-05A9-53980AE16387}"/>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xmlns="" id="{142E4952-7ED3-E062-3EF3-B675D0F53E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476B3F0-31A1-B457-4919-767149D02098}"/>
              </a:ext>
            </a:extLst>
          </p:cNvPr>
          <p:cNvSpPr>
            <a:spLocks noGrp="1"/>
          </p:cNvSpPr>
          <p:nvPr>
            <p:ph type="sldNum" sz="quarter" idx="12"/>
          </p:nvPr>
        </p:nvSpPr>
        <p:spPr/>
        <p:txBody>
          <a:bodyPr/>
          <a:lstStyle/>
          <a:p>
            <a:fld id="{76DEA05E-F728-4C3A-AA99-C48E953850DC}" type="slidenum">
              <a:rPr lang="en-IN" smtClean="0"/>
              <a:pPr/>
              <a:t>‹#›</a:t>
            </a:fld>
            <a:endParaRPr lang="en-IN"/>
          </a:p>
        </p:txBody>
      </p:sp>
    </p:spTree>
    <p:extLst>
      <p:ext uri="{BB962C8B-B14F-4D97-AF65-F5344CB8AC3E}">
        <p14:creationId xmlns:p14="http://schemas.microsoft.com/office/powerpoint/2010/main" xmlns="" val="44435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E432868-02AC-9B36-158C-4DADAC459D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AB8870A-5027-CBB8-176B-06D02617E1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F004324-C764-D9E2-0001-829D6AF78AA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xmlns="" id="{BBB98CB2-CB46-C011-E1E9-F20A9E142B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DD525DA-5913-A437-91C3-CEC8B9077429}"/>
              </a:ext>
            </a:extLst>
          </p:cNvPr>
          <p:cNvSpPr>
            <a:spLocks noGrp="1"/>
          </p:cNvSpPr>
          <p:nvPr>
            <p:ph type="sldNum" sz="quarter" idx="12"/>
          </p:nvPr>
        </p:nvSpPr>
        <p:spPr/>
        <p:txBody>
          <a:bodyPr/>
          <a:lstStyle/>
          <a:p>
            <a:fld id="{76DEA05E-F728-4C3A-AA99-C48E953850DC}" type="slidenum">
              <a:rPr lang="en-IN" smtClean="0"/>
              <a:pPr/>
              <a:t>‹#›</a:t>
            </a:fld>
            <a:endParaRPr lang="en-IN"/>
          </a:p>
        </p:txBody>
      </p:sp>
    </p:spTree>
    <p:extLst>
      <p:ext uri="{BB962C8B-B14F-4D97-AF65-F5344CB8AC3E}">
        <p14:creationId xmlns:p14="http://schemas.microsoft.com/office/powerpoint/2010/main" xmlns="" val="1741283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304800"/>
            <a:ext cx="11684000" cy="609600"/>
          </a:xfrm>
        </p:spPr>
        <p:txBody>
          <a:bodyPr/>
          <a:lstStyle/>
          <a:p>
            <a:r>
              <a:rPr lang="en-US"/>
              <a:t>Click to edit Master title style</a:t>
            </a:r>
          </a:p>
        </p:txBody>
      </p:sp>
      <p:sp>
        <p:nvSpPr>
          <p:cNvPr id="3" name="Text Placeholder 2"/>
          <p:cNvSpPr>
            <a:spLocks noGrp="1"/>
          </p:cNvSpPr>
          <p:nvPr>
            <p:ph type="body" sz="half" idx="1"/>
          </p:nvPr>
        </p:nvSpPr>
        <p:spPr>
          <a:xfrm>
            <a:off x="406400" y="1295400"/>
            <a:ext cx="54864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0" y="1295400"/>
            <a:ext cx="54864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61">
            <a:extLst>
              <a:ext uri="{FF2B5EF4-FFF2-40B4-BE49-F238E27FC236}">
                <a16:creationId xmlns:a16="http://schemas.microsoft.com/office/drawing/2014/main" xmlns="" id="{0C9694FF-2B29-35A5-6F61-427124F7CEA0}"/>
              </a:ext>
            </a:extLst>
          </p:cNvPr>
          <p:cNvSpPr>
            <a:spLocks noGrp="1" noChangeArrowheads="1"/>
          </p:cNvSpPr>
          <p:nvPr>
            <p:ph type="sldNum" sz="quarter" idx="10"/>
          </p:nvPr>
        </p:nvSpPr>
        <p:spPr>
          <a:ln/>
        </p:spPr>
        <p:txBody>
          <a:bodyPr/>
          <a:lstStyle>
            <a:lvl1pPr>
              <a:defRPr/>
            </a:lvl1pPr>
          </a:lstStyle>
          <a:p>
            <a:fld id="{CE9C39D5-534C-4C86-8B8B-26908882E5EF}" type="slidenum">
              <a:rPr lang="en-US" altLang="en-US"/>
              <a:pPr/>
              <a:t>‹#›</a:t>
            </a:fld>
            <a:endParaRPr lang="en-US" altLang="en-US"/>
          </a:p>
        </p:txBody>
      </p:sp>
    </p:spTree>
    <p:extLst>
      <p:ext uri="{BB962C8B-B14F-4D97-AF65-F5344CB8AC3E}">
        <p14:creationId xmlns:p14="http://schemas.microsoft.com/office/powerpoint/2010/main" xmlns="" val="473987380"/>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723035-612C-17CE-8AE6-A92A1F860E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973465C-D318-D897-82F2-9DC1FD1DCB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xmlns="" val="1659395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0C52D6-27C7-206A-D1C1-B2D1830400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E3A24A9-2737-A52B-54C0-3327E616D0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F09180E-DF17-E505-2CB1-05C156B36C1E}"/>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xmlns="" id="{0B132165-ACC0-0742-7BF0-71B1D6522E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C7BD32B-5D10-AD1A-2E50-5EFEBEEE56CD}"/>
              </a:ext>
            </a:extLst>
          </p:cNvPr>
          <p:cNvSpPr>
            <a:spLocks noGrp="1"/>
          </p:cNvSpPr>
          <p:nvPr>
            <p:ph type="sldNum" sz="quarter" idx="12"/>
          </p:nvPr>
        </p:nvSpPr>
        <p:spPr/>
        <p:txBody>
          <a:bodyPr/>
          <a:lstStyle/>
          <a:p>
            <a:fld id="{76DEA05E-F728-4C3A-AA99-C48E953850DC}" type="slidenum">
              <a:rPr lang="en-IN" smtClean="0"/>
              <a:pPr/>
              <a:t>‹#›</a:t>
            </a:fld>
            <a:endParaRPr lang="en-IN"/>
          </a:p>
        </p:txBody>
      </p:sp>
    </p:spTree>
    <p:extLst>
      <p:ext uri="{BB962C8B-B14F-4D97-AF65-F5344CB8AC3E}">
        <p14:creationId xmlns:p14="http://schemas.microsoft.com/office/powerpoint/2010/main" xmlns="" val="725040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842361-F163-0E68-C3BF-39A6AAD475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868F8D1-C855-56E8-3900-0CE058B033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9DF2772D-5BB6-1DE9-CE4F-6562819C05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1F2EE302-D2E5-F180-0F8C-1B070992E0C6}"/>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xmlns="" id="{8877EF64-C9BC-E4CD-243C-455D75D4D6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1F62D26-957C-9371-807A-0B1DA1A99E26}"/>
              </a:ext>
            </a:extLst>
          </p:cNvPr>
          <p:cNvSpPr>
            <a:spLocks noGrp="1"/>
          </p:cNvSpPr>
          <p:nvPr>
            <p:ph type="sldNum" sz="quarter" idx="12"/>
          </p:nvPr>
        </p:nvSpPr>
        <p:spPr/>
        <p:txBody>
          <a:bodyPr/>
          <a:lstStyle/>
          <a:p>
            <a:fld id="{76DEA05E-F728-4C3A-AA99-C48E953850DC}" type="slidenum">
              <a:rPr lang="en-IN" smtClean="0"/>
              <a:pPr/>
              <a:t>‹#›</a:t>
            </a:fld>
            <a:endParaRPr lang="en-IN"/>
          </a:p>
        </p:txBody>
      </p:sp>
    </p:spTree>
    <p:extLst>
      <p:ext uri="{BB962C8B-B14F-4D97-AF65-F5344CB8AC3E}">
        <p14:creationId xmlns:p14="http://schemas.microsoft.com/office/powerpoint/2010/main" xmlns="" val="3237512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63ED20-0A11-4ADC-BFB8-19558BA559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C879166-A8DF-1253-80C2-46E672495E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51D1EEE-C2AF-09D6-AC1B-B7FA7EDE9F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4B384B15-8E1B-4F6A-2AEB-3B8DE55553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E44ECE0-43F2-FDCE-6AB9-C53E089BC9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284BA0E2-725F-0108-0246-0840906E1E58}"/>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xmlns="" id="{A0C0F924-6F05-0A04-67F2-0AF6522A71F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E3E790AF-BB69-6860-9A7A-E4CDEB02F568}"/>
              </a:ext>
            </a:extLst>
          </p:cNvPr>
          <p:cNvSpPr>
            <a:spLocks noGrp="1"/>
          </p:cNvSpPr>
          <p:nvPr>
            <p:ph type="sldNum" sz="quarter" idx="12"/>
          </p:nvPr>
        </p:nvSpPr>
        <p:spPr/>
        <p:txBody>
          <a:bodyPr/>
          <a:lstStyle/>
          <a:p>
            <a:fld id="{76DEA05E-F728-4C3A-AA99-C48E953850DC}" type="slidenum">
              <a:rPr lang="en-IN" smtClean="0"/>
              <a:pPr/>
              <a:t>‹#›</a:t>
            </a:fld>
            <a:endParaRPr lang="en-IN"/>
          </a:p>
        </p:txBody>
      </p:sp>
    </p:spTree>
    <p:extLst>
      <p:ext uri="{BB962C8B-B14F-4D97-AF65-F5344CB8AC3E}">
        <p14:creationId xmlns:p14="http://schemas.microsoft.com/office/powerpoint/2010/main" xmlns="" val="3527248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35B53F-E388-7BE4-CDCA-67A0FBCC8B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774C6DC-C360-1296-449C-FD3E4CE76BAC}"/>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xmlns="" id="{9E997861-523C-1535-0E36-2A2CE88400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39B1E2FA-C0CE-95AC-7FB3-08AA93216694}"/>
              </a:ext>
            </a:extLst>
          </p:cNvPr>
          <p:cNvSpPr>
            <a:spLocks noGrp="1"/>
          </p:cNvSpPr>
          <p:nvPr>
            <p:ph type="sldNum" sz="quarter" idx="12"/>
          </p:nvPr>
        </p:nvSpPr>
        <p:spPr/>
        <p:txBody>
          <a:bodyPr/>
          <a:lstStyle/>
          <a:p>
            <a:fld id="{76DEA05E-F728-4C3A-AA99-C48E953850DC}" type="slidenum">
              <a:rPr lang="en-IN" smtClean="0"/>
              <a:pPr/>
              <a:t>‹#›</a:t>
            </a:fld>
            <a:endParaRPr lang="en-IN"/>
          </a:p>
        </p:txBody>
      </p:sp>
    </p:spTree>
    <p:extLst>
      <p:ext uri="{BB962C8B-B14F-4D97-AF65-F5344CB8AC3E}">
        <p14:creationId xmlns:p14="http://schemas.microsoft.com/office/powerpoint/2010/main" xmlns="" val="3681818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C5934DE-E512-C780-A3F1-BDF8530DC72C}"/>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xmlns="" id="{90E6F0CF-B08A-FBFF-3036-07B72ECD07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3E20F982-7F53-05CC-5203-12B4B51EBBE3}"/>
              </a:ext>
            </a:extLst>
          </p:cNvPr>
          <p:cNvSpPr>
            <a:spLocks noGrp="1"/>
          </p:cNvSpPr>
          <p:nvPr>
            <p:ph type="sldNum" sz="quarter" idx="12"/>
          </p:nvPr>
        </p:nvSpPr>
        <p:spPr/>
        <p:txBody>
          <a:bodyPr/>
          <a:lstStyle/>
          <a:p>
            <a:fld id="{76DEA05E-F728-4C3A-AA99-C48E953850DC}" type="slidenum">
              <a:rPr lang="en-IN" smtClean="0"/>
              <a:pPr/>
              <a:t>‹#›</a:t>
            </a:fld>
            <a:endParaRPr lang="en-IN"/>
          </a:p>
        </p:txBody>
      </p:sp>
    </p:spTree>
    <p:extLst>
      <p:ext uri="{BB962C8B-B14F-4D97-AF65-F5344CB8AC3E}">
        <p14:creationId xmlns:p14="http://schemas.microsoft.com/office/powerpoint/2010/main" xmlns="" val="1720855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056E01-36CF-4FE2-CAFC-37F687D6E7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FEA67F6-1F94-AE2B-D6C0-6264D9F304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477452ED-78E1-DEB9-D814-1B23B9273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93C87FF-6A4B-FDC5-97C8-B61EFED1D50A}"/>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xmlns="" id="{1D5EF7E9-CD0D-0135-6CDA-7A47C5873C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95B9ECA-54D0-BC66-25AF-82CA33B1103D}"/>
              </a:ext>
            </a:extLst>
          </p:cNvPr>
          <p:cNvSpPr>
            <a:spLocks noGrp="1"/>
          </p:cNvSpPr>
          <p:nvPr>
            <p:ph type="sldNum" sz="quarter" idx="12"/>
          </p:nvPr>
        </p:nvSpPr>
        <p:spPr/>
        <p:txBody>
          <a:bodyPr/>
          <a:lstStyle/>
          <a:p>
            <a:fld id="{76DEA05E-F728-4C3A-AA99-C48E953850DC}" type="slidenum">
              <a:rPr lang="en-IN" smtClean="0"/>
              <a:pPr/>
              <a:t>‹#›</a:t>
            </a:fld>
            <a:endParaRPr lang="en-IN"/>
          </a:p>
        </p:txBody>
      </p:sp>
    </p:spTree>
    <p:extLst>
      <p:ext uri="{BB962C8B-B14F-4D97-AF65-F5344CB8AC3E}">
        <p14:creationId xmlns:p14="http://schemas.microsoft.com/office/powerpoint/2010/main" xmlns="" val="275156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598580-D5DC-1F78-462B-8CB6CB2ADA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53341C59-18AA-4EA0-A391-4A5383EECD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D8FE6ADF-BCA6-CA3E-0F9C-040609C74C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11B0C6D-D64E-B812-C2E3-76B2A10BBDDF}"/>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xmlns="" id="{2A2AC638-2368-D247-547C-FE4E8D2194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0F4A96F-C4D1-5BD8-857C-B2DD1D7CE877}"/>
              </a:ext>
            </a:extLst>
          </p:cNvPr>
          <p:cNvSpPr>
            <a:spLocks noGrp="1"/>
          </p:cNvSpPr>
          <p:nvPr>
            <p:ph type="sldNum" sz="quarter" idx="12"/>
          </p:nvPr>
        </p:nvSpPr>
        <p:spPr/>
        <p:txBody>
          <a:bodyPr/>
          <a:lstStyle/>
          <a:p>
            <a:fld id="{76DEA05E-F728-4C3A-AA99-C48E953850DC}" type="slidenum">
              <a:rPr lang="en-IN" smtClean="0"/>
              <a:pPr/>
              <a:t>‹#›</a:t>
            </a:fld>
            <a:endParaRPr lang="en-IN"/>
          </a:p>
        </p:txBody>
      </p:sp>
    </p:spTree>
    <p:extLst>
      <p:ext uri="{BB962C8B-B14F-4D97-AF65-F5344CB8AC3E}">
        <p14:creationId xmlns:p14="http://schemas.microsoft.com/office/powerpoint/2010/main" xmlns="" val="4294679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8065356-D7DF-EBC4-0CC9-587361EF88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4295CA1-873F-8DD1-51DB-316DD78972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005ECDC-7841-CD29-1C5C-3FD108A985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xmlns="" id="{AFF5F070-9D10-4F9A-652A-C989EE7003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5A91057E-BBE1-7785-C9CB-36EE8378F8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EA05E-F728-4C3A-AA99-C48E953850DC}" type="slidenum">
              <a:rPr lang="en-IN" smtClean="0"/>
              <a:pPr/>
              <a:t>‹#›</a:t>
            </a:fld>
            <a:endParaRPr lang="en-IN"/>
          </a:p>
        </p:txBody>
      </p:sp>
    </p:spTree>
    <p:extLst>
      <p:ext uri="{BB962C8B-B14F-4D97-AF65-F5344CB8AC3E}">
        <p14:creationId xmlns:p14="http://schemas.microsoft.com/office/powerpoint/2010/main" xmlns="" val="119917815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1"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hyperlink" Target="mailto:example@domain.com" TargetMode="Externa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FEEF55-709E-CB3F-0154-BDB49D42CECB}"/>
              </a:ext>
            </a:extLst>
          </p:cNvPr>
          <p:cNvSpPr>
            <a:spLocks noGrp="1"/>
          </p:cNvSpPr>
          <p:nvPr>
            <p:ph type="ctrTitle"/>
          </p:nvPr>
        </p:nvSpPr>
        <p:spPr>
          <a:xfrm>
            <a:off x="1369255" y="407963"/>
            <a:ext cx="9144000" cy="355100"/>
          </a:xfrm>
        </p:spPr>
        <p:txBody>
          <a:bodyPr>
            <a:noAutofit/>
          </a:bodyPr>
          <a:lstStyle/>
          <a:p>
            <a:r>
              <a:rPr lang="en-US" sz="4000" b="1" dirty="0" smtClean="0">
                <a:solidFill>
                  <a:srgbClr val="C00000"/>
                </a:solidFill>
                <a:latin typeface="Times New Roman" panose="02020603050405020304" pitchFamily="18" charset="0"/>
                <a:cs typeface="Times New Roman" panose="02020603050405020304" pitchFamily="18" charset="0"/>
              </a:rPr>
              <a:t>UNIT- 3</a:t>
            </a:r>
            <a:endParaRPr lang="en-IN" sz="40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xmlns="" id="{B6314514-30F3-A654-A07B-CE6774CD77CA}"/>
              </a:ext>
            </a:extLst>
          </p:cNvPr>
          <p:cNvGraphicFramePr>
            <a:graphicFrameLocks noGrp="1"/>
          </p:cNvGraphicFramePr>
          <p:nvPr>
            <p:extLst>
              <p:ext uri="{D42A27DB-BD31-4B8C-83A1-F6EECF244321}">
                <p14:modId xmlns:p14="http://schemas.microsoft.com/office/powerpoint/2010/main" xmlns="" val="3214710721"/>
              </p:ext>
            </p:extLst>
          </p:nvPr>
        </p:nvGraphicFramePr>
        <p:xfrm>
          <a:off x="196948" y="701593"/>
          <a:ext cx="11812172" cy="5977128"/>
        </p:xfrm>
        <a:graphic>
          <a:graphicData uri="http://schemas.openxmlformats.org/drawingml/2006/table">
            <a:tbl>
              <a:tblPr>
                <a:tableStyleId>{22838BEF-8BB2-4498-84A7-C5851F593DF1}</a:tableStyleId>
              </a:tblPr>
              <a:tblGrid>
                <a:gridCol w="11812172">
                  <a:extLst>
                    <a:ext uri="{9D8B030D-6E8A-4147-A177-3AD203B41FA5}">
                      <a16:colId xmlns:a16="http://schemas.microsoft.com/office/drawing/2014/main" xmlns="" val="2359244849"/>
                    </a:ext>
                  </a:extLst>
                </a:gridCol>
              </a:tblGrid>
              <a:tr h="5627078">
                <a:tc>
                  <a:txBody>
                    <a:bodyPr/>
                    <a:lstStyle/>
                    <a:p>
                      <a:pPr marL="0" marR="0" indent="0" algn="just" defTabSz="914400" rtl="0" eaLnBrk="1" fontAlgn="auto" latinLnBrk="0" hangingPunct="1">
                        <a:lnSpc>
                          <a:spcPct val="115000"/>
                        </a:lnSpc>
                        <a:spcBef>
                          <a:spcPts val="0"/>
                        </a:spcBef>
                        <a:spcAft>
                          <a:spcPts val="600"/>
                        </a:spcAft>
                        <a:buClrTx/>
                        <a:buSzTx/>
                        <a:buFontTx/>
                        <a:buNone/>
                        <a:tabLst/>
                        <a:defRPr/>
                      </a:pPr>
                      <a:r>
                        <a:rPr lang="en-IN" sz="2800" b="1" i="0" dirty="0" smtClean="0">
                          <a:effectLst/>
                          <a:latin typeface="Constantia" pitchFamily="18" charset="0"/>
                          <a:ea typeface="Calibri" panose="020F0502020204030204" pitchFamily="34" charset="0"/>
                          <a:cs typeface="Times New Roman" panose="02020603050405020304" pitchFamily="18" charset="0"/>
                        </a:rPr>
                        <a:t>Software</a:t>
                      </a:r>
                      <a:r>
                        <a:rPr lang="en-IN" sz="2800" b="1" i="0" baseline="0" dirty="0" smtClean="0">
                          <a:effectLst/>
                          <a:latin typeface="Constantia" pitchFamily="18" charset="0"/>
                          <a:ea typeface="Calibri" panose="020F0502020204030204" pitchFamily="34" charset="0"/>
                          <a:cs typeface="Times New Roman" panose="02020603050405020304" pitchFamily="18" charset="0"/>
                        </a:rPr>
                        <a:t> Design: </a:t>
                      </a:r>
                      <a:r>
                        <a:rPr lang="en-IN" sz="2400" b="0" i="0" dirty="0" smtClean="0">
                          <a:effectLst/>
                          <a:latin typeface="Constantia" pitchFamily="18" charset="0"/>
                          <a:ea typeface="Calibri" panose="020F0502020204030204" pitchFamily="34" charset="0"/>
                          <a:cs typeface="Times New Roman" panose="02020603050405020304" pitchFamily="18" charset="0"/>
                        </a:rPr>
                        <a:t>Overview of the design process, how to</a:t>
                      </a:r>
                      <a:r>
                        <a:rPr lang="en-IN" sz="2400" b="0" i="0" baseline="0" dirty="0" smtClean="0">
                          <a:effectLst/>
                          <a:latin typeface="Constantia" pitchFamily="18" charset="0"/>
                          <a:ea typeface="Calibri" panose="020F0502020204030204" pitchFamily="34" charset="0"/>
                          <a:cs typeface="Times New Roman" panose="02020603050405020304" pitchFamily="18" charset="0"/>
                        </a:rPr>
                        <a:t> characterize a good software design? Layered arrangement of modules, Cohesion and  Coupling, approaches to software design.</a:t>
                      </a:r>
                    </a:p>
                    <a:p>
                      <a:pPr marL="0" marR="0" indent="0" algn="just" defTabSz="914400" rtl="0" eaLnBrk="1" fontAlgn="auto" latinLnBrk="0" hangingPunct="1">
                        <a:lnSpc>
                          <a:spcPct val="115000"/>
                        </a:lnSpc>
                        <a:spcBef>
                          <a:spcPts val="0"/>
                        </a:spcBef>
                        <a:spcAft>
                          <a:spcPts val="600"/>
                        </a:spcAft>
                        <a:buClrTx/>
                        <a:buSzTx/>
                        <a:buFontTx/>
                        <a:buNone/>
                        <a:tabLst/>
                        <a:defRPr/>
                      </a:pPr>
                      <a:r>
                        <a:rPr lang="en-IN" sz="2800" b="1" i="0" kern="1200" dirty="0" smtClean="0">
                          <a:solidFill>
                            <a:schemeClr val="dk1"/>
                          </a:solidFill>
                          <a:effectLst/>
                          <a:latin typeface="Constantia" pitchFamily="18" charset="0"/>
                          <a:ea typeface="Calibri" panose="020F0502020204030204" pitchFamily="34" charset="0"/>
                          <a:cs typeface="Times New Roman" panose="02020603050405020304" pitchFamily="18" charset="0"/>
                        </a:rPr>
                        <a:t>Function-</a:t>
                      </a:r>
                      <a:r>
                        <a:rPr lang="en-IN" sz="2800" b="1" i="0" kern="1200" baseline="0" dirty="0" smtClean="0">
                          <a:solidFill>
                            <a:schemeClr val="dk1"/>
                          </a:solidFill>
                          <a:effectLst/>
                          <a:latin typeface="Constantia" pitchFamily="18" charset="0"/>
                          <a:ea typeface="Calibri" panose="020F0502020204030204" pitchFamily="34" charset="0"/>
                          <a:cs typeface="Times New Roman" panose="02020603050405020304" pitchFamily="18" charset="0"/>
                        </a:rPr>
                        <a:t> Oriented Software Design</a:t>
                      </a:r>
                      <a:r>
                        <a:rPr lang="en-IN" sz="2800" b="1" i="0" kern="1200" dirty="0" smtClean="0">
                          <a:solidFill>
                            <a:schemeClr val="dk1"/>
                          </a:solidFill>
                          <a:effectLst/>
                          <a:latin typeface="Constantia" pitchFamily="18" charset="0"/>
                          <a:ea typeface="Calibri" panose="020F0502020204030204" pitchFamily="34" charset="0"/>
                          <a:cs typeface="Times New Roman" panose="02020603050405020304" pitchFamily="18" charset="0"/>
                        </a:rPr>
                        <a:t>:</a:t>
                      </a:r>
                      <a:r>
                        <a:rPr lang="en-IN" sz="2800" b="1" i="0" kern="1200" baseline="0" dirty="0" smtClean="0">
                          <a:solidFill>
                            <a:schemeClr val="dk1"/>
                          </a:solidFill>
                          <a:effectLst/>
                          <a:latin typeface="Constantia" pitchFamily="18" charset="0"/>
                          <a:ea typeface="Calibri" panose="020F0502020204030204" pitchFamily="34" charset="0"/>
                          <a:cs typeface="Times New Roman" panose="02020603050405020304" pitchFamily="18" charset="0"/>
                        </a:rPr>
                        <a:t> </a:t>
                      </a:r>
                      <a:r>
                        <a:rPr lang="en-IN" sz="2400" b="0" i="0" kern="1200" dirty="0" smtClean="0">
                          <a:solidFill>
                            <a:schemeClr val="dk1"/>
                          </a:solidFill>
                          <a:effectLst/>
                          <a:latin typeface="Constantia" pitchFamily="18" charset="0"/>
                          <a:ea typeface="Calibri" panose="020F0502020204030204" pitchFamily="34" charset="0"/>
                          <a:cs typeface="Times New Roman" panose="02020603050405020304" pitchFamily="18" charset="0"/>
                        </a:rPr>
                        <a:t>Overview of SA/SD methodology, Structured</a:t>
                      </a:r>
                      <a:r>
                        <a:rPr lang="en-IN" sz="2400" b="0" i="0" kern="1200" baseline="0" dirty="0" smtClean="0">
                          <a:solidFill>
                            <a:schemeClr val="dk1"/>
                          </a:solidFill>
                          <a:effectLst/>
                          <a:latin typeface="Constantia" pitchFamily="18" charset="0"/>
                          <a:ea typeface="Calibri" panose="020F0502020204030204" pitchFamily="34" charset="0"/>
                          <a:cs typeface="Times New Roman" panose="02020603050405020304" pitchFamily="18" charset="0"/>
                        </a:rPr>
                        <a:t> analysis, Developing the DFD model of a system, Structured Design, Detailed Design, and Design Review.</a:t>
                      </a:r>
                    </a:p>
                    <a:p>
                      <a:pPr marL="0" marR="0" indent="0" algn="just" defTabSz="914400" rtl="0" eaLnBrk="1" fontAlgn="auto" latinLnBrk="0" hangingPunct="1">
                        <a:lnSpc>
                          <a:spcPct val="115000"/>
                        </a:lnSpc>
                        <a:spcBef>
                          <a:spcPts val="0"/>
                        </a:spcBef>
                        <a:spcAft>
                          <a:spcPts val="600"/>
                        </a:spcAft>
                        <a:buClrTx/>
                        <a:buSzTx/>
                        <a:buFontTx/>
                        <a:buNone/>
                        <a:tabLst/>
                        <a:defRPr/>
                      </a:pPr>
                      <a:r>
                        <a:rPr lang="en-IN" sz="2800" b="1" i="0" kern="1200" dirty="0" smtClean="0">
                          <a:solidFill>
                            <a:schemeClr val="dk1"/>
                          </a:solidFill>
                          <a:effectLst/>
                          <a:latin typeface="Constantia" pitchFamily="18" charset="0"/>
                          <a:ea typeface="Calibri" panose="020F0502020204030204" pitchFamily="34" charset="0"/>
                          <a:cs typeface="Times New Roman" panose="02020603050405020304" pitchFamily="18" charset="0"/>
                        </a:rPr>
                        <a:t>User Interface Design:</a:t>
                      </a:r>
                      <a:r>
                        <a:rPr lang="en-IN" sz="2800" b="1" i="0" kern="1200" baseline="0" dirty="0" smtClean="0">
                          <a:solidFill>
                            <a:schemeClr val="dk1"/>
                          </a:solidFill>
                          <a:effectLst/>
                          <a:latin typeface="Constantia" pitchFamily="18" charset="0"/>
                          <a:ea typeface="Calibri" panose="020F0502020204030204" pitchFamily="34" charset="0"/>
                          <a:cs typeface="Times New Roman" panose="02020603050405020304" pitchFamily="18" charset="0"/>
                        </a:rPr>
                        <a:t> </a:t>
                      </a:r>
                      <a:r>
                        <a:rPr lang="en-IN" sz="2400" b="0" i="0" kern="1200" dirty="0" smtClean="0">
                          <a:solidFill>
                            <a:schemeClr val="dk1"/>
                          </a:solidFill>
                          <a:effectLst/>
                          <a:latin typeface="Constantia" pitchFamily="18" charset="0"/>
                          <a:ea typeface="Calibri" panose="020F0502020204030204" pitchFamily="34" charset="0"/>
                          <a:cs typeface="Times New Roman" panose="02020603050405020304" pitchFamily="18" charset="0"/>
                        </a:rPr>
                        <a:t>Characteristics of a good user interface , Basic Concepts, Types of user interfaces, Fundamentals</a:t>
                      </a:r>
                      <a:r>
                        <a:rPr lang="en-IN" sz="2400" b="0" i="0" kern="1200" baseline="0" dirty="0" smtClean="0">
                          <a:solidFill>
                            <a:schemeClr val="dk1"/>
                          </a:solidFill>
                          <a:effectLst/>
                          <a:latin typeface="Constantia" pitchFamily="18" charset="0"/>
                          <a:ea typeface="Calibri" panose="020F0502020204030204" pitchFamily="34" charset="0"/>
                          <a:cs typeface="Times New Roman" panose="02020603050405020304" pitchFamily="18" charset="0"/>
                        </a:rPr>
                        <a:t> of component based GUI development, and user interface design methodology.</a:t>
                      </a:r>
                    </a:p>
                    <a:p>
                      <a:pPr marL="0" marR="0" indent="0" algn="just" defTabSz="914400" rtl="0" eaLnBrk="1" fontAlgn="auto" latinLnBrk="0" hangingPunct="1">
                        <a:lnSpc>
                          <a:spcPct val="115000"/>
                        </a:lnSpc>
                        <a:spcBef>
                          <a:spcPts val="0"/>
                        </a:spcBef>
                        <a:spcAft>
                          <a:spcPts val="600"/>
                        </a:spcAft>
                        <a:buClrTx/>
                        <a:buSzTx/>
                        <a:buFontTx/>
                        <a:buNone/>
                        <a:tabLst/>
                        <a:defRPr/>
                      </a:pPr>
                      <a:r>
                        <a:rPr lang="en-IN" sz="2800" b="1" i="0" kern="1200" dirty="0" smtClean="0">
                          <a:solidFill>
                            <a:schemeClr val="dk1"/>
                          </a:solidFill>
                          <a:effectLst/>
                          <a:latin typeface="Constantia" pitchFamily="18" charset="0"/>
                          <a:ea typeface="Calibri" panose="020F0502020204030204" pitchFamily="34" charset="0"/>
                          <a:cs typeface="Times New Roman" panose="02020603050405020304" pitchFamily="18" charset="0"/>
                        </a:rPr>
                        <a:t>Coding and Testing:</a:t>
                      </a:r>
                      <a:r>
                        <a:rPr lang="en-IN" sz="2800" b="1" i="0" kern="1200" baseline="0" dirty="0" smtClean="0">
                          <a:solidFill>
                            <a:schemeClr val="dk1"/>
                          </a:solidFill>
                          <a:effectLst/>
                          <a:latin typeface="Constantia" pitchFamily="18" charset="0"/>
                          <a:ea typeface="Calibri" panose="020F0502020204030204" pitchFamily="34" charset="0"/>
                          <a:cs typeface="Times New Roman" panose="02020603050405020304" pitchFamily="18" charset="0"/>
                        </a:rPr>
                        <a:t> </a:t>
                      </a:r>
                      <a:r>
                        <a:rPr lang="en-IN" sz="2400" b="0" i="0" kern="1200" baseline="0" dirty="0" smtClean="0">
                          <a:solidFill>
                            <a:schemeClr val="dk1"/>
                          </a:solidFill>
                          <a:effectLst/>
                          <a:latin typeface="Constantia" pitchFamily="18" charset="0"/>
                          <a:ea typeface="Calibri" panose="020F0502020204030204" pitchFamily="34" charset="0"/>
                          <a:cs typeface="Times New Roman" panose="02020603050405020304" pitchFamily="18" charset="0"/>
                        </a:rPr>
                        <a:t>Coding, Code review, Software documentation, Testing , Black-box testing, White-Box testing, Debugging, Program analysis tools,  Integration testing,  Testing Object-oriented Programs, Smoke testing, and  some general issues associated with testing.</a:t>
                      </a:r>
                    </a:p>
                  </a:txBody>
                  <a:tcPr marL="114300" marR="114300" marT="0" marB="0"/>
                </a:tc>
                <a:extLst>
                  <a:ext uri="{0D108BD9-81ED-4DB2-BD59-A6C34878D82A}">
                    <a16:rowId xmlns:a16="http://schemas.microsoft.com/office/drawing/2014/main" xmlns="" val="1002701081"/>
                  </a:ext>
                </a:extLst>
              </a:tr>
            </a:tbl>
          </a:graphicData>
        </a:graphic>
      </p:graphicFrame>
    </p:spTree>
    <p:extLst>
      <p:ext uri="{BB962C8B-B14F-4D97-AF65-F5344CB8AC3E}">
        <p14:creationId xmlns:p14="http://schemas.microsoft.com/office/powerpoint/2010/main" xmlns="" val="3507262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963" y="618978"/>
            <a:ext cx="10705514" cy="3539430"/>
          </a:xfrm>
          <a:prstGeom prst="rect">
            <a:avLst/>
          </a:prstGeom>
        </p:spPr>
        <p:txBody>
          <a:bodyPr wrap="square">
            <a:spAutoFit/>
          </a:bodyPr>
          <a:lstStyle/>
          <a:p>
            <a:pPr algn="just">
              <a:buFont typeface="Wingdings" pitchFamily="2" charset="2"/>
              <a:buChar char="Ø"/>
            </a:pPr>
            <a:r>
              <a:rPr lang="en-US" sz="3200" dirty="0" smtClean="0"/>
              <a:t>A well-modularized system (as in Figure (a)) is easier to manage, scale, and debug. </a:t>
            </a:r>
          </a:p>
          <a:p>
            <a:pPr algn="just">
              <a:buFont typeface="Wingdings" pitchFamily="2" charset="2"/>
              <a:buChar char="Ø"/>
            </a:pPr>
            <a:endParaRPr lang="en-US" sz="3200" dirty="0" smtClean="0"/>
          </a:p>
          <a:p>
            <a:pPr algn="just">
              <a:buFont typeface="Wingdings" pitchFamily="2" charset="2"/>
              <a:buChar char="Ø"/>
            </a:pPr>
            <a:r>
              <a:rPr lang="en-US" sz="3200" dirty="0" smtClean="0"/>
              <a:t> While a poorly structured system (Figure (b)) increases complexity, making it prone to errors and difficult to maintain.</a:t>
            </a:r>
          </a:p>
          <a:p>
            <a:pPr algn="just">
              <a:buFont typeface="Wingdings" pitchFamily="2" charset="2"/>
              <a:buChar char="Ø"/>
            </a:pPr>
            <a:endParaRPr lang="en-US" sz="3200" dirty="0" smtClean="0"/>
          </a:p>
          <a:p>
            <a:pPr algn="just">
              <a:buFont typeface="Wingdings" pitchFamily="2" charset="2"/>
              <a:buChar char="Ø"/>
            </a:pPr>
            <a:r>
              <a:rPr lang="en-US" sz="3200" dirty="0" smtClean="0"/>
              <a:t> Good modularity means </a:t>
            </a:r>
            <a:r>
              <a:rPr lang="en-US" sz="3200" b="1" dirty="0" smtClean="0">
                <a:solidFill>
                  <a:srgbClr val="0070C0"/>
                </a:solidFill>
              </a:rPr>
              <a:t>high cohesion and low coupling</a:t>
            </a:r>
            <a:r>
              <a:rPr lang="en-US" sz="3200" dirty="0" smtClean="0"/>
              <a:t>!</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80047" y="428791"/>
            <a:ext cx="10991559" cy="6678751"/>
          </a:xfrm>
          <a:prstGeom prst="rect">
            <a:avLst/>
          </a:prstGeom>
        </p:spPr>
        <p:txBody>
          <a:bodyPr wrap="square">
            <a:spAutoFit/>
          </a:bodyPr>
          <a:lstStyle/>
          <a:p>
            <a:r>
              <a:rPr lang="en-US" sz="3600" b="1" dirty="0" smtClean="0">
                <a:solidFill>
                  <a:srgbClr val="008000"/>
                </a:solidFill>
              </a:rPr>
              <a:t>3. Graphical User Interface (GUI) versus Text-based User Interface:</a:t>
            </a:r>
          </a:p>
          <a:p>
            <a:endParaRPr lang="en-US" sz="3600" dirty="0" smtClean="0"/>
          </a:p>
          <a:p>
            <a:r>
              <a:rPr lang="en-US" sz="3600" dirty="0" smtClean="0"/>
              <a:t>GUI Advantages:</a:t>
            </a:r>
          </a:p>
          <a:p>
            <a:pPr>
              <a:buFont typeface="Wingdings" pitchFamily="2" charset="2"/>
              <a:buChar char="ü"/>
            </a:pPr>
            <a:r>
              <a:rPr lang="en-US" sz="3600" dirty="0" smtClean="0"/>
              <a:t>Multiple windows allow viewing different information at the same time.</a:t>
            </a:r>
          </a:p>
          <a:p>
            <a:pPr>
              <a:buFont typeface="Wingdings" pitchFamily="2" charset="2"/>
              <a:buChar char="ü"/>
            </a:pPr>
            <a:r>
              <a:rPr lang="en-US" sz="3600" dirty="0" smtClean="0"/>
              <a:t>Uses icons and symbols for intuitive interaction (e.g., dragging a file to the trash).</a:t>
            </a:r>
          </a:p>
          <a:p>
            <a:pPr>
              <a:buFont typeface="Wingdings" pitchFamily="2" charset="2"/>
              <a:buChar char="ü"/>
            </a:pPr>
            <a:r>
              <a:rPr lang="en-US" sz="3600" dirty="0" smtClean="0"/>
              <a:t>Offers menu-based command selection.</a:t>
            </a:r>
          </a:p>
          <a:p>
            <a:pPr>
              <a:buFont typeface="Wingdings" pitchFamily="2" charset="2"/>
              <a:buChar char="ü"/>
            </a:pPr>
            <a:r>
              <a:rPr lang="en-US" sz="3600" dirty="0" smtClean="0"/>
              <a:t>Supports pointing devices like a mouse for easier command execution.</a:t>
            </a:r>
          </a:p>
          <a:p>
            <a:pPr algn="just">
              <a:buFont typeface="Wingdings" pitchFamily="2" charset="2"/>
              <a:buChar char="ü"/>
            </a:pPr>
            <a:endParaRPr lang="en-US" sz="3200" dirty="0"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9993" y="483886"/>
            <a:ext cx="10818055" cy="3970318"/>
          </a:xfrm>
          <a:prstGeom prst="rect">
            <a:avLst/>
          </a:prstGeom>
        </p:spPr>
        <p:txBody>
          <a:bodyPr wrap="square">
            <a:spAutoFit/>
          </a:bodyPr>
          <a:lstStyle/>
          <a:p>
            <a:pPr algn="just"/>
            <a:r>
              <a:rPr lang="en-US" sz="3600" b="1" dirty="0" smtClean="0">
                <a:solidFill>
                  <a:srgbClr val="008000"/>
                </a:solidFill>
              </a:rPr>
              <a:t>GUI Disadvantages:</a:t>
            </a:r>
          </a:p>
          <a:p>
            <a:pPr algn="just"/>
            <a:endParaRPr lang="en-US" sz="3600" dirty="0" smtClean="0"/>
          </a:p>
          <a:p>
            <a:pPr marL="1200150" lvl="1" indent="-742950" algn="just">
              <a:buFont typeface="Wingdings" pitchFamily="2" charset="2"/>
              <a:buChar char="ü"/>
            </a:pPr>
            <a:r>
              <a:rPr lang="en-US" sz="3600" dirty="0" smtClean="0"/>
              <a:t>Requires </a:t>
            </a:r>
            <a:r>
              <a:rPr lang="en-US" sz="3600" dirty="0" smtClean="0">
                <a:solidFill>
                  <a:srgbClr val="FF0066"/>
                </a:solidFill>
              </a:rPr>
              <a:t>special graphics terminals </a:t>
            </a:r>
            <a:r>
              <a:rPr lang="en-US" sz="3600" dirty="0" smtClean="0"/>
              <a:t>and input devices, which were expensive in the past.</a:t>
            </a:r>
          </a:p>
          <a:p>
            <a:pPr marL="1200150" lvl="1" indent="-742950" algn="just">
              <a:buFont typeface="Wingdings" pitchFamily="2" charset="2"/>
              <a:buChar char="ü"/>
            </a:pPr>
            <a:r>
              <a:rPr lang="en-US" sz="3600" dirty="0" smtClean="0"/>
              <a:t>However, modern systems have affordable high-resolution displays, making GUI the standard choice today.</a:t>
            </a:r>
            <a:r>
              <a:rPr lang="en-US" dirty="0" smtClean="0"/>
              <a:t> </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6590" y="345279"/>
            <a:ext cx="11631291" cy="6063198"/>
          </a:xfrm>
          <a:prstGeom prst="rect">
            <a:avLst/>
          </a:prstGeom>
        </p:spPr>
        <p:txBody>
          <a:bodyPr wrap="square">
            <a:spAutoFit/>
          </a:bodyPr>
          <a:lstStyle/>
          <a:p>
            <a:r>
              <a:rPr lang="en-US" sz="3200" b="1" dirty="0" smtClean="0"/>
              <a:t>TYPES OF USER INTERFACES – These are of 3 types:</a:t>
            </a:r>
          </a:p>
          <a:p>
            <a:endParaRPr lang="en-US" sz="3200" b="1" dirty="0" smtClean="0"/>
          </a:p>
          <a:p>
            <a:r>
              <a:rPr lang="en-US" sz="3600" b="1" dirty="0" smtClean="0"/>
              <a:t>1. Command Language-based Interface</a:t>
            </a:r>
          </a:p>
          <a:p>
            <a:pPr>
              <a:buFont typeface="Wingdings" pitchFamily="2" charset="2"/>
              <a:buChar char="ü"/>
            </a:pPr>
            <a:r>
              <a:rPr lang="en-US" sz="3600" dirty="0" smtClean="0">
                <a:solidFill>
                  <a:srgbClr val="C00000"/>
                </a:solidFill>
              </a:rPr>
              <a:t>Users type commands </a:t>
            </a:r>
            <a:r>
              <a:rPr lang="en-US" sz="3600" dirty="0" smtClean="0"/>
              <a:t>to interact with the system.</a:t>
            </a:r>
          </a:p>
          <a:p>
            <a:pPr>
              <a:buFont typeface="Wingdings" pitchFamily="2" charset="2"/>
              <a:buChar char="ü"/>
            </a:pPr>
            <a:r>
              <a:rPr lang="en-US" sz="3600" dirty="0" smtClean="0"/>
              <a:t>Efficient and allows composing complex commands but is hard to learn and requires memorization.</a:t>
            </a:r>
          </a:p>
          <a:p>
            <a:pPr>
              <a:buFont typeface="Wingdings" pitchFamily="2" charset="2"/>
              <a:buChar char="ü"/>
            </a:pPr>
            <a:r>
              <a:rPr lang="en-US" sz="3600" dirty="0" smtClean="0"/>
              <a:t>Only works with keyboards, no mouse or visual support.</a:t>
            </a:r>
          </a:p>
          <a:p>
            <a:r>
              <a:rPr lang="en-US" sz="3600" dirty="0" smtClean="0"/>
              <a:t>✅ </a:t>
            </a:r>
            <a:r>
              <a:rPr lang="en-US" sz="3600" i="1" dirty="0" smtClean="0"/>
              <a:t>Example:</a:t>
            </a:r>
            <a:r>
              <a:rPr lang="en-US" sz="3600" dirty="0" smtClean="0"/>
              <a:t> Using dir to list files or </a:t>
            </a:r>
            <a:r>
              <a:rPr lang="en-US" sz="3600" dirty="0" err="1" smtClean="0"/>
              <a:t>rm</a:t>
            </a:r>
            <a:r>
              <a:rPr lang="en-US" sz="3600" dirty="0" smtClean="0"/>
              <a:t> filename to delete a file in a command prompt.</a:t>
            </a:r>
            <a:br>
              <a:rPr lang="en-US" sz="3600" dirty="0" smtClean="0"/>
            </a:br>
            <a:r>
              <a:rPr lang="en-US" sz="3600" dirty="0" smtClean="0"/>
              <a:t>❌ </a:t>
            </a:r>
            <a:r>
              <a:rPr lang="en-US" sz="3600" i="1" dirty="0" smtClean="0"/>
              <a:t>Drawback:</a:t>
            </a:r>
            <a:r>
              <a:rPr lang="en-US" sz="3600" dirty="0" smtClean="0"/>
              <a:t> A new user might forget commands or mistype them</a:t>
            </a:r>
            <a:r>
              <a:rPr lang="en-US" sz="3200" dirty="0" smtClean="0"/>
              <a:t>.</a:t>
            </a:r>
            <a:endParaRPr lang="en-US" sz="3200"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639" y="363915"/>
            <a:ext cx="11465169" cy="3970318"/>
          </a:xfrm>
          <a:prstGeom prst="rect">
            <a:avLst/>
          </a:prstGeom>
        </p:spPr>
        <p:txBody>
          <a:bodyPr wrap="square">
            <a:spAutoFit/>
          </a:bodyPr>
          <a:lstStyle/>
          <a:p>
            <a:r>
              <a:rPr lang="en-US" sz="3600" b="1" dirty="0" smtClean="0">
                <a:solidFill>
                  <a:srgbClr val="C00000"/>
                </a:solidFill>
              </a:rPr>
              <a:t>Issues in designing a command language-based interface:</a:t>
            </a:r>
          </a:p>
          <a:p>
            <a:endParaRPr lang="en-US" sz="3600" dirty="0" smtClean="0"/>
          </a:p>
          <a:p>
            <a:pPr>
              <a:buFont typeface="Wingdings" pitchFamily="2" charset="2"/>
              <a:buChar char="ü"/>
            </a:pPr>
            <a:r>
              <a:rPr lang="en-US" sz="3600" dirty="0" smtClean="0"/>
              <a:t>Commands should be short and meaningful.</a:t>
            </a:r>
          </a:p>
          <a:p>
            <a:pPr>
              <a:buFont typeface="Wingdings" pitchFamily="2" charset="2"/>
              <a:buChar char="ü"/>
            </a:pPr>
            <a:r>
              <a:rPr lang="en-US" sz="3600" dirty="0" smtClean="0"/>
              <a:t>Allowing users to customize command names can help but makes UI development complex.</a:t>
            </a:r>
          </a:p>
          <a:p>
            <a:pPr>
              <a:buFont typeface="Wingdings" pitchFamily="2" charset="2"/>
              <a:buChar char="ü"/>
            </a:pPr>
            <a:r>
              <a:rPr lang="en-US" sz="3600" dirty="0" smtClean="0"/>
              <a:t>Advanced users may benefit from combining commands, but beginners might find it confusing.</a:t>
            </a:r>
            <a:endParaRPr lang="en-US" sz="3600"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7900" y="701315"/>
            <a:ext cx="11488959" cy="5632311"/>
          </a:xfrm>
          <a:prstGeom prst="rect">
            <a:avLst/>
          </a:prstGeom>
        </p:spPr>
        <p:txBody>
          <a:bodyPr wrap="square">
            <a:spAutoFit/>
          </a:bodyPr>
          <a:lstStyle/>
          <a:p>
            <a:r>
              <a:rPr lang="en-US" sz="3600" b="1" dirty="0" smtClean="0">
                <a:solidFill>
                  <a:srgbClr val="008000"/>
                </a:solidFill>
              </a:rPr>
              <a:t>2 .Menu-based Interface:</a:t>
            </a:r>
          </a:p>
          <a:p>
            <a:endParaRPr lang="en-US" sz="3600" b="1" dirty="0" smtClean="0"/>
          </a:p>
          <a:p>
            <a:r>
              <a:rPr lang="en-US" sz="3600" dirty="0" smtClean="0"/>
              <a:t>Users select options from a list instead of typing commands.</a:t>
            </a:r>
          </a:p>
          <a:p>
            <a:r>
              <a:rPr lang="en-US" sz="3600" dirty="0" smtClean="0"/>
              <a:t>Easier for beginners since they don’t need to memorize commands.</a:t>
            </a:r>
          </a:p>
          <a:p>
            <a:r>
              <a:rPr lang="en-US" sz="3600" dirty="0" smtClean="0"/>
              <a:t>Not as fast as typing for experienced users.</a:t>
            </a:r>
          </a:p>
          <a:p>
            <a:r>
              <a:rPr lang="en-US" sz="3600" dirty="0" smtClean="0"/>
              <a:t>✅ </a:t>
            </a:r>
            <a:r>
              <a:rPr lang="en-US" sz="3600" i="1" dirty="0" smtClean="0"/>
              <a:t>Example:</a:t>
            </a:r>
            <a:r>
              <a:rPr lang="en-US" sz="3600" dirty="0" smtClean="0"/>
              <a:t> Right-clicking on a file to see options like "Open," "Rename," or "Delete."</a:t>
            </a:r>
            <a:br>
              <a:rPr lang="en-US" sz="3600" dirty="0" smtClean="0"/>
            </a:br>
            <a:r>
              <a:rPr lang="en-US" sz="3600" dirty="0" smtClean="0"/>
              <a:t>❌ </a:t>
            </a:r>
            <a:r>
              <a:rPr lang="en-US" sz="3600" i="1" dirty="0" smtClean="0"/>
              <a:t>Drawback:</a:t>
            </a:r>
            <a:r>
              <a:rPr lang="en-US" sz="3600" dirty="0" smtClean="0"/>
              <a:t> If there are too many menu options, finding the right one can be hard.</a:t>
            </a:r>
            <a:endParaRPr lang="en-US" sz="3600"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5835" y="282388"/>
            <a:ext cx="11577918" cy="6186309"/>
          </a:xfrm>
          <a:prstGeom prst="rect">
            <a:avLst/>
          </a:prstGeom>
        </p:spPr>
        <p:txBody>
          <a:bodyPr wrap="square">
            <a:spAutoFit/>
          </a:bodyPr>
          <a:lstStyle/>
          <a:p>
            <a:r>
              <a:rPr lang="en-US" sz="3600" b="1" dirty="0" smtClean="0">
                <a:solidFill>
                  <a:srgbClr val="008000"/>
                </a:solidFill>
              </a:rPr>
              <a:t>Techniques to manage large menus:</a:t>
            </a:r>
          </a:p>
          <a:p>
            <a:endParaRPr lang="en-US" sz="3600" dirty="0" smtClean="0">
              <a:solidFill>
                <a:srgbClr val="008000"/>
              </a:solidFill>
            </a:endParaRPr>
          </a:p>
          <a:p>
            <a:r>
              <a:rPr lang="en-US" sz="3600" b="1" dirty="0" smtClean="0"/>
              <a:t>1. Scrolling menu</a:t>
            </a:r>
            <a:r>
              <a:rPr lang="en-US" sz="3600" dirty="0" smtClean="0"/>
              <a:t> – When options don’t fit on the screen, users scroll to find them.</a:t>
            </a:r>
            <a:br>
              <a:rPr lang="en-US" sz="3600" dirty="0" smtClean="0"/>
            </a:br>
            <a:r>
              <a:rPr lang="en-US" sz="3600" i="1" dirty="0" smtClean="0"/>
              <a:t>Example:</a:t>
            </a:r>
            <a:r>
              <a:rPr lang="en-US" sz="3600" dirty="0" smtClean="0"/>
              <a:t> Choosing a font size in Microsoft Word.</a:t>
            </a:r>
          </a:p>
          <a:p>
            <a:endParaRPr lang="en-US" sz="3600" b="1" dirty="0" smtClean="0"/>
          </a:p>
          <a:p>
            <a:r>
              <a:rPr lang="en-US" sz="3600" b="1" dirty="0" smtClean="0"/>
              <a:t>2. Walking menu</a:t>
            </a:r>
            <a:r>
              <a:rPr lang="en-US" sz="3600" dirty="0" smtClean="0"/>
              <a:t> – Clicking a menu option opens a sub-menu next to it.</a:t>
            </a:r>
            <a:br>
              <a:rPr lang="en-US" sz="3600" dirty="0" smtClean="0"/>
            </a:br>
            <a:r>
              <a:rPr lang="en-US" sz="3600" i="1" dirty="0" smtClean="0"/>
              <a:t>Example:</a:t>
            </a:r>
            <a:r>
              <a:rPr lang="en-US" sz="3600" dirty="0" smtClean="0"/>
              <a:t> In Windows, selecting "File" → "Save As" opens a sub-menu.</a:t>
            </a:r>
          </a:p>
          <a:p>
            <a:endParaRPr lang="en-US" sz="3600" dirty="0"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218" y="363915"/>
            <a:ext cx="11718388" cy="2308324"/>
          </a:xfrm>
          <a:prstGeom prst="rect">
            <a:avLst/>
          </a:prstGeom>
        </p:spPr>
        <p:txBody>
          <a:bodyPr wrap="square">
            <a:spAutoFit/>
          </a:bodyPr>
          <a:lstStyle/>
          <a:p>
            <a:r>
              <a:rPr lang="en-US" sz="3600" b="1" dirty="0" smtClean="0"/>
              <a:t>3.Hierarchical menu</a:t>
            </a:r>
            <a:r>
              <a:rPr lang="en-US" sz="3600" dirty="0" smtClean="0"/>
              <a:t> – Like a tree structure, choosing one option opens a new screen.</a:t>
            </a:r>
            <a:br>
              <a:rPr lang="en-US" sz="3600" dirty="0" smtClean="0"/>
            </a:br>
            <a:r>
              <a:rPr lang="en-US" sz="3600" i="1" dirty="0" smtClean="0"/>
              <a:t>Example:</a:t>
            </a:r>
            <a:r>
              <a:rPr lang="en-US" sz="3600" dirty="0" smtClean="0"/>
              <a:t> Navigating phone settings where tapping "Display" leads to more options like "Brightness" and "Font Size."</a:t>
            </a:r>
            <a:endParaRPr lang="en-US" sz="3600" dirty="0"/>
          </a:p>
        </p:txBody>
      </p:sp>
      <p:pic>
        <p:nvPicPr>
          <p:cNvPr id="1026" name="Picture 2"/>
          <p:cNvPicPr>
            <a:picLocks noChangeAspect="1" noChangeArrowheads="1"/>
          </p:cNvPicPr>
          <p:nvPr/>
        </p:nvPicPr>
        <p:blipFill>
          <a:blip r:embed="rId2"/>
          <a:srcRect/>
          <a:stretch>
            <a:fillRect/>
          </a:stretch>
        </p:blipFill>
        <p:spPr bwMode="auto">
          <a:xfrm>
            <a:off x="255215" y="2649072"/>
            <a:ext cx="5540467" cy="376517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010834" y="2729753"/>
            <a:ext cx="5715001" cy="3590365"/>
          </a:xfrm>
          <a:prstGeom prst="rect">
            <a:avLst/>
          </a:prstGeom>
          <a:noFill/>
          <a:ln w="9525">
            <a:noFill/>
            <a:miter lim="800000"/>
            <a:headEnd/>
            <a:tailEnd/>
          </a:ln>
          <a:effectLst/>
        </p:spPr>
      </p:pic>
      <p:sp>
        <p:nvSpPr>
          <p:cNvPr id="5" name="Rectangle 4"/>
          <p:cNvSpPr/>
          <p:nvPr/>
        </p:nvSpPr>
        <p:spPr>
          <a:xfrm>
            <a:off x="457200" y="6414247"/>
            <a:ext cx="4935005" cy="369332"/>
          </a:xfrm>
          <a:prstGeom prst="rect">
            <a:avLst/>
          </a:prstGeom>
        </p:spPr>
        <p:txBody>
          <a:bodyPr wrap="square">
            <a:spAutoFit/>
          </a:bodyPr>
          <a:lstStyle/>
          <a:p>
            <a:r>
              <a:rPr lang="en-US" b="1" dirty="0" smtClean="0"/>
              <a:t>Fig a: Font size selection using scrolling menu.</a:t>
            </a:r>
            <a:endParaRPr lang="en-US" b="1" dirty="0"/>
          </a:p>
        </p:txBody>
      </p:sp>
      <p:sp>
        <p:nvSpPr>
          <p:cNvPr id="6" name="Rectangle 5"/>
          <p:cNvSpPr/>
          <p:nvPr/>
        </p:nvSpPr>
        <p:spPr>
          <a:xfrm>
            <a:off x="7169860" y="6296817"/>
            <a:ext cx="3829834" cy="369332"/>
          </a:xfrm>
          <a:prstGeom prst="rect">
            <a:avLst/>
          </a:prstGeom>
        </p:spPr>
        <p:txBody>
          <a:bodyPr wrap="square">
            <a:spAutoFit/>
          </a:bodyPr>
          <a:lstStyle/>
          <a:p>
            <a:r>
              <a:rPr lang="en-US" b="1" dirty="0" smtClean="0"/>
              <a:t>Fig b: Example of walking menu</a:t>
            </a:r>
            <a:endParaRPr lang="en-US" b="1"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706" y="117693"/>
            <a:ext cx="11990294" cy="6186309"/>
          </a:xfrm>
          <a:prstGeom prst="rect">
            <a:avLst/>
          </a:prstGeom>
        </p:spPr>
        <p:txBody>
          <a:bodyPr wrap="square">
            <a:spAutoFit/>
          </a:bodyPr>
          <a:lstStyle/>
          <a:p>
            <a:r>
              <a:rPr lang="en-US" sz="3600" b="1" dirty="0" smtClean="0">
                <a:solidFill>
                  <a:srgbClr val="008000"/>
                </a:solidFill>
              </a:rPr>
              <a:t>3. Direct Manipulation Interfaces</a:t>
            </a:r>
          </a:p>
          <a:p>
            <a:pPr>
              <a:buFont typeface="Wingdings" pitchFamily="2" charset="2"/>
              <a:buChar char="ü"/>
            </a:pPr>
            <a:r>
              <a:rPr lang="en-US" sz="3600" dirty="0" smtClean="0"/>
              <a:t>Uses </a:t>
            </a:r>
            <a:r>
              <a:rPr lang="en-US" sz="3600" dirty="0" smtClean="0">
                <a:solidFill>
                  <a:srgbClr val="FF0000"/>
                </a:solidFill>
              </a:rPr>
              <a:t>visual icons instead of text commands.</a:t>
            </a:r>
          </a:p>
          <a:p>
            <a:pPr>
              <a:buFont typeface="Wingdings" pitchFamily="2" charset="2"/>
              <a:buChar char="ü"/>
            </a:pPr>
            <a:r>
              <a:rPr lang="en-US" sz="3600" dirty="0" smtClean="0"/>
              <a:t>Easier to understand and language-independent but slow for experienced users.</a:t>
            </a:r>
          </a:p>
          <a:p>
            <a:pPr>
              <a:buFont typeface="Wingdings" pitchFamily="2" charset="2"/>
              <a:buChar char="ü"/>
            </a:pPr>
            <a:r>
              <a:rPr lang="en-US" sz="3600" dirty="0" smtClean="0"/>
              <a:t>Hard to perform bulk actions (e.g., deleting many files at once).</a:t>
            </a:r>
          </a:p>
          <a:p>
            <a:r>
              <a:rPr lang="en-US" sz="3600" dirty="0" smtClean="0"/>
              <a:t>✅ </a:t>
            </a:r>
            <a:r>
              <a:rPr lang="en-US" sz="3600" i="1" dirty="0" smtClean="0"/>
              <a:t>Example:</a:t>
            </a:r>
            <a:r>
              <a:rPr lang="en-US" sz="3600" dirty="0" smtClean="0"/>
              <a:t> Dragging a file to the recycle bin to delete it.</a:t>
            </a:r>
            <a:br>
              <a:rPr lang="en-US" sz="3600" dirty="0" smtClean="0"/>
            </a:br>
            <a:r>
              <a:rPr lang="en-US" sz="3600" dirty="0" smtClean="0"/>
              <a:t>❌ </a:t>
            </a:r>
            <a:r>
              <a:rPr lang="en-US" sz="3600" i="1" dirty="0" smtClean="0"/>
              <a:t>Drawback:</a:t>
            </a:r>
            <a:r>
              <a:rPr lang="en-US" sz="3600" dirty="0" smtClean="0"/>
              <a:t> Deleting 100 files by dragging each one takes too long, while typing </a:t>
            </a:r>
            <a:r>
              <a:rPr lang="en-US" sz="3600" dirty="0" err="1" smtClean="0"/>
              <a:t>rm</a:t>
            </a:r>
            <a:r>
              <a:rPr lang="en-US" sz="3600" dirty="0" smtClean="0"/>
              <a:t> *.* in a command line is much faster.</a:t>
            </a:r>
          </a:p>
          <a:p>
            <a:r>
              <a:rPr lang="en-US" sz="3600" dirty="0" smtClean="0"/>
              <a:t>Each interface type has its pros and cons, so modern applications use a mix of all three! </a:t>
            </a:r>
            <a:endParaRPr lang="en-US" sz="3600"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9147" y="321932"/>
            <a:ext cx="11563643" cy="5509200"/>
          </a:xfrm>
          <a:prstGeom prst="rect">
            <a:avLst/>
          </a:prstGeom>
        </p:spPr>
        <p:txBody>
          <a:bodyPr wrap="square">
            <a:spAutoFit/>
          </a:bodyPr>
          <a:lstStyle/>
          <a:p>
            <a:r>
              <a:rPr lang="en-US" sz="3200" b="1" dirty="0" smtClean="0">
                <a:solidFill>
                  <a:schemeClr val="accent2"/>
                </a:solidFill>
              </a:rPr>
              <a:t>FUNDAMENTALS OF COMPONENT-BASED GUI DEVELOPMENT:</a:t>
            </a:r>
          </a:p>
          <a:p>
            <a:endParaRPr lang="en-US" sz="3200" dirty="0" smtClean="0"/>
          </a:p>
          <a:p>
            <a:pPr algn="just">
              <a:buFont typeface="Wingdings" pitchFamily="2" charset="2"/>
              <a:buChar char="ü"/>
            </a:pPr>
            <a:r>
              <a:rPr lang="en-US" sz="3600" dirty="0" smtClean="0"/>
              <a:t>Graphical user interfaces (GUIs) gained prominence in the </a:t>
            </a:r>
            <a:r>
              <a:rPr lang="en-US" sz="3600" dirty="0" smtClean="0">
                <a:solidFill>
                  <a:srgbClr val="FF0000"/>
                </a:solidFill>
              </a:rPr>
              <a:t>1980s, </a:t>
            </a:r>
            <a:r>
              <a:rPr lang="en-US" sz="3600" dirty="0" smtClean="0"/>
              <a:t>primarily due to advancements in affordable graphics hardware. </a:t>
            </a:r>
          </a:p>
          <a:p>
            <a:pPr algn="just">
              <a:buFont typeface="Wingdings" pitchFamily="2" charset="2"/>
              <a:buChar char="ü"/>
            </a:pPr>
            <a:r>
              <a:rPr lang="en-US" sz="3600" dirty="0" smtClean="0"/>
              <a:t>Initially, developers crafted GUIs from scratch, handling low-level graphics operations. </a:t>
            </a:r>
          </a:p>
          <a:p>
            <a:pPr algn="just">
              <a:buFont typeface="Wingdings" pitchFamily="2" charset="2"/>
              <a:buChar char="ü"/>
            </a:pPr>
            <a:r>
              <a:rPr lang="en-US" sz="3600" dirty="0" smtClean="0"/>
              <a:t>Modern GUI development has transitioned to a component-based approach, </a:t>
            </a:r>
            <a:r>
              <a:rPr lang="en-US" sz="3600" dirty="0" smtClean="0">
                <a:solidFill>
                  <a:srgbClr val="FF0000"/>
                </a:solidFill>
              </a:rPr>
              <a:t>utilizing predefined elements like menus and dialog boxes, streamlining the design process.</a:t>
            </a:r>
            <a:endParaRPr lang="en-US" sz="3600" dirty="0">
              <a:solidFill>
                <a:srgbClr val="FF0000"/>
              </a:solidFill>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5423" y="250529"/>
            <a:ext cx="11493305" cy="6740307"/>
          </a:xfrm>
          <a:prstGeom prst="rect">
            <a:avLst/>
          </a:prstGeom>
        </p:spPr>
        <p:txBody>
          <a:bodyPr wrap="square">
            <a:spAutoFit/>
          </a:bodyPr>
          <a:lstStyle/>
          <a:p>
            <a:pPr algn="just"/>
            <a:r>
              <a:rPr lang="en-US" sz="3600" b="1" dirty="0" smtClean="0">
                <a:solidFill>
                  <a:srgbClr val="008000"/>
                </a:solidFill>
              </a:rPr>
              <a:t>1. Window System</a:t>
            </a:r>
            <a:endParaRPr lang="en-US" sz="3600" dirty="0" smtClean="0">
              <a:solidFill>
                <a:srgbClr val="008000"/>
              </a:solidFill>
            </a:endParaRPr>
          </a:p>
          <a:p>
            <a:pPr algn="just"/>
            <a:r>
              <a:rPr lang="en-US" sz="3600" dirty="0" smtClean="0"/>
              <a:t>A window is a </a:t>
            </a:r>
            <a:r>
              <a:rPr lang="en-US" sz="3600" dirty="0" smtClean="0">
                <a:solidFill>
                  <a:srgbClr val="FF0000"/>
                </a:solidFill>
              </a:rPr>
              <a:t>rectangular screen area acting as a virtual interface</a:t>
            </a:r>
            <a:r>
              <a:rPr lang="en-US" sz="3600" dirty="0" smtClean="0"/>
              <a:t> for users to perform tasks. It comprises:</a:t>
            </a:r>
          </a:p>
          <a:p>
            <a:pPr algn="just"/>
            <a:r>
              <a:rPr lang="en-US" sz="3600" b="1" dirty="0" smtClean="0"/>
              <a:t>Client Area</a:t>
            </a:r>
            <a:r>
              <a:rPr lang="en-US" sz="3600" dirty="0" smtClean="0"/>
              <a:t>: The primary space where applications render content.</a:t>
            </a:r>
          </a:p>
          <a:p>
            <a:pPr algn="just"/>
            <a:r>
              <a:rPr lang="en-US" sz="3600" b="1" dirty="0" smtClean="0"/>
              <a:t>Non-Client Area</a:t>
            </a:r>
            <a:r>
              <a:rPr lang="en-US" sz="3600" dirty="0" smtClean="0"/>
              <a:t>: Includes window borders, title bars, and controls, managed by the window manager.</a:t>
            </a:r>
          </a:p>
          <a:p>
            <a:pPr algn="just"/>
            <a:endParaRPr lang="en-US" sz="3600" dirty="0" smtClean="0"/>
          </a:p>
          <a:p>
            <a:pPr algn="just"/>
            <a:r>
              <a:rPr lang="en-US" sz="3600" dirty="0" smtClean="0">
                <a:solidFill>
                  <a:srgbClr val="C00000"/>
                </a:solidFill>
              </a:rPr>
              <a:t>The Window Management System </a:t>
            </a:r>
            <a:r>
              <a:rPr lang="en-US" sz="3600" dirty="0" smtClean="0"/>
              <a:t>(WMS) oversees the allocation and behavior of these windows, ensuring consistent operations </a:t>
            </a:r>
            <a:r>
              <a:rPr lang="en-US" sz="3600" dirty="0" smtClean="0">
                <a:solidFill>
                  <a:srgbClr val="FF0000"/>
                </a:solidFill>
              </a:rPr>
              <a:t>such as moving, resizing, and minimizing</a:t>
            </a:r>
            <a:r>
              <a:rPr lang="en-US"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79829" y="225081"/>
            <a:ext cx="10986866" cy="954107"/>
          </a:xfrm>
          <a:prstGeom prst="rect">
            <a:avLst/>
          </a:prstGeom>
        </p:spPr>
        <p:txBody>
          <a:bodyPr wrap="square">
            <a:spAutoFit/>
          </a:bodyPr>
          <a:lstStyle/>
          <a:p>
            <a:endParaRPr lang="en-US" sz="2800" b="1" dirty="0" smtClean="0">
              <a:solidFill>
                <a:srgbClr val="0000CC"/>
              </a:solidFill>
            </a:endParaRPr>
          </a:p>
          <a:p>
            <a:endParaRPr lang="en-IN" sz="2800" b="1" dirty="0" smtClean="0">
              <a:solidFill>
                <a:srgbClr val="0000CC"/>
              </a:solidFill>
            </a:endParaRPr>
          </a:p>
        </p:txBody>
      </p:sp>
      <p:sp>
        <p:nvSpPr>
          <p:cNvPr id="3" name="Rectangle 2"/>
          <p:cNvSpPr/>
          <p:nvPr/>
        </p:nvSpPr>
        <p:spPr>
          <a:xfrm>
            <a:off x="754966" y="437328"/>
            <a:ext cx="10766473" cy="954107"/>
          </a:xfrm>
          <a:prstGeom prst="rect">
            <a:avLst/>
          </a:prstGeom>
        </p:spPr>
        <p:txBody>
          <a:bodyPr wrap="square">
            <a:spAutoFit/>
          </a:bodyPr>
          <a:lstStyle/>
          <a:p>
            <a:pPr lvl="1"/>
            <a:endParaRPr lang="en-US" sz="2800" dirty="0" smtClean="0"/>
          </a:p>
          <a:p>
            <a:endParaRPr lang="en-US" sz="2800" b="1" dirty="0" smtClean="0">
              <a:solidFill>
                <a:srgbClr val="0000CC"/>
              </a:solidFill>
            </a:endParaRPr>
          </a:p>
        </p:txBody>
      </p:sp>
      <p:sp>
        <p:nvSpPr>
          <p:cNvPr id="4" name="Rectangle 3"/>
          <p:cNvSpPr/>
          <p:nvPr/>
        </p:nvSpPr>
        <p:spPr>
          <a:xfrm>
            <a:off x="1083212" y="515202"/>
            <a:ext cx="10353822" cy="7232749"/>
          </a:xfrm>
          <a:prstGeom prst="rect">
            <a:avLst/>
          </a:prstGeom>
        </p:spPr>
        <p:txBody>
          <a:bodyPr wrap="square">
            <a:spAutoFit/>
          </a:bodyPr>
          <a:lstStyle/>
          <a:p>
            <a:r>
              <a:rPr lang="en-US" sz="3200" b="1" dirty="0" smtClean="0">
                <a:solidFill>
                  <a:srgbClr val="C00000"/>
                </a:solidFill>
              </a:rPr>
              <a:t>Layered Design:</a:t>
            </a:r>
          </a:p>
          <a:p>
            <a:pPr algn="just"/>
            <a:r>
              <a:rPr lang="en-US" sz="3200" dirty="0" smtClean="0"/>
              <a:t>A well-structured system should have layers, like:</a:t>
            </a:r>
          </a:p>
          <a:p>
            <a:pPr algn="just"/>
            <a:endParaRPr lang="en-US" sz="3200" dirty="0" smtClean="0"/>
          </a:p>
          <a:p>
            <a:pPr algn="just">
              <a:buFont typeface="Wingdings" pitchFamily="2" charset="2"/>
              <a:buChar char="ü"/>
            </a:pPr>
            <a:r>
              <a:rPr lang="en-US" sz="3200" dirty="0" smtClean="0"/>
              <a:t>Presentation Layer (User Interface)</a:t>
            </a:r>
          </a:p>
          <a:p>
            <a:pPr algn="just">
              <a:buFont typeface="Wingdings" pitchFamily="2" charset="2"/>
              <a:buChar char="ü"/>
            </a:pPr>
            <a:r>
              <a:rPr lang="en-US" sz="3200" dirty="0" smtClean="0"/>
              <a:t>Business Logic Layer (Processing Data)</a:t>
            </a:r>
          </a:p>
          <a:p>
            <a:pPr algn="just">
              <a:buFont typeface="Wingdings" pitchFamily="2" charset="2"/>
              <a:buChar char="ü"/>
            </a:pPr>
            <a:r>
              <a:rPr lang="en-US" sz="3200" dirty="0" smtClean="0"/>
              <a:t>Database Layer (Storing Data)</a:t>
            </a:r>
          </a:p>
          <a:p>
            <a:pPr algn="just">
              <a:buFont typeface="Wingdings" pitchFamily="2" charset="2"/>
              <a:buChar char="ü"/>
            </a:pPr>
            <a:endParaRPr lang="en-US" sz="3200" dirty="0" smtClean="0"/>
          </a:p>
          <a:p>
            <a:r>
              <a:rPr lang="en-US" sz="3200" b="1" dirty="0" smtClean="0"/>
              <a:t>Example:</a:t>
            </a:r>
          </a:p>
          <a:p>
            <a:pPr algn="just"/>
            <a:r>
              <a:rPr lang="en-US" sz="3200" dirty="0" smtClean="0"/>
              <a:t/>
            </a:r>
            <a:br>
              <a:rPr lang="en-US" sz="3200" dirty="0" smtClean="0"/>
            </a:br>
            <a:r>
              <a:rPr lang="en-US" sz="3200" dirty="0" smtClean="0"/>
              <a:t>A </a:t>
            </a:r>
            <a:r>
              <a:rPr lang="en-US" sz="3200" b="1" dirty="0" smtClean="0"/>
              <a:t>shopping app</a:t>
            </a:r>
            <a:r>
              <a:rPr lang="en-US" sz="3200" dirty="0" smtClean="0"/>
              <a:t> has a </a:t>
            </a:r>
            <a:r>
              <a:rPr lang="en-US" sz="3200" b="1" dirty="0" smtClean="0">
                <a:solidFill>
                  <a:schemeClr val="accent6">
                    <a:lumMod val="75000"/>
                  </a:schemeClr>
                </a:solidFill>
              </a:rPr>
              <a:t>UI</a:t>
            </a:r>
            <a:r>
              <a:rPr lang="en-US" sz="3200" dirty="0" smtClean="0"/>
              <a:t> for users, a backend for </a:t>
            </a:r>
            <a:r>
              <a:rPr lang="en-US" sz="3200" b="1" dirty="0" smtClean="0">
                <a:solidFill>
                  <a:schemeClr val="accent6">
                    <a:lumMod val="75000"/>
                  </a:schemeClr>
                </a:solidFill>
              </a:rPr>
              <a:t>order processing, </a:t>
            </a:r>
            <a:r>
              <a:rPr lang="en-US" sz="3200" dirty="0" smtClean="0"/>
              <a:t>and a </a:t>
            </a:r>
            <a:r>
              <a:rPr lang="en-US" sz="3200" b="1" dirty="0" smtClean="0">
                <a:solidFill>
                  <a:schemeClr val="accent6">
                    <a:lumMod val="75000"/>
                  </a:schemeClr>
                </a:solidFill>
              </a:rPr>
              <a:t>database</a:t>
            </a:r>
            <a:r>
              <a:rPr lang="en-US" sz="3200" dirty="0" smtClean="0"/>
              <a:t> for storing purchase history.</a:t>
            </a:r>
          </a:p>
          <a:p>
            <a:endParaRPr lang="en-US" sz="2800" dirty="0" smtClean="0"/>
          </a:p>
          <a:p>
            <a:endParaRPr lang="en-US" sz="2800" dirty="0" smtClean="0">
              <a:solidFill>
                <a:srgbClr val="0070C0"/>
              </a:solidFill>
            </a:endParaRPr>
          </a:p>
          <a:p>
            <a:endParaRPr lang="en-US" sz="2800" dirty="0" smtClean="0">
              <a:solidFill>
                <a:srgbClr val="0070C0"/>
              </a:solidFill>
            </a:endParaRPr>
          </a:p>
          <a:p>
            <a:endParaRPr lang="en-US" sz="2800" b="1" dirty="0" smtClean="0">
              <a:solidFill>
                <a:srgbClr val="C00000"/>
              </a:solidFill>
              <a:latin typeface="Constantia"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124636" y="624449"/>
            <a:ext cx="7162800" cy="4829175"/>
          </a:xfrm>
          <a:prstGeom prst="rect">
            <a:avLst/>
          </a:prstGeom>
          <a:noFill/>
          <a:ln w="9525">
            <a:noFill/>
            <a:miter lim="800000"/>
            <a:headEnd/>
            <a:tailEnd/>
          </a:ln>
          <a:effectLst/>
        </p:spPr>
      </p:pic>
      <p:sp>
        <p:nvSpPr>
          <p:cNvPr id="3" name="Rectangle 2"/>
          <p:cNvSpPr/>
          <p:nvPr/>
        </p:nvSpPr>
        <p:spPr>
          <a:xfrm>
            <a:off x="3471434" y="5853064"/>
            <a:ext cx="4727384" cy="369332"/>
          </a:xfrm>
          <a:prstGeom prst="rect">
            <a:avLst/>
          </a:prstGeom>
        </p:spPr>
        <p:txBody>
          <a:bodyPr wrap="none">
            <a:spAutoFit/>
          </a:bodyPr>
          <a:lstStyle/>
          <a:p>
            <a:r>
              <a:rPr lang="en-US" b="1" dirty="0" smtClean="0"/>
              <a:t>Fig: Window with client and user areas marked.</a:t>
            </a:r>
            <a:endParaRPr lang="en-US" b="1"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 y="431592"/>
            <a:ext cx="10972800" cy="4462760"/>
          </a:xfrm>
          <a:prstGeom prst="rect">
            <a:avLst/>
          </a:prstGeom>
        </p:spPr>
        <p:txBody>
          <a:bodyPr wrap="square">
            <a:spAutoFit/>
          </a:bodyPr>
          <a:lstStyle/>
          <a:p>
            <a:r>
              <a:rPr lang="en-US" sz="3600" dirty="0" smtClean="0"/>
              <a:t>A WMS consists of two main components:</a:t>
            </a:r>
          </a:p>
          <a:p>
            <a:endParaRPr lang="en-US" sz="3600" dirty="0" smtClean="0"/>
          </a:p>
          <a:p>
            <a:r>
              <a:rPr lang="en-US" sz="3600" b="1" dirty="0" smtClean="0"/>
              <a:t>Window manager</a:t>
            </a:r>
            <a:r>
              <a:rPr lang="en-US" sz="3600" dirty="0" smtClean="0"/>
              <a:t>: Responsible for the look and behavior of windows.</a:t>
            </a:r>
          </a:p>
          <a:p>
            <a:endParaRPr lang="en-US" sz="3600" dirty="0" smtClean="0"/>
          </a:p>
          <a:p>
            <a:r>
              <a:rPr lang="en-US" sz="3600" b="1" dirty="0" smtClean="0"/>
              <a:t>Window system</a:t>
            </a:r>
            <a:r>
              <a:rPr lang="en-US" sz="3600" dirty="0" smtClean="0"/>
              <a:t>: </a:t>
            </a:r>
            <a:r>
              <a:rPr lang="en-US" sz="3600" dirty="0" smtClean="0">
                <a:solidFill>
                  <a:srgbClr val="FF0000"/>
                </a:solidFill>
              </a:rPr>
              <a:t>Provides low-level services </a:t>
            </a:r>
            <a:r>
              <a:rPr lang="en-US" sz="3600" dirty="0" smtClean="0"/>
              <a:t>for creating and manipulating windows.</a:t>
            </a:r>
          </a:p>
          <a:p>
            <a:pPr lvl="0" eaLnBrk="0" fontAlgn="base" hangingPunct="0">
              <a:spcBef>
                <a:spcPct val="0"/>
              </a:spcBef>
              <a:spcAft>
                <a:spcPct val="0"/>
              </a:spcAft>
            </a:pPr>
            <a:endParaRPr lang="en-US" sz="3200" dirty="0"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645148" y="527237"/>
            <a:ext cx="6216464" cy="4324350"/>
          </a:xfrm>
          <a:prstGeom prst="rect">
            <a:avLst/>
          </a:prstGeom>
          <a:noFill/>
          <a:ln w="9525">
            <a:noFill/>
            <a:miter lim="800000"/>
            <a:headEnd/>
            <a:tailEnd/>
          </a:ln>
          <a:effectLst/>
        </p:spPr>
      </p:pic>
      <p:sp>
        <p:nvSpPr>
          <p:cNvPr id="3" name="Rectangle 2"/>
          <p:cNvSpPr/>
          <p:nvPr/>
        </p:nvSpPr>
        <p:spPr>
          <a:xfrm>
            <a:off x="4098193" y="5247946"/>
            <a:ext cx="3415359" cy="369332"/>
          </a:xfrm>
          <a:prstGeom prst="rect">
            <a:avLst/>
          </a:prstGeom>
        </p:spPr>
        <p:txBody>
          <a:bodyPr wrap="none">
            <a:spAutoFit/>
          </a:bodyPr>
          <a:lstStyle/>
          <a:p>
            <a:r>
              <a:rPr lang="en-US" b="1" dirty="0" smtClean="0"/>
              <a:t>Fig: Window management system</a:t>
            </a:r>
            <a:endParaRPr lang="en-US" b="1"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4910" y="359455"/>
            <a:ext cx="11015003" cy="5632311"/>
          </a:xfrm>
          <a:prstGeom prst="rect">
            <a:avLst/>
          </a:prstGeom>
        </p:spPr>
        <p:txBody>
          <a:bodyPr wrap="square">
            <a:spAutoFit/>
          </a:bodyPr>
          <a:lstStyle/>
          <a:p>
            <a:pPr algn="just"/>
            <a:r>
              <a:rPr lang="en-US" sz="3600" b="1" dirty="0" smtClean="0"/>
              <a:t>Window Manager and Window System:</a:t>
            </a:r>
          </a:p>
          <a:p>
            <a:pPr algn="just"/>
            <a:endParaRPr lang="en-US" sz="3600" b="1" dirty="0" smtClean="0"/>
          </a:p>
          <a:p>
            <a:pPr algn="just"/>
            <a:r>
              <a:rPr lang="en-US" sz="3600" dirty="0" smtClean="0"/>
              <a:t>The </a:t>
            </a:r>
            <a:r>
              <a:rPr lang="en-US" sz="3600" b="1" dirty="0" smtClean="0"/>
              <a:t>window manager</a:t>
            </a:r>
            <a:r>
              <a:rPr lang="en-US" sz="3600" dirty="0" smtClean="0"/>
              <a:t> utilizes the window system's services to define how windows behave and appear. Multiple types of window managers can be built on the same window system, offering different features.</a:t>
            </a:r>
          </a:p>
          <a:p>
            <a:pPr algn="just"/>
            <a:endParaRPr lang="en-US" sz="3600" dirty="0" smtClean="0"/>
          </a:p>
          <a:p>
            <a:pPr algn="just"/>
            <a:r>
              <a:rPr lang="en-US" sz="3600" dirty="0" smtClean="0"/>
              <a:t>The application programmer can either interact with the window manager or directly invoke window system services to develop the user interface.</a:t>
            </a:r>
            <a:endParaRPr lang="en-US" sz="3600"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3412" y="320987"/>
            <a:ext cx="11335871" cy="5632311"/>
          </a:xfrm>
          <a:prstGeom prst="rect">
            <a:avLst/>
          </a:prstGeom>
        </p:spPr>
        <p:txBody>
          <a:bodyPr wrap="square">
            <a:spAutoFit/>
          </a:bodyPr>
          <a:lstStyle/>
          <a:p>
            <a:pPr algn="just"/>
            <a:r>
              <a:rPr lang="en-US" sz="3600" b="1" dirty="0" smtClean="0">
                <a:solidFill>
                  <a:srgbClr val="C00000"/>
                </a:solidFill>
              </a:rPr>
              <a:t>Visual Programming:</a:t>
            </a:r>
          </a:p>
          <a:p>
            <a:pPr algn="just"/>
            <a:endParaRPr lang="en-US" sz="3600" b="1" dirty="0" smtClean="0">
              <a:solidFill>
                <a:srgbClr val="C00000"/>
              </a:solidFill>
            </a:endParaRPr>
          </a:p>
          <a:p>
            <a:pPr algn="just"/>
            <a:r>
              <a:rPr lang="en-US" sz="3600" b="1" dirty="0" smtClean="0">
                <a:solidFill>
                  <a:schemeClr val="tx1">
                    <a:lumMod val="85000"/>
                    <a:lumOff val="15000"/>
                  </a:schemeClr>
                </a:solidFill>
              </a:rPr>
              <a:t>Visual programming</a:t>
            </a:r>
            <a:r>
              <a:rPr lang="en-US" sz="3600" dirty="0" smtClean="0">
                <a:solidFill>
                  <a:schemeClr val="tx1">
                    <a:lumMod val="85000"/>
                    <a:lumOff val="15000"/>
                  </a:schemeClr>
                </a:solidFill>
              </a:rPr>
              <a:t> is a </a:t>
            </a:r>
            <a:r>
              <a:rPr lang="en-US" sz="3600" b="1" dirty="0" smtClean="0">
                <a:solidFill>
                  <a:srgbClr val="008000"/>
                </a:solidFill>
              </a:rPr>
              <a:t>drag-and-drop style of developing user interfaces, </a:t>
            </a:r>
            <a:r>
              <a:rPr lang="en-US" sz="3600" dirty="0" smtClean="0">
                <a:solidFill>
                  <a:schemeClr val="tx1">
                    <a:lumMod val="85000"/>
                    <a:lumOff val="15000"/>
                  </a:schemeClr>
                </a:solidFill>
              </a:rPr>
              <a:t>where the programmer can easily design components (like menus and dialog boxes) by placing them visually. This reduces development time significantly and supports the reuse of visual objects.</a:t>
            </a:r>
          </a:p>
          <a:p>
            <a:pPr algn="just"/>
            <a:r>
              <a:rPr lang="en-US" sz="3600" dirty="0" smtClean="0">
                <a:solidFill>
                  <a:schemeClr val="tx1">
                    <a:lumMod val="85000"/>
                    <a:lumOff val="15000"/>
                  </a:schemeClr>
                </a:solidFill>
              </a:rPr>
              <a:t>Popular examples of visual programming languages include </a:t>
            </a:r>
            <a:r>
              <a:rPr lang="en-US" sz="3600" b="1" dirty="0" smtClean="0">
                <a:solidFill>
                  <a:schemeClr val="tx1">
                    <a:lumMod val="85000"/>
                    <a:lumOff val="15000"/>
                  </a:schemeClr>
                </a:solidFill>
              </a:rPr>
              <a:t>Visual Basic</a:t>
            </a:r>
            <a:r>
              <a:rPr lang="en-US" sz="3600" dirty="0" smtClean="0">
                <a:solidFill>
                  <a:schemeClr val="tx1">
                    <a:lumMod val="85000"/>
                    <a:lumOff val="15000"/>
                  </a:schemeClr>
                </a:solidFill>
              </a:rPr>
              <a:t> and </a:t>
            </a:r>
            <a:r>
              <a:rPr lang="en-US" sz="3600" b="1" dirty="0" smtClean="0">
                <a:solidFill>
                  <a:schemeClr val="tx1">
                    <a:lumMod val="85000"/>
                    <a:lumOff val="15000"/>
                  </a:schemeClr>
                </a:solidFill>
              </a:rPr>
              <a:t>Visual C++</a:t>
            </a:r>
            <a:r>
              <a:rPr lang="en-US" sz="3600" dirty="0" smtClean="0">
                <a:solidFill>
                  <a:schemeClr val="tx1">
                    <a:lumMod val="85000"/>
                    <a:lumOff val="15000"/>
                  </a:schemeClr>
                </a:solidFill>
              </a:rPr>
              <a:t>, where GUI elements can be designed before writing the underlying application code.</a:t>
            </a:r>
            <a:endParaRPr lang="en-US" sz="3600"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354" y="261153"/>
            <a:ext cx="10972800" cy="5816977"/>
          </a:xfrm>
          <a:prstGeom prst="rect">
            <a:avLst/>
          </a:prstGeom>
        </p:spPr>
        <p:txBody>
          <a:bodyPr wrap="square">
            <a:spAutoFit/>
          </a:bodyPr>
          <a:lstStyle/>
          <a:p>
            <a:r>
              <a:rPr lang="en-US" sz="3600" b="1" dirty="0" smtClean="0">
                <a:solidFill>
                  <a:srgbClr val="C00000"/>
                </a:solidFill>
              </a:rPr>
              <a:t>2. Widgets in Component-Based Development:</a:t>
            </a:r>
            <a:endParaRPr lang="en-US" sz="3200" b="1" dirty="0" smtClean="0"/>
          </a:p>
          <a:p>
            <a:r>
              <a:rPr lang="en-US" sz="3200" dirty="0" smtClean="0"/>
              <a:t>In </a:t>
            </a:r>
            <a:r>
              <a:rPr lang="en-US" sz="3200" b="1" dirty="0" smtClean="0"/>
              <a:t>component-based GUI development</a:t>
            </a:r>
            <a:r>
              <a:rPr lang="en-US" sz="3200" dirty="0" smtClean="0"/>
              <a:t>, user interfaces are built using predefined </a:t>
            </a:r>
            <a:r>
              <a:rPr lang="en-US" sz="3200" b="1" dirty="0" smtClean="0"/>
              <a:t>widgets</a:t>
            </a:r>
            <a:r>
              <a:rPr lang="en-US" sz="3200" dirty="0" smtClean="0"/>
              <a:t>, which are high-level abstractions of window objects. Widgets are reusable, helping programmers build interfaces faster.</a:t>
            </a:r>
          </a:p>
          <a:p>
            <a:r>
              <a:rPr lang="en-US" sz="3200" dirty="0" smtClean="0"/>
              <a:t>Widgets represent different elements of the user interface, such as:</a:t>
            </a:r>
          </a:p>
          <a:p>
            <a:pPr>
              <a:buFont typeface="Wingdings" pitchFamily="2" charset="2"/>
              <a:buChar char="ü"/>
            </a:pPr>
            <a:r>
              <a:rPr lang="en-US" sz="3600" b="1" dirty="0" smtClean="0"/>
              <a:t>Label widget</a:t>
            </a:r>
            <a:r>
              <a:rPr lang="en-US" sz="3600" dirty="0" smtClean="0"/>
              <a:t>: Displays a label without interaction.</a:t>
            </a:r>
          </a:p>
          <a:p>
            <a:pPr>
              <a:buFont typeface="Wingdings" pitchFamily="2" charset="2"/>
              <a:buChar char="ü"/>
            </a:pPr>
            <a:r>
              <a:rPr lang="en-US" sz="3600" b="1" dirty="0" smtClean="0"/>
              <a:t>Container widget</a:t>
            </a:r>
            <a:r>
              <a:rPr lang="en-US" sz="3600" dirty="0" smtClean="0"/>
              <a:t>: Contains other widgets and moves or resizes them together.</a:t>
            </a:r>
          </a:p>
          <a:p>
            <a:pPr>
              <a:buFont typeface="Wingdings" pitchFamily="2" charset="2"/>
              <a:buChar char="ü"/>
            </a:pPr>
            <a:r>
              <a:rPr lang="en-US" sz="3600" b="1" dirty="0" smtClean="0"/>
              <a:t>Pop-up menu</a:t>
            </a:r>
            <a:r>
              <a:rPr lang="en-US" sz="3600" dirty="0" smtClean="0"/>
              <a:t>: Appears temporarily when triggered.</a:t>
            </a:r>
            <a:endParaRPr lang="en-US" sz="3600"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5421" y="211016"/>
            <a:ext cx="11394831" cy="5078313"/>
          </a:xfrm>
          <a:prstGeom prst="rect">
            <a:avLst/>
          </a:prstGeom>
        </p:spPr>
        <p:txBody>
          <a:bodyPr wrap="square">
            <a:spAutoFit/>
          </a:bodyPr>
          <a:lstStyle/>
          <a:p>
            <a:pPr>
              <a:buFont typeface="Wingdings" pitchFamily="2" charset="2"/>
              <a:buChar char="ü"/>
            </a:pPr>
            <a:r>
              <a:rPr lang="en-US" sz="3600" b="1" dirty="0" smtClean="0"/>
              <a:t>Pull-down menu</a:t>
            </a:r>
            <a:r>
              <a:rPr lang="en-US" sz="3600" dirty="0" smtClean="0"/>
              <a:t>: A permanent menu activated by moving the cursor.</a:t>
            </a:r>
          </a:p>
          <a:p>
            <a:pPr>
              <a:buFont typeface="Wingdings" pitchFamily="2" charset="2"/>
              <a:buChar char="ü"/>
            </a:pPr>
            <a:r>
              <a:rPr lang="en-US" sz="3600" b="1" dirty="0" smtClean="0"/>
              <a:t>Dialog boxes</a:t>
            </a:r>
            <a:r>
              <a:rPr lang="en-US" sz="3600" dirty="0" smtClean="0"/>
              <a:t>: Used for selecting multiple items or entering text.</a:t>
            </a:r>
          </a:p>
          <a:p>
            <a:pPr>
              <a:buFont typeface="Wingdings" pitchFamily="2" charset="2"/>
              <a:buChar char="ü"/>
            </a:pPr>
            <a:r>
              <a:rPr lang="en-US" sz="3600" b="1" dirty="0" smtClean="0"/>
              <a:t>Push buttons</a:t>
            </a:r>
            <a:r>
              <a:rPr lang="en-US" sz="3600" dirty="0" smtClean="0"/>
              <a:t>: Trigger actions when clicked.</a:t>
            </a:r>
          </a:p>
          <a:p>
            <a:pPr>
              <a:buFont typeface="Wingdings" pitchFamily="2" charset="2"/>
              <a:buChar char="ü"/>
            </a:pPr>
            <a:r>
              <a:rPr lang="en-US" sz="3600" b="1" dirty="0" smtClean="0"/>
              <a:t>Radio buttons</a:t>
            </a:r>
            <a:r>
              <a:rPr lang="en-US" sz="3600" dirty="0" smtClean="0"/>
              <a:t>: Allow selection of a single option from many.</a:t>
            </a:r>
          </a:p>
          <a:p>
            <a:pPr>
              <a:buFont typeface="Wingdings" pitchFamily="2" charset="2"/>
              <a:buChar char="ü"/>
            </a:pPr>
            <a:r>
              <a:rPr lang="en-US" sz="3600" b="1" dirty="0" smtClean="0"/>
              <a:t>Combo boxes</a:t>
            </a:r>
            <a:r>
              <a:rPr lang="en-US" sz="3600" dirty="0" smtClean="0"/>
              <a:t>: Display a list of options when interacted with.</a:t>
            </a:r>
            <a:endParaRPr lang="en-US" sz="3600"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3340" y="364105"/>
            <a:ext cx="11057206" cy="5632311"/>
          </a:xfrm>
          <a:prstGeom prst="rect">
            <a:avLst/>
          </a:prstGeom>
        </p:spPr>
        <p:txBody>
          <a:bodyPr wrap="square">
            <a:spAutoFit/>
          </a:bodyPr>
          <a:lstStyle/>
          <a:p>
            <a:pPr algn="just"/>
            <a:r>
              <a:rPr lang="en-US" sz="3600" b="1" dirty="0" smtClean="0">
                <a:solidFill>
                  <a:srgbClr val="C00000"/>
                </a:solidFill>
              </a:rPr>
              <a:t>3. An Overview of X-Window/MOTIF</a:t>
            </a:r>
          </a:p>
          <a:p>
            <a:pPr algn="just"/>
            <a:endParaRPr lang="en-US" sz="3600" b="1" dirty="0" smtClean="0">
              <a:solidFill>
                <a:srgbClr val="C00000"/>
              </a:solidFill>
            </a:endParaRPr>
          </a:p>
          <a:p>
            <a:pPr algn="just">
              <a:buFont typeface="Wingdings" pitchFamily="2" charset="2"/>
              <a:buChar char="ü"/>
            </a:pPr>
            <a:r>
              <a:rPr lang="en-US" sz="3600" dirty="0" smtClean="0"/>
              <a:t>The </a:t>
            </a:r>
            <a:r>
              <a:rPr lang="en-US" sz="3600" b="1" dirty="0" smtClean="0"/>
              <a:t>X-window system</a:t>
            </a:r>
            <a:r>
              <a:rPr lang="en-US" sz="3600" dirty="0" smtClean="0"/>
              <a:t> is popular for developing </a:t>
            </a:r>
            <a:r>
              <a:rPr lang="en-US" sz="3600" b="1" dirty="0" smtClean="0"/>
              <a:t>portable GUIs</a:t>
            </a:r>
            <a:r>
              <a:rPr lang="en-US" sz="3600" dirty="0" smtClean="0"/>
              <a:t>, as applications developed with X-window are device-independent and can operate over a network.</a:t>
            </a:r>
          </a:p>
          <a:p>
            <a:pPr algn="just"/>
            <a:endParaRPr lang="en-US" sz="3600" dirty="0" smtClean="0"/>
          </a:p>
          <a:p>
            <a:pPr algn="just">
              <a:buFont typeface="Wingdings" pitchFamily="2" charset="2"/>
              <a:buChar char="ü"/>
            </a:pPr>
            <a:r>
              <a:rPr lang="en-US" sz="3600" b="1" dirty="0" smtClean="0"/>
              <a:t>X/Motif</a:t>
            </a:r>
            <a:r>
              <a:rPr lang="en-US" sz="3600" dirty="0" smtClean="0"/>
              <a:t> is a widely-used widget set built on top of X-window, which simplifies user interface development by providing predefined components and routines for manipulating these components.</a:t>
            </a:r>
            <a:endParaRPr lang="en-US" sz="3600"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800225" y="334495"/>
            <a:ext cx="8134350" cy="4171950"/>
          </a:xfrm>
          <a:prstGeom prst="rect">
            <a:avLst/>
          </a:prstGeom>
          <a:noFill/>
          <a:ln w="9525">
            <a:noFill/>
            <a:miter lim="800000"/>
            <a:headEnd/>
            <a:tailEnd/>
          </a:ln>
          <a:effectLst/>
        </p:spPr>
      </p:pic>
      <p:sp>
        <p:nvSpPr>
          <p:cNvPr id="3" name="Rectangle 2"/>
          <p:cNvSpPr/>
          <p:nvPr/>
        </p:nvSpPr>
        <p:spPr>
          <a:xfrm>
            <a:off x="4421564" y="4777299"/>
            <a:ext cx="3218317" cy="369332"/>
          </a:xfrm>
          <a:prstGeom prst="rect">
            <a:avLst/>
          </a:prstGeom>
        </p:spPr>
        <p:txBody>
          <a:bodyPr wrap="none">
            <a:spAutoFit/>
          </a:bodyPr>
          <a:lstStyle/>
          <a:p>
            <a:r>
              <a:rPr lang="en-US" b="1" dirty="0" smtClean="0"/>
              <a:t>Fig: Network-independent GUI</a:t>
            </a:r>
            <a:r>
              <a:rPr lang="en-US" dirty="0" smtClean="0"/>
              <a:t>. </a:t>
            </a:r>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9282" y="534778"/>
            <a:ext cx="11470341" cy="4524315"/>
          </a:xfrm>
          <a:prstGeom prst="rect">
            <a:avLst/>
          </a:prstGeom>
        </p:spPr>
        <p:txBody>
          <a:bodyPr wrap="square">
            <a:spAutoFit/>
          </a:bodyPr>
          <a:lstStyle/>
          <a:p>
            <a:pPr algn="just">
              <a:buFont typeface="Wingdings" pitchFamily="2" charset="2"/>
              <a:buChar char="ü"/>
            </a:pPr>
            <a:r>
              <a:rPr lang="en-US" sz="3600" dirty="0" smtClean="0"/>
              <a:t>The diagram represents the </a:t>
            </a:r>
            <a:r>
              <a:rPr lang="en-US" sz="3600" b="1" dirty="0" smtClean="0"/>
              <a:t>X Windows System (X11) with the Motif</a:t>
            </a:r>
            <a:r>
              <a:rPr lang="en-US" sz="3600" dirty="0" smtClean="0"/>
              <a:t> graphical user interface, where an application (A) runs on one machine, and its graphical output is displayed remotely on another machine (B) over a LAN</a:t>
            </a:r>
            <a:r>
              <a:rPr lang="en-US" sz="3600" dirty="0" smtClean="0"/>
              <a:t>.</a:t>
            </a:r>
          </a:p>
          <a:p>
            <a:pPr algn="just">
              <a:buFont typeface="Wingdings" pitchFamily="2" charset="2"/>
              <a:buChar char="ü"/>
            </a:pPr>
            <a:endParaRPr lang="en-US" sz="3600" dirty="0" smtClean="0"/>
          </a:p>
          <a:p>
            <a:pPr algn="just">
              <a:buFont typeface="Wingdings" pitchFamily="2" charset="2"/>
              <a:buChar char="ü"/>
            </a:pPr>
            <a:r>
              <a:rPr lang="en-US" sz="3600" dirty="0" smtClean="0"/>
              <a:t> </a:t>
            </a:r>
            <a:r>
              <a:rPr lang="en-US" sz="3600" dirty="0" smtClean="0"/>
              <a:t>This setup allows for a </a:t>
            </a:r>
            <a:r>
              <a:rPr lang="en-US" sz="3600" b="1" dirty="0" smtClean="0"/>
              <a:t>client-server model</a:t>
            </a:r>
            <a:r>
              <a:rPr lang="en-US" sz="3600" dirty="0" smtClean="0"/>
              <a:t>, where the X server handles display rendering while the application logic executes on a separate system.</a:t>
            </a:r>
            <a:endParaRPr lang="en-US"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79829" y="225081"/>
            <a:ext cx="10986866" cy="954107"/>
          </a:xfrm>
          <a:prstGeom prst="rect">
            <a:avLst/>
          </a:prstGeom>
        </p:spPr>
        <p:txBody>
          <a:bodyPr wrap="square">
            <a:spAutoFit/>
          </a:bodyPr>
          <a:lstStyle/>
          <a:p>
            <a:endParaRPr lang="en-US" sz="2800" b="1" dirty="0" smtClean="0">
              <a:solidFill>
                <a:srgbClr val="0000CC"/>
              </a:solidFill>
            </a:endParaRPr>
          </a:p>
          <a:p>
            <a:endParaRPr lang="en-IN" sz="2800" b="1" dirty="0" smtClean="0">
              <a:solidFill>
                <a:srgbClr val="0000CC"/>
              </a:solidFill>
            </a:endParaRPr>
          </a:p>
        </p:txBody>
      </p:sp>
      <p:sp>
        <p:nvSpPr>
          <p:cNvPr id="3" name="Rectangle 2"/>
          <p:cNvSpPr/>
          <p:nvPr/>
        </p:nvSpPr>
        <p:spPr>
          <a:xfrm>
            <a:off x="754966" y="437328"/>
            <a:ext cx="10766473" cy="1384995"/>
          </a:xfrm>
          <a:prstGeom prst="rect">
            <a:avLst/>
          </a:prstGeom>
        </p:spPr>
        <p:txBody>
          <a:bodyPr wrap="square">
            <a:spAutoFit/>
          </a:bodyPr>
          <a:lstStyle/>
          <a:p>
            <a:endParaRPr lang="en-US" sz="2800" dirty="0" smtClean="0"/>
          </a:p>
          <a:p>
            <a:pPr lvl="1"/>
            <a:endParaRPr lang="en-US" sz="2800" dirty="0" smtClean="0"/>
          </a:p>
          <a:p>
            <a:endParaRPr lang="en-US" sz="2800" b="1" dirty="0" smtClean="0">
              <a:solidFill>
                <a:srgbClr val="0000CC"/>
              </a:solidFill>
            </a:endParaRPr>
          </a:p>
        </p:txBody>
      </p:sp>
      <p:sp>
        <p:nvSpPr>
          <p:cNvPr id="4" name="Rectangle 3"/>
          <p:cNvSpPr/>
          <p:nvPr/>
        </p:nvSpPr>
        <p:spPr>
          <a:xfrm>
            <a:off x="309489" y="225084"/>
            <a:ext cx="11619914" cy="6494085"/>
          </a:xfrm>
          <a:prstGeom prst="rect">
            <a:avLst/>
          </a:prstGeom>
        </p:spPr>
        <p:txBody>
          <a:bodyPr wrap="square">
            <a:spAutoFit/>
          </a:bodyPr>
          <a:lstStyle/>
          <a:p>
            <a:r>
              <a:rPr lang="en-US" sz="3200" b="1" dirty="0" smtClean="0">
                <a:solidFill>
                  <a:srgbClr val="C00000"/>
                </a:solidFill>
              </a:rPr>
              <a:t>Cohesion and Coupling in Software Design:</a:t>
            </a:r>
          </a:p>
          <a:p>
            <a:r>
              <a:rPr lang="en-US" sz="3200" b="1" dirty="0" smtClean="0">
                <a:solidFill>
                  <a:srgbClr val="C00000"/>
                </a:solidFill>
              </a:rPr>
              <a:t> </a:t>
            </a:r>
            <a:r>
              <a:rPr lang="en-US" sz="3200" dirty="0" smtClean="0"/>
              <a:t>A </a:t>
            </a:r>
            <a:r>
              <a:rPr lang="en-US" sz="3200" b="1" dirty="0" smtClean="0"/>
              <a:t>good software design</a:t>
            </a:r>
            <a:r>
              <a:rPr lang="en-US" sz="3200" dirty="0" smtClean="0"/>
              <a:t> has </a:t>
            </a:r>
            <a:r>
              <a:rPr lang="en-US" sz="3200" b="1" dirty="0" smtClean="0"/>
              <a:t>high cohesion</a:t>
            </a:r>
            <a:r>
              <a:rPr lang="en-US" sz="3200" dirty="0" smtClean="0"/>
              <a:t> (</a:t>
            </a:r>
            <a:r>
              <a:rPr lang="en-US" sz="3200" b="1" dirty="0" smtClean="0">
                <a:solidFill>
                  <a:schemeClr val="accent2">
                    <a:lumMod val="75000"/>
                  </a:schemeClr>
                </a:solidFill>
              </a:rPr>
              <a:t>modules focus on one task</a:t>
            </a:r>
            <a:r>
              <a:rPr lang="en-US" sz="3200" dirty="0" smtClean="0"/>
              <a:t>) and </a:t>
            </a:r>
            <a:r>
              <a:rPr lang="en-US" sz="3200" b="1" dirty="0" smtClean="0"/>
              <a:t>low coupling</a:t>
            </a:r>
            <a:r>
              <a:rPr lang="en-US" sz="3200" dirty="0" smtClean="0"/>
              <a:t> (</a:t>
            </a:r>
            <a:r>
              <a:rPr lang="en-US" sz="3200" b="1" dirty="0" smtClean="0">
                <a:solidFill>
                  <a:schemeClr val="accent2">
                    <a:lumMod val="75000"/>
                  </a:schemeClr>
                </a:solidFill>
              </a:rPr>
              <a:t>minimal dependency between modules</a:t>
            </a:r>
            <a:r>
              <a:rPr lang="en-US" sz="3200" dirty="0" smtClean="0"/>
              <a:t>).</a:t>
            </a:r>
            <a:endParaRPr lang="en-US" sz="3200" b="1" dirty="0" smtClean="0">
              <a:solidFill>
                <a:srgbClr val="C00000"/>
              </a:solidFill>
            </a:endParaRPr>
          </a:p>
          <a:p>
            <a:pPr marL="514350" indent="-514350"/>
            <a:endParaRPr lang="en-US" sz="3200" dirty="0" smtClean="0"/>
          </a:p>
          <a:p>
            <a:pPr marL="514350" indent="-514350"/>
            <a:r>
              <a:rPr lang="en-US" sz="3200" b="1" dirty="0" smtClean="0">
                <a:solidFill>
                  <a:schemeClr val="accent6">
                    <a:lumMod val="75000"/>
                  </a:schemeClr>
                </a:solidFill>
              </a:rPr>
              <a:t>Cohesion </a:t>
            </a:r>
            <a:r>
              <a:rPr lang="en-US" sz="3200" dirty="0" smtClean="0"/>
              <a:t>(High is Good ✅)</a:t>
            </a:r>
          </a:p>
          <a:p>
            <a:r>
              <a:rPr lang="en-US" sz="3200" dirty="0" smtClean="0"/>
              <a:t>Definition: Cohesion measures </a:t>
            </a:r>
            <a:r>
              <a:rPr lang="en-US" sz="3200" b="1" dirty="0" smtClean="0">
                <a:solidFill>
                  <a:schemeClr val="accent6">
                    <a:lumMod val="50000"/>
                  </a:schemeClr>
                </a:solidFill>
              </a:rPr>
              <a:t>how closely related and focused the functions </a:t>
            </a:r>
            <a:r>
              <a:rPr lang="en-US" sz="3200" dirty="0" smtClean="0"/>
              <a:t>within a module are.</a:t>
            </a:r>
          </a:p>
          <a:p>
            <a:endParaRPr lang="en-US" sz="3200" dirty="0" smtClean="0"/>
          </a:p>
          <a:p>
            <a:r>
              <a:rPr lang="en-US" sz="3200" dirty="0" smtClean="0"/>
              <a:t>High Cohesion (Good Design): A module performs a single, well-defined task.</a:t>
            </a:r>
          </a:p>
          <a:p>
            <a:endParaRPr lang="en-US" sz="3200" dirty="0" smtClean="0"/>
          </a:p>
          <a:p>
            <a:r>
              <a:rPr lang="en-US" sz="3200" dirty="0" smtClean="0"/>
              <a:t>Low Cohesion (Bad Design): A module does too many unrelated tasks, making it difficult to understand and maintain.</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3071" y="304011"/>
            <a:ext cx="11362763" cy="6186309"/>
          </a:xfrm>
          <a:prstGeom prst="rect">
            <a:avLst/>
          </a:prstGeom>
        </p:spPr>
        <p:txBody>
          <a:bodyPr wrap="square">
            <a:spAutoFit/>
          </a:bodyPr>
          <a:lstStyle/>
          <a:p>
            <a:r>
              <a:rPr lang="en-US" sz="3600" b="1" dirty="0" smtClean="0">
                <a:solidFill>
                  <a:srgbClr val="C00000"/>
                </a:solidFill>
              </a:rPr>
              <a:t>4. X Architecture</a:t>
            </a:r>
          </a:p>
          <a:p>
            <a:r>
              <a:rPr lang="en-US" sz="3600" dirty="0" smtClean="0"/>
              <a:t>The </a:t>
            </a:r>
            <a:r>
              <a:rPr lang="en-US" sz="3600" b="1" dirty="0" smtClean="0"/>
              <a:t>X architecture</a:t>
            </a:r>
            <a:r>
              <a:rPr lang="en-US" sz="3600" dirty="0" smtClean="0"/>
              <a:t> consists of several key components:</a:t>
            </a:r>
          </a:p>
          <a:p>
            <a:r>
              <a:rPr lang="en-US" sz="3600" b="1" dirty="0" smtClean="0"/>
              <a:t>X server</a:t>
            </a:r>
            <a:r>
              <a:rPr lang="en-US" sz="3600" dirty="0" smtClean="0"/>
              <a:t>: Runs on hardware attached to the display and manages low-level graphics.</a:t>
            </a:r>
          </a:p>
          <a:p>
            <a:r>
              <a:rPr lang="en-US" sz="3600" b="1" dirty="0" smtClean="0"/>
              <a:t>X protocol</a:t>
            </a:r>
            <a:r>
              <a:rPr lang="en-US" sz="3600" dirty="0" smtClean="0"/>
              <a:t>: Defines the communication format between client applications and the X server.</a:t>
            </a:r>
          </a:p>
          <a:p>
            <a:r>
              <a:rPr lang="en-US" sz="3600" b="1" dirty="0" err="1" smtClean="0"/>
              <a:t>Xlib</a:t>
            </a:r>
            <a:r>
              <a:rPr lang="en-US" sz="3600" dirty="0" smtClean="0"/>
              <a:t>: A library of routines that applications use to interact with the X server.</a:t>
            </a:r>
          </a:p>
          <a:p>
            <a:r>
              <a:rPr lang="en-US" sz="3600" b="1" dirty="0" err="1" smtClean="0"/>
              <a:t>Xtoolkit</a:t>
            </a:r>
            <a:r>
              <a:rPr lang="en-US" sz="3600" b="1" dirty="0" smtClean="0"/>
              <a:t> (Xt)</a:t>
            </a:r>
            <a:r>
              <a:rPr lang="en-US" sz="3600" dirty="0" smtClean="0"/>
              <a:t>: Provides higher-level routines for developing user interfaces, including a set of widgets and intrinsics to manipulate them</a:t>
            </a:r>
            <a:r>
              <a:rPr lang="en-US" sz="3200" dirty="0" smtClean="0"/>
              <a:t>.</a:t>
            </a:r>
            <a:endParaRPr lang="en-US" sz="3200"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720788" y="509588"/>
            <a:ext cx="6858000" cy="4467225"/>
          </a:xfrm>
          <a:prstGeom prst="rect">
            <a:avLst/>
          </a:prstGeom>
          <a:noFill/>
          <a:ln w="9525">
            <a:noFill/>
            <a:miter lim="800000"/>
            <a:headEnd/>
            <a:tailEnd/>
          </a:ln>
          <a:effectLst/>
        </p:spPr>
      </p:pic>
      <p:sp>
        <p:nvSpPr>
          <p:cNvPr id="3" name="Rectangle 2"/>
          <p:cNvSpPr/>
          <p:nvPr/>
        </p:nvSpPr>
        <p:spPr>
          <a:xfrm>
            <a:off x="4762779" y="5355523"/>
            <a:ext cx="3351046" cy="369332"/>
          </a:xfrm>
          <a:prstGeom prst="rect">
            <a:avLst/>
          </a:prstGeom>
        </p:spPr>
        <p:txBody>
          <a:bodyPr wrap="none">
            <a:spAutoFit/>
          </a:bodyPr>
          <a:lstStyle/>
          <a:p>
            <a:r>
              <a:rPr lang="en-US" b="1" dirty="0" smtClean="0"/>
              <a:t>Fig: Architecture of the X System.</a:t>
            </a:r>
            <a:endParaRPr lang="en-US" b="1"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1635" y="443753"/>
            <a:ext cx="10219765" cy="5078313"/>
          </a:xfrm>
          <a:prstGeom prst="rect">
            <a:avLst/>
          </a:prstGeom>
        </p:spPr>
        <p:txBody>
          <a:bodyPr wrap="square">
            <a:spAutoFit/>
          </a:bodyPr>
          <a:lstStyle/>
          <a:p>
            <a:pPr algn="just">
              <a:buFont typeface="Wingdings" pitchFamily="2" charset="2"/>
              <a:buChar char="ü"/>
            </a:pPr>
            <a:r>
              <a:rPr lang="en-US" sz="3600" dirty="0" smtClean="0"/>
              <a:t>This diagram represents the </a:t>
            </a:r>
            <a:r>
              <a:rPr lang="en-US" sz="3600" b="1" dirty="0" smtClean="0"/>
              <a:t>X Window System (X11) architecture</a:t>
            </a:r>
            <a:r>
              <a:rPr lang="en-US" sz="3600" dirty="0" smtClean="0"/>
              <a:t>, where applications communicate with the </a:t>
            </a:r>
            <a:r>
              <a:rPr lang="en-US" sz="3600" b="1" dirty="0" smtClean="0"/>
              <a:t>X server</a:t>
            </a:r>
            <a:r>
              <a:rPr lang="en-US" sz="3600" dirty="0" smtClean="0"/>
              <a:t> using the </a:t>
            </a:r>
            <a:r>
              <a:rPr lang="en-US" sz="3600" b="1" dirty="0" smtClean="0"/>
              <a:t>X protocol</a:t>
            </a:r>
            <a:r>
              <a:rPr lang="en-US" sz="3600" dirty="0" smtClean="0"/>
              <a:t> over a network. </a:t>
            </a:r>
            <a:endParaRPr lang="en-US" sz="3600" dirty="0" smtClean="0"/>
          </a:p>
          <a:p>
            <a:pPr algn="just">
              <a:buFont typeface="Wingdings" pitchFamily="2" charset="2"/>
              <a:buChar char="ü"/>
            </a:pPr>
            <a:endParaRPr lang="en-US" sz="3600" dirty="0" smtClean="0"/>
          </a:p>
          <a:p>
            <a:pPr algn="just">
              <a:buFont typeface="Wingdings" pitchFamily="2" charset="2"/>
              <a:buChar char="ü"/>
            </a:pPr>
            <a:r>
              <a:rPr lang="en-US" sz="3600" dirty="0" smtClean="0"/>
              <a:t>The </a:t>
            </a:r>
            <a:r>
              <a:rPr lang="en-US" sz="3600" b="1" dirty="0" smtClean="0"/>
              <a:t>X client (application) uses </a:t>
            </a:r>
            <a:r>
              <a:rPr lang="en-US" sz="3600" b="1" dirty="0" err="1" smtClean="0"/>
              <a:t>Xlib</a:t>
            </a:r>
            <a:r>
              <a:rPr lang="en-US" sz="3600" b="1" dirty="0" smtClean="0"/>
              <a:t> and a network interface to send requests</a:t>
            </a:r>
            <a:r>
              <a:rPr lang="en-US" sz="3600" dirty="0" smtClean="0"/>
              <a:t>, while the </a:t>
            </a:r>
            <a:r>
              <a:rPr lang="en-US" sz="3600" b="1" dirty="0" smtClean="0"/>
              <a:t>X server processes them and renders the output on the display hardware</a:t>
            </a:r>
            <a:r>
              <a:rPr lang="en-US" sz="3600" dirty="0" smtClean="0"/>
              <a:t>.</a:t>
            </a:r>
            <a:endParaRPr lang="en-US" sz="3600"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112" y="373207"/>
            <a:ext cx="11539853" cy="6494085"/>
          </a:xfrm>
          <a:prstGeom prst="rect">
            <a:avLst/>
          </a:prstGeom>
        </p:spPr>
        <p:txBody>
          <a:bodyPr wrap="square">
            <a:spAutoFit/>
          </a:bodyPr>
          <a:lstStyle/>
          <a:p>
            <a:pPr algn="just"/>
            <a:r>
              <a:rPr lang="en-US" sz="3200" b="1" dirty="0" smtClean="0">
                <a:solidFill>
                  <a:srgbClr val="C00000"/>
                </a:solidFill>
              </a:rPr>
              <a:t>5. Size Measurement of a Component-based GUI</a:t>
            </a:r>
          </a:p>
          <a:p>
            <a:pPr algn="just">
              <a:buFont typeface="Wingdings" pitchFamily="2" charset="2"/>
              <a:buChar char="ü"/>
            </a:pPr>
            <a:r>
              <a:rPr lang="en-US" sz="3200" dirty="0" smtClean="0"/>
              <a:t>Measuring the size of a </a:t>
            </a:r>
            <a:r>
              <a:rPr lang="en-US" sz="3200" b="1" dirty="0" smtClean="0">
                <a:solidFill>
                  <a:srgbClr val="C00000"/>
                </a:solidFill>
              </a:rPr>
              <a:t>component-based GUI </a:t>
            </a:r>
            <a:r>
              <a:rPr lang="en-US" sz="3200" dirty="0" smtClean="0"/>
              <a:t>is not straightforward using traditional methods like </a:t>
            </a:r>
            <a:r>
              <a:rPr lang="en-US" sz="3200" b="1" dirty="0" smtClean="0"/>
              <a:t>lines of code (LOC)</a:t>
            </a:r>
            <a:r>
              <a:rPr lang="en-US" sz="3200" dirty="0" smtClean="0"/>
              <a:t> because the interface is made by integrating various predefined components.</a:t>
            </a:r>
          </a:p>
          <a:p>
            <a:pPr algn="just">
              <a:buFont typeface="Wingdings" pitchFamily="2" charset="2"/>
              <a:buChar char="ü"/>
            </a:pPr>
            <a:r>
              <a:rPr lang="en-US" sz="3200" dirty="0" smtClean="0"/>
              <a:t>An appropriate metric is </a:t>
            </a:r>
            <a:r>
              <a:rPr lang="en-US" sz="3200" b="1" dirty="0" smtClean="0">
                <a:solidFill>
                  <a:srgbClr val="C00000"/>
                </a:solidFill>
              </a:rPr>
              <a:t>widget points (</a:t>
            </a:r>
            <a:r>
              <a:rPr lang="en-US" sz="3200" b="1" dirty="0" err="1" smtClean="0">
                <a:solidFill>
                  <a:srgbClr val="C00000"/>
                </a:solidFill>
              </a:rPr>
              <a:t>wp</a:t>
            </a:r>
            <a:r>
              <a:rPr lang="en-US" sz="3200" b="1" dirty="0" smtClean="0">
                <a:solidFill>
                  <a:srgbClr val="C00000"/>
                </a:solidFill>
              </a:rPr>
              <a:t>), </a:t>
            </a:r>
            <a:r>
              <a:rPr lang="en-US" sz="3200" dirty="0" smtClean="0"/>
              <a:t>which counts the total number of widgets used in an interface. This measurement reflects the complexity of the interface and is independent of the environment in which the interface is implemented. </a:t>
            </a:r>
          </a:p>
          <a:p>
            <a:pPr algn="just">
              <a:buFont typeface="Wingdings" pitchFamily="2" charset="2"/>
              <a:buChar char="ü"/>
            </a:pPr>
            <a:r>
              <a:rPr lang="en-US" sz="3200" dirty="0" smtClean="0"/>
              <a:t>An alternative way to measure size is by </a:t>
            </a:r>
            <a:r>
              <a:rPr lang="en-US" sz="3200" b="1" dirty="0" smtClean="0">
                <a:solidFill>
                  <a:srgbClr val="C00000"/>
                </a:solidFill>
              </a:rPr>
              <a:t>counting the number of screens, </a:t>
            </a:r>
            <a:r>
              <a:rPr lang="en-US" sz="3200" dirty="0" smtClean="0"/>
              <a:t>but this may not accurately reflect the complexity of the interface.</a:t>
            </a:r>
          </a:p>
          <a:p>
            <a:endParaRPr lang="en-US" sz="3200" dirty="0"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3882" y="290324"/>
            <a:ext cx="11168505" cy="6063198"/>
          </a:xfrm>
          <a:prstGeom prst="rect">
            <a:avLst/>
          </a:prstGeom>
        </p:spPr>
        <p:txBody>
          <a:bodyPr wrap="square">
            <a:spAutoFit/>
          </a:bodyPr>
          <a:lstStyle/>
          <a:p>
            <a:r>
              <a:rPr lang="en-US" sz="3200" b="1" dirty="0" smtClean="0">
                <a:solidFill>
                  <a:schemeClr val="accent6"/>
                </a:solidFill>
              </a:rPr>
              <a:t>A USER INTERFACE DESIGN </a:t>
            </a:r>
            <a:r>
              <a:rPr lang="en-US" sz="3200" b="1" dirty="0" smtClean="0">
                <a:solidFill>
                  <a:schemeClr val="accent6"/>
                </a:solidFill>
              </a:rPr>
              <a:t>METHODOLOGY:</a:t>
            </a:r>
          </a:p>
          <a:p>
            <a:endParaRPr lang="en-US" sz="3200" b="1" dirty="0" smtClean="0"/>
          </a:p>
          <a:p>
            <a:pPr algn="just">
              <a:buFont typeface="Wingdings" pitchFamily="2" charset="2"/>
              <a:buChar char="ü"/>
            </a:pPr>
            <a:r>
              <a:rPr lang="en-US" sz="3600" dirty="0" smtClean="0"/>
              <a:t>Currently, there is </a:t>
            </a:r>
            <a:r>
              <a:rPr lang="en-US" sz="3600" dirty="0" smtClean="0">
                <a:solidFill>
                  <a:srgbClr val="C00000"/>
                </a:solidFill>
              </a:rPr>
              <a:t>no rigid step-by-step </a:t>
            </a:r>
            <a:r>
              <a:rPr lang="en-US" sz="3600" dirty="0" smtClean="0"/>
              <a:t>approach to designing a good user interface (UI</a:t>
            </a:r>
            <a:r>
              <a:rPr lang="en-US" sz="3600" dirty="0" smtClean="0"/>
              <a:t>).</a:t>
            </a:r>
          </a:p>
          <a:p>
            <a:pPr algn="just">
              <a:buFont typeface="Wingdings" pitchFamily="2" charset="2"/>
              <a:buChar char="ü"/>
            </a:pPr>
            <a:r>
              <a:rPr lang="en-US" sz="3600" dirty="0" smtClean="0"/>
              <a:t> </a:t>
            </a:r>
            <a:r>
              <a:rPr lang="en-US" sz="3600" dirty="0" smtClean="0"/>
              <a:t>Instead, designers rely on </a:t>
            </a:r>
            <a:r>
              <a:rPr lang="en-US" sz="3600" dirty="0" smtClean="0">
                <a:solidFill>
                  <a:srgbClr val="C00000"/>
                </a:solidFill>
              </a:rPr>
              <a:t>recommendations and best practices. </a:t>
            </a:r>
            <a:endParaRPr lang="en-US" sz="3600" dirty="0" smtClean="0">
              <a:solidFill>
                <a:srgbClr val="C00000"/>
              </a:solidFill>
            </a:endParaRPr>
          </a:p>
          <a:p>
            <a:pPr algn="just">
              <a:buFont typeface="Wingdings" pitchFamily="2" charset="2"/>
              <a:buChar char="ü"/>
            </a:pPr>
            <a:r>
              <a:rPr lang="en-US" sz="3600" dirty="0" smtClean="0"/>
              <a:t>Most </a:t>
            </a:r>
            <a:r>
              <a:rPr lang="en-US" sz="3600" dirty="0" smtClean="0"/>
              <a:t>modern UI design methodologies are </a:t>
            </a:r>
            <a:r>
              <a:rPr lang="en-US" sz="3600" b="1" dirty="0" smtClean="0">
                <a:solidFill>
                  <a:srgbClr val="C00000"/>
                </a:solidFill>
              </a:rPr>
              <a:t>user-centered</a:t>
            </a:r>
            <a:r>
              <a:rPr lang="en-US" sz="3600" dirty="0" smtClean="0"/>
              <a:t>, but this does not mean that users themselves should design the interface. While users understand the tasks they need to perform, they lack expertise in GUI design principles.</a:t>
            </a:r>
            <a:endParaRPr lang="en-US" sz="3600"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7501" y="221173"/>
            <a:ext cx="11602122" cy="6186309"/>
          </a:xfrm>
          <a:prstGeom prst="rect">
            <a:avLst/>
          </a:prstGeom>
        </p:spPr>
        <p:txBody>
          <a:bodyPr wrap="square">
            <a:spAutoFit/>
          </a:bodyPr>
          <a:lstStyle/>
          <a:p>
            <a:pPr algn="just"/>
            <a:r>
              <a:rPr lang="en-US" sz="3600" b="1" dirty="0" smtClean="0">
                <a:solidFill>
                  <a:srgbClr val="00B050"/>
                </a:solidFill>
              </a:rPr>
              <a:t>Implications of Human Cognition Capabilities on UI </a:t>
            </a:r>
            <a:r>
              <a:rPr lang="en-US" sz="3600" b="1" dirty="0" smtClean="0">
                <a:solidFill>
                  <a:srgbClr val="00B050"/>
                </a:solidFill>
              </a:rPr>
              <a:t>Design:</a:t>
            </a:r>
            <a:endParaRPr lang="en-US" sz="3600" b="1" dirty="0" smtClean="0">
              <a:solidFill>
                <a:srgbClr val="00B050"/>
              </a:solidFill>
            </a:endParaRPr>
          </a:p>
          <a:p>
            <a:pPr algn="just"/>
            <a:r>
              <a:rPr lang="en-US" sz="3600" dirty="0" smtClean="0"/>
              <a:t>Research in human-computer interaction has shown that human cognitive limitations influence UI design. Key considerations include:</a:t>
            </a:r>
          </a:p>
          <a:p>
            <a:pPr algn="just"/>
            <a:r>
              <a:rPr lang="en-US" sz="3600" b="1" dirty="0" smtClean="0">
                <a:solidFill>
                  <a:srgbClr val="C00000"/>
                </a:solidFill>
              </a:rPr>
              <a:t>Limited Memory</a:t>
            </a:r>
            <a:r>
              <a:rPr lang="en-US" sz="3600" dirty="0" smtClean="0"/>
              <a:t>: Users can retain only about seven unrelated items at a time. Designers should minimize memory load by displaying relevant information rather than requiring users to recall it.</a:t>
            </a:r>
          </a:p>
          <a:p>
            <a:pPr lvl="1" algn="just"/>
            <a:r>
              <a:rPr lang="en-US" sz="3600" i="1" dirty="0" smtClean="0"/>
              <a:t>Example:</a:t>
            </a:r>
            <a:r>
              <a:rPr lang="en-US" sz="3600" dirty="0" smtClean="0"/>
              <a:t> An e-commerce website should show the shopping cart contents rather than requiring users to remember what they added.</a:t>
            </a:r>
            <a:endParaRPr lang="en-US" sz="3600"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628" y="471491"/>
            <a:ext cx="11718388" cy="5632311"/>
          </a:xfrm>
          <a:prstGeom prst="rect">
            <a:avLst/>
          </a:prstGeom>
        </p:spPr>
        <p:txBody>
          <a:bodyPr wrap="square">
            <a:spAutoFit/>
          </a:bodyPr>
          <a:lstStyle/>
          <a:p>
            <a:r>
              <a:rPr lang="en-US" sz="3600" b="1" dirty="0" smtClean="0">
                <a:solidFill>
                  <a:srgbClr val="C00000"/>
                </a:solidFill>
              </a:rPr>
              <a:t>Frequent Task Closure</a:t>
            </a:r>
            <a:r>
              <a:rPr lang="en-US" sz="3600" dirty="0" smtClean="0">
                <a:solidFill>
                  <a:srgbClr val="C00000"/>
                </a:solidFill>
              </a:rPr>
              <a:t>: </a:t>
            </a:r>
            <a:r>
              <a:rPr lang="en-US" sz="3600" dirty="0" smtClean="0"/>
              <a:t>Breaking large tasks into smaller subtasks with clear completion feedback helps users feel a sense of progress.</a:t>
            </a:r>
          </a:p>
          <a:p>
            <a:r>
              <a:rPr lang="en-US" sz="3600" i="1" dirty="0" smtClean="0"/>
              <a:t>Example:</a:t>
            </a:r>
            <a:r>
              <a:rPr lang="en-US" sz="3600" dirty="0" smtClean="0"/>
              <a:t> A multi-step online form should indicate when a section is completed before moving to the next</a:t>
            </a:r>
            <a:r>
              <a:rPr lang="en-US" sz="3600" dirty="0" smtClean="0"/>
              <a:t>.</a:t>
            </a:r>
          </a:p>
          <a:p>
            <a:endParaRPr lang="en-US" sz="3600" dirty="0" smtClean="0"/>
          </a:p>
          <a:p>
            <a:r>
              <a:rPr lang="en-US" sz="3600" b="1" dirty="0" smtClean="0">
                <a:solidFill>
                  <a:srgbClr val="C00000"/>
                </a:solidFill>
              </a:rPr>
              <a:t>Recognition vs. Recall</a:t>
            </a:r>
            <a:r>
              <a:rPr lang="en-US" sz="3600" dirty="0" smtClean="0">
                <a:solidFill>
                  <a:srgbClr val="C00000"/>
                </a:solidFill>
              </a:rPr>
              <a:t>: </a:t>
            </a:r>
            <a:r>
              <a:rPr lang="en-US" sz="3600" dirty="0" smtClean="0"/>
              <a:t>Users should recognize options rather than recall information.</a:t>
            </a:r>
          </a:p>
          <a:p>
            <a:r>
              <a:rPr lang="en-US" sz="3600" i="1" dirty="0" smtClean="0"/>
              <a:t>Example:</a:t>
            </a:r>
            <a:r>
              <a:rPr lang="en-US" sz="3600" dirty="0" smtClean="0"/>
              <a:t> A dropdown list for selecting a country is better than requiring users to type it.</a:t>
            </a:r>
            <a:endParaRPr lang="en-US" sz="3600"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2708" y="576775"/>
            <a:ext cx="11254154" cy="4524315"/>
          </a:xfrm>
          <a:prstGeom prst="rect">
            <a:avLst/>
          </a:prstGeom>
        </p:spPr>
        <p:txBody>
          <a:bodyPr wrap="square">
            <a:spAutoFit/>
          </a:bodyPr>
          <a:lstStyle/>
          <a:p>
            <a:r>
              <a:rPr lang="en-US" sz="3600" b="1" dirty="0" smtClean="0">
                <a:solidFill>
                  <a:srgbClr val="C00000"/>
                </a:solidFill>
              </a:rPr>
              <a:t>Procedural vs. Object-Oriented Design</a:t>
            </a:r>
            <a:r>
              <a:rPr lang="en-US" sz="3600" dirty="0" smtClean="0">
                <a:solidFill>
                  <a:srgbClr val="C00000"/>
                </a:solidFill>
              </a:rPr>
              <a:t>:</a:t>
            </a:r>
          </a:p>
          <a:p>
            <a:r>
              <a:rPr lang="en-US" sz="3600" b="1" dirty="0" smtClean="0"/>
              <a:t>Procedural UI</a:t>
            </a:r>
            <a:r>
              <a:rPr lang="en-US" sz="3600" dirty="0" smtClean="0"/>
              <a:t> guides users step by step, ideal for well-defined tasks like ATMs.</a:t>
            </a:r>
          </a:p>
          <a:p>
            <a:r>
              <a:rPr lang="en-US" sz="3600" b="1" dirty="0" smtClean="0"/>
              <a:t>Object-Oriented UI</a:t>
            </a:r>
            <a:r>
              <a:rPr lang="en-US" sz="3600" dirty="0" smtClean="0"/>
              <a:t> gives users flexibility, making it suitable for creative applications like design software.</a:t>
            </a:r>
          </a:p>
          <a:p>
            <a:r>
              <a:rPr lang="en-US" sz="3600" i="1" dirty="0" smtClean="0"/>
              <a:t>Example:</a:t>
            </a:r>
            <a:r>
              <a:rPr lang="en-US" sz="3600" dirty="0" smtClean="0"/>
              <a:t> An ATM follows a step-by-step approach, while Photoshop allows users to manipulate multiple objects freely.</a:t>
            </a:r>
            <a:endParaRPr lang="en-US" sz="3600"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6920" y="306809"/>
            <a:ext cx="11282703" cy="6001643"/>
          </a:xfrm>
          <a:prstGeom prst="rect">
            <a:avLst/>
          </a:prstGeom>
        </p:spPr>
        <p:txBody>
          <a:bodyPr wrap="square">
            <a:spAutoFit/>
          </a:bodyPr>
          <a:lstStyle/>
          <a:p>
            <a:r>
              <a:rPr lang="en-US" sz="3200" b="1" dirty="0" smtClean="0"/>
              <a:t>A GUI Design Methodology</a:t>
            </a:r>
          </a:p>
          <a:p>
            <a:r>
              <a:rPr lang="en-US" sz="3200" dirty="0" smtClean="0"/>
              <a:t>Based on </a:t>
            </a:r>
            <a:r>
              <a:rPr lang="en-US" sz="3200" dirty="0" smtClean="0">
                <a:solidFill>
                  <a:srgbClr val="C00000"/>
                </a:solidFill>
              </a:rPr>
              <a:t>Frank Ludolph’s work, </a:t>
            </a:r>
            <a:r>
              <a:rPr lang="en-US" sz="3200" dirty="0" smtClean="0"/>
              <a:t>the UI design process includes the following steps</a:t>
            </a:r>
            <a:r>
              <a:rPr lang="en-US" sz="3200" dirty="0" smtClean="0"/>
              <a:t>:</a:t>
            </a:r>
          </a:p>
          <a:p>
            <a:pPr>
              <a:buFont typeface="Wingdings" pitchFamily="2" charset="2"/>
              <a:buChar char="ü"/>
            </a:pPr>
            <a:r>
              <a:rPr lang="en-US" sz="3200" dirty="0" smtClean="0"/>
              <a:t>Examine the use case model of the software. Interview, discuss, and review the GUI issues with the </a:t>
            </a:r>
            <a:r>
              <a:rPr lang="en-US" sz="3200" dirty="0" smtClean="0"/>
              <a:t>end-users</a:t>
            </a:r>
          </a:p>
          <a:p>
            <a:pPr>
              <a:buFont typeface="Wingdings" pitchFamily="2" charset="2"/>
              <a:buChar char="ü"/>
            </a:pPr>
            <a:r>
              <a:rPr lang="en-US" sz="3200" dirty="0" smtClean="0"/>
              <a:t> </a:t>
            </a:r>
            <a:r>
              <a:rPr lang="en-US" sz="3200" dirty="0" smtClean="0"/>
              <a:t>Task and object </a:t>
            </a:r>
            <a:r>
              <a:rPr lang="en-US" sz="3200" dirty="0" smtClean="0"/>
              <a:t>modeling</a:t>
            </a:r>
          </a:p>
          <a:p>
            <a:pPr>
              <a:buFont typeface="Wingdings" pitchFamily="2" charset="2"/>
              <a:buChar char="ü"/>
            </a:pPr>
            <a:r>
              <a:rPr lang="en-US" sz="3200" dirty="0" smtClean="0"/>
              <a:t> </a:t>
            </a:r>
            <a:r>
              <a:rPr lang="en-US" sz="3200" dirty="0" smtClean="0"/>
              <a:t>Metaphor selection </a:t>
            </a:r>
            <a:endParaRPr lang="en-US" sz="3200" dirty="0" smtClean="0"/>
          </a:p>
          <a:p>
            <a:pPr>
              <a:buFont typeface="Wingdings" pitchFamily="2" charset="2"/>
              <a:buChar char="ü"/>
            </a:pPr>
            <a:r>
              <a:rPr lang="en-US" sz="3200" dirty="0" smtClean="0"/>
              <a:t>Fundamentals </a:t>
            </a:r>
            <a:r>
              <a:rPr lang="en-US" sz="3200" dirty="0" smtClean="0"/>
              <a:t>of Software </a:t>
            </a:r>
            <a:r>
              <a:rPr lang="en-US" sz="3200" dirty="0" smtClean="0"/>
              <a:t>Engineering</a:t>
            </a:r>
          </a:p>
          <a:p>
            <a:pPr>
              <a:buFont typeface="Wingdings" pitchFamily="2" charset="2"/>
              <a:buChar char="ü"/>
            </a:pPr>
            <a:r>
              <a:rPr lang="en-US" sz="3200" dirty="0" smtClean="0"/>
              <a:t> </a:t>
            </a:r>
            <a:r>
              <a:rPr lang="en-US" sz="3200" dirty="0" smtClean="0"/>
              <a:t>Interaction design and rough </a:t>
            </a:r>
            <a:r>
              <a:rPr lang="en-US" sz="3200" dirty="0" smtClean="0"/>
              <a:t>layout</a:t>
            </a:r>
          </a:p>
          <a:p>
            <a:pPr>
              <a:buFont typeface="Wingdings" pitchFamily="2" charset="2"/>
              <a:buChar char="ü"/>
            </a:pPr>
            <a:r>
              <a:rPr lang="en-US" sz="3200" dirty="0" smtClean="0"/>
              <a:t> </a:t>
            </a:r>
            <a:r>
              <a:rPr lang="en-US" sz="3200" dirty="0" smtClean="0"/>
              <a:t>Detailed presentation and graphics design </a:t>
            </a:r>
            <a:endParaRPr lang="en-US" sz="3200" dirty="0" smtClean="0"/>
          </a:p>
          <a:p>
            <a:pPr>
              <a:buFont typeface="Wingdings" pitchFamily="2" charset="2"/>
              <a:buChar char="ü"/>
            </a:pPr>
            <a:r>
              <a:rPr lang="en-US" sz="3200" dirty="0" smtClean="0"/>
              <a:t>GUI </a:t>
            </a:r>
            <a:r>
              <a:rPr lang="en-US" sz="3200" dirty="0" smtClean="0"/>
              <a:t>construction </a:t>
            </a:r>
            <a:endParaRPr lang="en-US" sz="3200" dirty="0" smtClean="0"/>
          </a:p>
          <a:p>
            <a:pPr>
              <a:buFont typeface="Wingdings" pitchFamily="2" charset="2"/>
              <a:buChar char="ü"/>
            </a:pPr>
            <a:r>
              <a:rPr lang="en-US" sz="3200" dirty="0" smtClean="0"/>
              <a:t>Usability </a:t>
            </a:r>
            <a:r>
              <a:rPr lang="en-US" sz="3200" dirty="0" smtClean="0"/>
              <a:t>evaluation</a:t>
            </a:r>
            <a:endParaRPr lang="en-US" sz="3200"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895" y="754524"/>
            <a:ext cx="11466411" cy="6678751"/>
          </a:xfrm>
          <a:prstGeom prst="rect">
            <a:avLst/>
          </a:prstGeom>
        </p:spPr>
        <p:txBody>
          <a:bodyPr wrap="square">
            <a:spAutoFit/>
          </a:bodyPr>
          <a:lstStyle/>
          <a:p>
            <a:r>
              <a:rPr lang="en-US" sz="3600" b="1" dirty="0" smtClean="0">
                <a:solidFill>
                  <a:srgbClr val="C00000"/>
                </a:solidFill>
              </a:rPr>
              <a:t>1. Examining </a:t>
            </a:r>
            <a:r>
              <a:rPr lang="en-US" sz="3600" b="1" dirty="0" smtClean="0">
                <a:solidFill>
                  <a:srgbClr val="C00000"/>
                </a:solidFill>
              </a:rPr>
              <a:t>the Use Case </a:t>
            </a:r>
            <a:r>
              <a:rPr lang="en-US" sz="3600" b="1" dirty="0" smtClean="0">
                <a:solidFill>
                  <a:srgbClr val="C00000"/>
                </a:solidFill>
              </a:rPr>
              <a:t>Model:</a:t>
            </a:r>
          </a:p>
          <a:p>
            <a:endParaRPr lang="en-US" sz="3200" b="1" dirty="0" smtClean="0"/>
          </a:p>
          <a:p>
            <a:pPr algn="just"/>
            <a:r>
              <a:rPr lang="en-US" sz="3600" dirty="0" smtClean="0"/>
              <a:t>The use case model identifies key tasks users perform with the software. A UI should use metaphors to make interactions intuitive, reducing effort and training costs</a:t>
            </a:r>
            <a:r>
              <a:rPr lang="en-US" sz="3600" dirty="0" smtClean="0"/>
              <a:t>.</a:t>
            </a:r>
          </a:p>
          <a:p>
            <a:pPr algn="just"/>
            <a:endParaRPr lang="en-US" sz="3600" dirty="0" smtClean="0"/>
          </a:p>
          <a:p>
            <a:pPr algn="just"/>
            <a:r>
              <a:rPr lang="en-US" sz="3600" b="1" dirty="0" smtClean="0"/>
              <a:t>Example:</a:t>
            </a:r>
            <a:r>
              <a:rPr lang="en-US" sz="3600" dirty="0" smtClean="0"/>
              <a:t> A </a:t>
            </a:r>
            <a:r>
              <a:rPr lang="en-US" sz="3600" b="1" dirty="0" smtClean="0"/>
              <a:t>shopping cart</a:t>
            </a:r>
            <a:r>
              <a:rPr lang="en-US" sz="3600" dirty="0" smtClean="0"/>
              <a:t> metaphor in e-commerce makes adding and purchasing items easier. Some commonly used metaphors are the following: </a:t>
            </a:r>
            <a:r>
              <a:rPr lang="en-US" sz="3600" dirty="0" smtClean="0">
                <a:solidFill>
                  <a:srgbClr val="0000CC"/>
                </a:solidFill>
              </a:rPr>
              <a:t>White </a:t>
            </a:r>
            <a:r>
              <a:rPr lang="en-US" sz="3600" dirty="0" smtClean="0">
                <a:solidFill>
                  <a:srgbClr val="0000CC"/>
                </a:solidFill>
              </a:rPr>
              <a:t>board, Shopping cart, Desktop, </a:t>
            </a:r>
            <a:r>
              <a:rPr lang="en-US" sz="3600" dirty="0" smtClean="0">
                <a:solidFill>
                  <a:srgbClr val="0000CC"/>
                </a:solidFill>
              </a:rPr>
              <a:t>Editor’s work </a:t>
            </a:r>
            <a:r>
              <a:rPr lang="en-US" sz="3600" dirty="0" smtClean="0">
                <a:solidFill>
                  <a:srgbClr val="0000CC"/>
                </a:solidFill>
              </a:rPr>
              <a:t>bench, </a:t>
            </a:r>
            <a:r>
              <a:rPr lang="en-US" sz="3600" dirty="0" smtClean="0">
                <a:solidFill>
                  <a:srgbClr val="0000CC"/>
                </a:solidFill>
              </a:rPr>
              <a:t>White </a:t>
            </a:r>
            <a:r>
              <a:rPr lang="en-US" sz="3600" dirty="0" smtClean="0">
                <a:solidFill>
                  <a:srgbClr val="0000CC"/>
                </a:solidFill>
              </a:rPr>
              <a:t>page, </a:t>
            </a:r>
            <a:r>
              <a:rPr lang="en-US" sz="3600" dirty="0" smtClean="0">
                <a:solidFill>
                  <a:srgbClr val="0000CC"/>
                </a:solidFill>
              </a:rPr>
              <a:t>Yellow </a:t>
            </a:r>
            <a:r>
              <a:rPr lang="en-US" sz="3600" dirty="0" smtClean="0">
                <a:solidFill>
                  <a:srgbClr val="0000CC"/>
                </a:solidFill>
              </a:rPr>
              <a:t>page, </a:t>
            </a:r>
            <a:r>
              <a:rPr lang="en-US" sz="3600" dirty="0" smtClean="0">
                <a:solidFill>
                  <a:srgbClr val="0000CC"/>
                </a:solidFill>
              </a:rPr>
              <a:t>Office </a:t>
            </a:r>
            <a:r>
              <a:rPr lang="en-US" sz="3600" dirty="0" smtClean="0">
                <a:solidFill>
                  <a:srgbClr val="0000CC"/>
                </a:solidFill>
              </a:rPr>
              <a:t>cabinet, </a:t>
            </a:r>
            <a:r>
              <a:rPr lang="en-US" sz="3600" dirty="0" smtClean="0">
                <a:solidFill>
                  <a:srgbClr val="0000CC"/>
                </a:solidFill>
              </a:rPr>
              <a:t>Post box </a:t>
            </a:r>
            <a:r>
              <a:rPr lang="en-US" sz="3600" dirty="0" smtClean="0">
                <a:solidFill>
                  <a:srgbClr val="0000CC"/>
                </a:solidFill>
              </a:rPr>
              <a:t>,Bulletin </a:t>
            </a:r>
            <a:r>
              <a:rPr lang="en-US" sz="3600" dirty="0" smtClean="0">
                <a:solidFill>
                  <a:srgbClr val="0000CC"/>
                </a:solidFill>
              </a:rPr>
              <a:t>board </a:t>
            </a:r>
            <a:r>
              <a:rPr lang="en-US" sz="3600" dirty="0" smtClean="0">
                <a:solidFill>
                  <a:srgbClr val="0000CC"/>
                </a:solidFill>
              </a:rPr>
              <a:t>,Visitor’s </a:t>
            </a:r>
            <a:r>
              <a:rPr lang="en-US" sz="3600" dirty="0" smtClean="0">
                <a:solidFill>
                  <a:srgbClr val="0000CC"/>
                </a:solidFill>
              </a:rPr>
              <a:t>book</a:t>
            </a:r>
          </a:p>
          <a:p>
            <a:pPr algn="just"/>
            <a:endParaRPr lang="en-US" sz="36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79829" y="225081"/>
            <a:ext cx="10986866" cy="954107"/>
          </a:xfrm>
          <a:prstGeom prst="rect">
            <a:avLst/>
          </a:prstGeom>
        </p:spPr>
        <p:txBody>
          <a:bodyPr wrap="square">
            <a:spAutoFit/>
          </a:bodyPr>
          <a:lstStyle/>
          <a:p>
            <a:endParaRPr lang="en-US" sz="2800" b="1" dirty="0" smtClean="0">
              <a:solidFill>
                <a:srgbClr val="0000CC"/>
              </a:solidFill>
            </a:endParaRPr>
          </a:p>
          <a:p>
            <a:endParaRPr lang="en-IN" sz="2800" b="1" dirty="0" smtClean="0">
              <a:solidFill>
                <a:srgbClr val="0000CC"/>
              </a:solidFill>
            </a:endParaRPr>
          </a:p>
        </p:txBody>
      </p:sp>
      <p:sp>
        <p:nvSpPr>
          <p:cNvPr id="3" name="Rectangle 2"/>
          <p:cNvSpPr/>
          <p:nvPr/>
        </p:nvSpPr>
        <p:spPr>
          <a:xfrm>
            <a:off x="712763" y="338854"/>
            <a:ext cx="10766473" cy="954107"/>
          </a:xfrm>
          <a:prstGeom prst="rect">
            <a:avLst/>
          </a:prstGeom>
        </p:spPr>
        <p:txBody>
          <a:bodyPr wrap="square">
            <a:spAutoFit/>
          </a:bodyPr>
          <a:lstStyle/>
          <a:p>
            <a:pPr lvl="1"/>
            <a:endParaRPr lang="en-US" sz="2800" dirty="0" smtClean="0"/>
          </a:p>
          <a:p>
            <a:endParaRPr lang="en-US" sz="2800" b="1" dirty="0" smtClean="0">
              <a:solidFill>
                <a:srgbClr val="0000CC"/>
              </a:solidFill>
            </a:endParaRPr>
          </a:p>
        </p:txBody>
      </p:sp>
      <p:sp>
        <p:nvSpPr>
          <p:cNvPr id="4" name="Rectangle 3"/>
          <p:cNvSpPr/>
          <p:nvPr/>
        </p:nvSpPr>
        <p:spPr>
          <a:xfrm>
            <a:off x="614288" y="221958"/>
            <a:ext cx="11075964" cy="8648521"/>
          </a:xfrm>
          <a:prstGeom prst="rect">
            <a:avLst/>
          </a:prstGeom>
        </p:spPr>
        <p:txBody>
          <a:bodyPr wrap="square">
            <a:spAutoFit/>
          </a:bodyPr>
          <a:lstStyle/>
          <a:p>
            <a:r>
              <a:rPr lang="en-US" sz="2800" b="1" dirty="0" smtClean="0">
                <a:solidFill>
                  <a:srgbClr val="00B050"/>
                </a:solidFill>
              </a:rPr>
              <a:t>Example:</a:t>
            </a:r>
            <a:r>
              <a:rPr lang="en-US" sz="2800" dirty="0" smtClean="0"/>
              <a:t/>
            </a:r>
            <a:br>
              <a:rPr lang="en-US" sz="2800" dirty="0" smtClean="0"/>
            </a:br>
            <a:r>
              <a:rPr lang="en-US" sz="3200" b="1" dirty="0" smtClean="0">
                <a:solidFill>
                  <a:schemeClr val="accent2"/>
                </a:solidFill>
              </a:rPr>
              <a:t>✅ High Cohesion: (Good Design)</a:t>
            </a:r>
          </a:p>
          <a:p>
            <a:pPr algn="just">
              <a:buFont typeface="Wingdings" pitchFamily="2" charset="2"/>
              <a:buChar char="ü"/>
            </a:pPr>
            <a:r>
              <a:rPr lang="en-US" sz="3200" dirty="0" smtClean="0"/>
              <a:t>A </a:t>
            </a:r>
            <a:r>
              <a:rPr lang="en-US" sz="3200" b="1" dirty="0" smtClean="0"/>
              <a:t>Remote Control</a:t>
            </a:r>
            <a:r>
              <a:rPr lang="en-US" sz="3200" dirty="0" smtClean="0"/>
              <a:t> is designed </a:t>
            </a:r>
            <a:r>
              <a:rPr lang="en-US" sz="3200" b="1" dirty="0" smtClean="0"/>
              <a:t>only</a:t>
            </a:r>
            <a:r>
              <a:rPr lang="en-US" sz="3200" dirty="0" smtClean="0"/>
              <a:t> for controlling the TV (power, volume, channels).</a:t>
            </a:r>
          </a:p>
          <a:p>
            <a:pPr algn="just">
              <a:buFont typeface="Wingdings" pitchFamily="2" charset="2"/>
              <a:buChar char="ü"/>
            </a:pPr>
            <a:r>
              <a:rPr lang="en-US" sz="3200" dirty="0" smtClean="0"/>
              <a:t>A </a:t>
            </a:r>
            <a:r>
              <a:rPr lang="en-US" sz="3200" b="1" dirty="0" smtClean="0"/>
              <a:t>TV</a:t>
            </a:r>
            <a:r>
              <a:rPr lang="en-US" sz="3200" dirty="0" smtClean="0"/>
              <a:t> handles </a:t>
            </a:r>
            <a:r>
              <a:rPr lang="en-US" sz="3200" b="1" dirty="0" smtClean="0"/>
              <a:t>only</a:t>
            </a:r>
            <a:r>
              <a:rPr lang="en-US" sz="3200" dirty="0" smtClean="0"/>
              <a:t> display, audio, and input processing.</a:t>
            </a:r>
          </a:p>
          <a:p>
            <a:pPr algn="just">
              <a:buFont typeface="Wingdings" pitchFamily="2" charset="2"/>
              <a:buChar char="ü"/>
            </a:pPr>
            <a:r>
              <a:rPr lang="en-US" sz="3200" dirty="0" smtClean="0"/>
              <a:t>Each has a </a:t>
            </a:r>
            <a:r>
              <a:rPr lang="en-US" sz="3200" b="1" dirty="0" smtClean="0"/>
              <a:t>single, well-defined function</a:t>
            </a:r>
            <a:r>
              <a:rPr lang="en-US" sz="3200" dirty="0" smtClean="0"/>
              <a:t>, making the design clean and modular.</a:t>
            </a:r>
          </a:p>
          <a:p>
            <a:pPr algn="just"/>
            <a:endParaRPr lang="en-US" sz="3200" dirty="0" smtClean="0"/>
          </a:p>
          <a:p>
            <a:pPr algn="just"/>
            <a:r>
              <a:rPr lang="en-US" sz="3200" dirty="0" smtClean="0">
                <a:solidFill>
                  <a:schemeClr val="accent2"/>
                </a:solidFill>
              </a:rPr>
              <a:t>❌ </a:t>
            </a:r>
            <a:r>
              <a:rPr lang="en-US" sz="3200" b="1" dirty="0" smtClean="0">
                <a:solidFill>
                  <a:schemeClr val="accent2"/>
                </a:solidFill>
              </a:rPr>
              <a:t>Low Cohesion (Bad Design):</a:t>
            </a:r>
            <a:endParaRPr lang="en-US" sz="3200" dirty="0" smtClean="0">
              <a:solidFill>
                <a:schemeClr val="accent2"/>
              </a:solidFill>
            </a:endParaRPr>
          </a:p>
          <a:p>
            <a:pPr algn="just"/>
            <a:r>
              <a:rPr lang="en-US" sz="3200" dirty="0" smtClean="0"/>
              <a:t>A </a:t>
            </a:r>
            <a:r>
              <a:rPr lang="en-US" sz="3200" b="1" dirty="0" smtClean="0"/>
              <a:t>Remote</a:t>
            </a:r>
            <a:r>
              <a:rPr lang="en-US" sz="3200" dirty="0" smtClean="0"/>
              <a:t> that also functions as a </a:t>
            </a:r>
            <a:r>
              <a:rPr lang="en-US" sz="3200" b="1" dirty="0" smtClean="0"/>
              <a:t>calculator, flashlight, and gaming console</a:t>
            </a:r>
            <a:r>
              <a:rPr lang="en-US" sz="3200" dirty="0" smtClean="0"/>
              <a:t>—too many unrelated tasks!</a:t>
            </a:r>
          </a:p>
          <a:p>
            <a:pPr algn="just"/>
            <a:r>
              <a:rPr lang="en-US" sz="3200" dirty="0" smtClean="0"/>
              <a:t>A </a:t>
            </a:r>
            <a:r>
              <a:rPr lang="en-US" sz="3200" b="1" dirty="0" smtClean="0"/>
              <a:t>TV</a:t>
            </a:r>
            <a:r>
              <a:rPr lang="en-US" sz="3200" dirty="0" smtClean="0"/>
              <a:t> that also works as a refrigerator—unrelated features in the same module.</a:t>
            </a:r>
          </a:p>
          <a:p>
            <a:pPr algn="just"/>
            <a:endParaRPr lang="en-US" sz="3200" dirty="0" smtClean="0"/>
          </a:p>
          <a:p>
            <a:pPr algn="just"/>
            <a:endParaRPr lang="en-US" sz="3200" dirty="0" smtClean="0"/>
          </a:p>
          <a:p>
            <a:pPr algn="just"/>
            <a:endParaRPr lang="en-US" sz="2400" dirty="0" smtClean="0"/>
          </a:p>
          <a:p>
            <a:pPr algn="just"/>
            <a:endParaRPr lang="en-US" sz="2800" b="1" dirty="0" smtClean="0"/>
          </a:p>
          <a:p>
            <a:pPr algn="just">
              <a:buFont typeface="Wingdings" pitchFamily="2" charset="2"/>
              <a:buChar char="Ø"/>
            </a:pPr>
            <a:endParaRPr lang="en-US" sz="2800" b="1" dirty="0"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728" y="243603"/>
            <a:ext cx="11685495" cy="6186309"/>
          </a:xfrm>
          <a:prstGeom prst="rect">
            <a:avLst/>
          </a:prstGeom>
        </p:spPr>
        <p:txBody>
          <a:bodyPr wrap="square">
            <a:spAutoFit/>
          </a:bodyPr>
          <a:lstStyle/>
          <a:p>
            <a:pPr algn="just"/>
            <a:r>
              <a:rPr lang="en-US" sz="3600" b="1" dirty="0" smtClean="0"/>
              <a:t>2. Task </a:t>
            </a:r>
            <a:r>
              <a:rPr lang="en-US" sz="3600" b="1" dirty="0" smtClean="0"/>
              <a:t>and Object </a:t>
            </a:r>
            <a:r>
              <a:rPr lang="en-US" sz="3600" b="1" dirty="0" smtClean="0"/>
              <a:t>Modelling:</a:t>
            </a:r>
            <a:endParaRPr lang="en-US" sz="3600" b="1" dirty="0" smtClean="0"/>
          </a:p>
          <a:p>
            <a:pPr algn="just"/>
            <a:r>
              <a:rPr lang="en-US" sz="3600" dirty="0" smtClean="0"/>
              <a:t>A </a:t>
            </a:r>
            <a:r>
              <a:rPr lang="en-US" sz="3600" b="1" dirty="0" smtClean="0"/>
              <a:t>task</a:t>
            </a:r>
            <a:r>
              <a:rPr lang="en-US" sz="3600" dirty="0" smtClean="0"/>
              <a:t> is an activity to achieve a goal, broken into subtasks. A </a:t>
            </a:r>
            <a:r>
              <a:rPr lang="en-US" sz="3600" b="1" dirty="0" smtClean="0"/>
              <a:t>task model</a:t>
            </a:r>
            <a:r>
              <a:rPr lang="en-US" sz="3600" dirty="0" smtClean="0"/>
              <a:t> visually represents this hierarchy. Similarly, an </a:t>
            </a:r>
            <a:r>
              <a:rPr lang="en-US" sz="3600" b="1" dirty="0" smtClean="0"/>
              <a:t>object model</a:t>
            </a:r>
            <a:r>
              <a:rPr lang="en-US" sz="3600" dirty="0" smtClean="0"/>
              <a:t> defines business objects users interact with.</a:t>
            </a:r>
          </a:p>
          <a:p>
            <a:pPr algn="just"/>
            <a:r>
              <a:rPr lang="en-US" sz="3600" b="1" dirty="0" smtClean="0"/>
              <a:t>Example:</a:t>
            </a:r>
            <a:r>
              <a:rPr lang="en-US" sz="3600" dirty="0" smtClean="0"/>
              <a:t> In a </a:t>
            </a:r>
            <a:r>
              <a:rPr lang="en-US" sz="3600" b="1" dirty="0" smtClean="0"/>
              <a:t>library system</a:t>
            </a:r>
            <a:r>
              <a:rPr lang="en-US" sz="3600" dirty="0" smtClean="0"/>
              <a:t>, objects include books, journals, and members</a:t>
            </a:r>
            <a:r>
              <a:rPr lang="en-US" sz="3600" dirty="0" smtClean="0"/>
              <a:t>.</a:t>
            </a:r>
          </a:p>
          <a:p>
            <a:pPr algn="just"/>
            <a:r>
              <a:rPr lang="en-US" sz="3600" dirty="0" smtClean="0"/>
              <a:t>Examples of task goals can be as follows: </a:t>
            </a:r>
            <a:endParaRPr lang="en-US" sz="3600" dirty="0" smtClean="0"/>
          </a:p>
          <a:p>
            <a:pPr algn="just">
              <a:buFont typeface="Wingdings" pitchFamily="2" charset="2"/>
              <a:buChar char="ü"/>
            </a:pPr>
            <a:r>
              <a:rPr lang="en-US" sz="3600" dirty="0" smtClean="0"/>
              <a:t>Reserve </a:t>
            </a:r>
            <a:r>
              <a:rPr lang="en-US" sz="3600" dirty="0" smtClean="0"/>
              <a:t>an airline seat </a:t>
            </a:r>
            <a:endParaRPr lang="en-US" sz="3600" dirty="0" smtClean="0"/>
          </a:p>
          <a:p>
            <a:pPr algn="just">
              <a:buFont typeface="Wingdings" pitchFamily="2" charset="2"/>
              <a:buChar char="ü"/>
            </a:pPr>
            <a:r>
              <a:rPr lang="en-US" sz="3600" dirty="0" smtClean="0"/>
              <a:t>Buy </a:t>
            </a:r>
            <a:r>
              <a:rPr lang="en-US" sz="3600" dirty="0" smtClean="0"/>
              <a:t>an item </a:t>
            </a:r>
            <a:endParaRPr lang="en-US" sz="3600" dirty="0" smtClean="0"/>
          </a:p>
          <a:p>
            <a:pPr algn="just">
              <a:buFont typeface="Wingdings" pitchFamily="2" charset="2"/>
              <a:buChar char="ü"/>
            </a:pPr>
            <a:r>
              <a:rPr lang="en-US" sz="3600" dirty="0" smtClean="0"/>
              <a:t>Transfer </a:t>
            </a:r>
            <a:r>
              <a:rPr lang="en-US" sz="3600" dirty="0" smtClean="0"/>
              <a:t>money from one account to </a:t>
            </a:r>
            <a:r>
              <a:rPr lang="en-US" sz="3600" dirty="0" smtClean="0"/>
              <a:t>another</a:t>
            </a:r>
          </a:p>
          <a:p>
            <a:pPr algn="just">
              <a:buFont typeface="Wingdings" pitchFamily="2" charset="2"/>
              <a:buChar char="ü"/>
            </a:pPr>
            <a:r>
              <a:rPr lang="en-US" sz="3600" dirty="0" smtClean="0"/>
              <a:t> </a:t>
            </a:r>
            <a:r>
              <a:rPr lang="en-US" sz="3600" dirty="0" smtClean="0"/>
              <a:t>Book a cargo for transmission to an address</a:t>
            </a:r>
            <a:endParaRPr lang="en-US" sz="3600"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315571" y="1365718"/>
            <a:ext cx="9372600" cy="2486025"/>
          </a:xfrm>
          <a:prstGeom prst="rect">
            <a:avLst/>
          </a:prstGeom>
          <a:noFill/>
          <a:ln w="9525">
            <a:noFill/>
            <a:miter lim="800000"/>
            <a:headEnd/>
            <a:tailEnd/>
          </a:ln>
          <a:effectLst/>
        </p:spPr>
      </p:pic>
      <p:sp>
        <p:nvSpPr>
          <p:cNvPr id="3" name="Rectangle 2"/>
          <p:cNvSpPr/>
          <p:nvPr/>
        </p:nvSpPr>
        <p:spPr>
          <a:xfrm>
            <a:off x="2944906" y="4078052"/>
            <a:ext cx="6387353" cy="369332"/>
          </a:xfrm>
          <a:prstGeom prst="rect">
            <a:avLst/>
          </a:prstGeom>
        </p:spPr>
        <p:txBody>
          <a:bodyPr wrap="square">
            <a:spAutoFit/>
          </a:bodyPr>
          <a:lstStyle/>
          <a:p>
            <a:pPr algn="ctr"/>
            <a:r>
              <a:rPr lang="en-US" b="1" dirty="0" smtClean="0"/>
              <a:t>Fig: Decomposition </a:t>
            </a:r>
            <a:r>
              <a:rPr lang="en-US" b="1" dirty="0" smtClean="0"/>
              <a:t>of a task into subtasks</a:t>
            </a:r>
            <a:endParaRPr lang="en-US" b="1"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896035" y="268942"/>
            <a:ext cx="7328647" cy="4981856"/>
          </a:xfrm>
          <a:prstGeom prst="rect">
            <a:avLst/>
          </a:prstGeom>
          <a:noFill/>
          <a:ln w="9525">
            <a:noFill/>
            <a:miter lim="800000"/>
            <a:headEnd/>
            <a:tailEnd/>
          </a:ln>
          <a:effectLst/>
        </p:spPr>
      </p:pic>
      <p:sp>
        <p:nvSpPr>
          <p:cNvPr id="3" name="Rectangle 2"/>
          <p:cNvSpPr/>
          <p:nvPr/>
        </p:nvSpPr>
        <p:spPr>
          <a:xfrm>
            <a:off x="3611234" y="5476546"/>
            <a:ext cx="4404475" cy="369332"/>
          </a:xfrm>
          <a:prstGeom prst="rect">
            <a:avLst/>
          </a:prstGeom>
        </p:spPr>
        <p:txBody>
          <a:bodyPr wrap="none">
            <a:spAutoFit/>
          </a:bodyPr>
          <a:lstStyle/>
          <a:p>
            <a:r>
              <a:rPr lang="en-US" b="1" dirty="0" smtClean="0"/>
              <a:t>Fig: State </a:t>
            </a:r>
            <a:r>
              <a:rPr lang="en-US" b="1" dirty="0" smtClean="0"/>
              <a:t>chart diagram for an order object. </a:t>
            </a:r>
            <a:endParaRPr lang="en-US" b="1"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0843" y="450166"/>
            <a:ext cx="11324492" cy="5078313"/>
          </a:xfrm>
          <a:prstGeom prst="rect">
            <a:avLst/>
          </a:prstGeom>
        </p:spPr>
        <p:txBody>
          <a:bodyPr wrap="square">
            <a:spAutoFit/>
          </a:bodyPr>
          <a:lstStyle/>
          <a:p>
            <a:r>
              <a:rPr lang="en-US" sz="3600" b="1" dirty="0" smtClean="0">
                <a:solidFill>
                  <a:srgbClr val="0000CC"/>
                </a:solidFill>
              </a:rPr>
              <a:t>3. Metaphor Selection:</a:t>
            </a:r>
          </a:p>
          <a:p>
            <a:endParaRPr lang="en-US" sz="3600" b="1" dirty="0" smtClean="0"/>
          </a:p>
          <a:p>
            <a:r>
              <a:rPr lang="en-US" sz="3600" dirty="0" smtClean="0"/>
              <a:t>Metaphors should be simple, familiar, and logically match tasks. If no clear metaphor exists, designers use real-world analogies</a:t>
            </a:r>
            <a:r>
              <a:rPr lang="en-US" sz="3600" dirty="0" smtClean="0"/>
              <a:t>.</a:t>
            </a:r>
          </a:p>
          <a:p>
            <a:endParaRPr lang="en-US" sz="3600" dirty="0" smtClean="0"/>
          </a:p>
          <a:p>
            <a:r>
              <a:rPr lang="en-US" sz="3600" b="1" dirty="0" smtClean="0"/>
              <a:t>Example:</a:t>
            </a:r>
            <a:r>
              <a:rPr lang="en-US" sz="3600" dirty="0" smtClean="0"/>
              <a:t> A </a:t>
            </a:r>
            <a:r>
              <a:rPr lang="en-US" sz="3600" b="1" dirty="0" smtClean="0"/>
              <a:t>bulletin board</a:t>
            </a:r>
            <a:r>
              <a:rPr lang="en-US" sz="3600" dirty="0" smtClean="0"/>
              <a:t> metaphor works for online forums, while a </a:t>
            </a:r>
            <a:r>
              <a:rPr lang="en-US" sz="3600" b="1" dirty="0" smtClean="0"/>
              <a:t>desktop</a:t>
            </a:r>
            <a:r>
              <a:rPr lang="en-US" sz="3600" dirty="0" smtClean="0"/>
              <a:t> metaphor is used in operating systems.</a:t>
            </a:r>
            <a:endParaRPr lang="en-US" sz="3600"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9317" y="335846"/>
            <a:ext cx="10424160" cy="4462760"/>
          </a:xfrm>
          <a:prstGeom prst="rect">
            <a:avLst/>
          </a:prstGeom>
        </p:spPr>
        <p:txBody>
          <a:bodyPr wrap="square">
            <a:spAutoFit/>
          </a:bodyPr>
          <a:lstStyle/>
          <a:p>
            <a:pPr algn="just"/>
            <a:r>
              <a:rPr lang="en-US" sz="3600" b="1" dirty="0" smtClean="0">
                <a:solidFill>
                  <a:srgbClr val="0000CC"/>
                </a:solidFill>
              </a:rPr>
              <a:t>4. Interaction </a:t>
            </a:r>
            <a:r>
              <a:rPr lang="en-US" sz="3600" b="1" dirty="0" smtClean="0">
                <a:solidFill>
                  <a:srgbClr val="0000CC"/>
                </a:solidFill>
              </a:rPr>
              <a:t>Design and Rough </a:t>
            </a:r>
            <a:r>
              <a:rPr lang="en-US" sz="3600" b="1" dirty="0" smtClean="0">
                <a:solidFill>
                  <a:srgbClr val="0000CC"/>
                </a:solidFill>
              </a:rPr>
              <a:t>Layout:</a:t>
            </a:r>
          </a:p>
          <a:p>
            <a:pPr algn="just"/>
            <a:endParaRPr lang="en-US" sz="3600" b="1" dirty="0" smtClean="0"/>
          </a:p>
          <a:p>
            <a:pPr algn="just"/>
            <a:r>
              <a:rPr lang="en-US" sz="3600" dirty="0" smtClean="0"/>
              <a:t>This step maps subtasks to UI elements like buttons, textboxes, and forms, ensuring logical placement</a:t>
            </a:r>
            <a:r>
              <a:rPr lang="en-US" sz="3600" dirty="0" smtClean="0"/>
              <a:t>.</a:t>
            </a:r>
          </a:p>
          <a:p>
            <a:pPr algn="just"/>
            <a:endParaRPr lang="en-US" sz="3600" dirty="0" smtClean="0"/>
          </a:p>
          <a:p>
            <a:pPr algn="just"/>
            <a:r>
              <a:rPr lang="en-US" sz="3600" b="1" dirty="0" smtClean="0"/>
              <a:t>Example:</a:t>
            </a:r>
            <a:r>
              <a:rPr lang="en-US" sz="3600" dirty="0" smtClean="0"/>
              <a:t> A </a:t>
            </a:r>
            <a:r>
              <a:rPr lang="en-US" sz="3600" b="1" dirty="0" smtClean="0"/>
              <a:t>login form</a:t>
            </a:r>
            <a:r>
              <a:rPr lang="en-US" sz="3600" dirty="0" smtClean="0"/>
              <a:t> with username and password fields placed centrally for easy access.</a:t>
            </a:r>
          </a:p>
          <a:p>
            <a:endParaRPr lang="en-US" sz="3200" dirty="0" smtClean="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964" y="234019"/>
            <a:ext cx="10874326" cy="5509200"/>
          </a:xfrm>
          <a:prstGeom prst="rect">
            <a:avLst/>
          </a:prstGeom>
        </p:spPr>
        <p:txBody>
          <a:bodyPr wrap="square">
            <a:spAutoFit/>
          </a:bodyPr>
          <a:lstStyle/>
          <a:p>
            <a:pPr algn="just"/>
            <a:r>
              <a:rPr lang="en-US" sz="3600" b="1" dirty="0" smtClean="0">
                <a:solidFill>
                  <a:srgbClr val="0000CC"/>
                </a:solidFill>
              </a:rPr>
              <a:t>5. Detailed </a:t>
            </a:r>
            <a:r>
              <a:rPr lang="en-US" sz="3600" b="1" dirty="0" smtClean="0">
                <a:solidFill>
                  <a:srgbClr val="0000CC"/>
                </a:solidFill>
              </a:rPr>
              <a:t>Presentation and Graphics </a:t>
            </a:r>
            <a:r>
              <a:rPr lang="en-US" sz="3600" b="1" dirty="0" smtClean="0">
                <a:solidFill>
                  <a:srgbClr val="0000CC"/>
                </a:solidFill>
              </a:rPr>
              <a:t>Design</a:t>
            </a:r>
            <a:r>
              <a:rPr lang="en-US" sz="3600" b="1" dirty="0" smtClean="0"/>
              <a:t>:</a:t>
            </a:r>
          </a:p>
          <a:p>
            <a:pPr algn="just"/>
            <a:endParaRPr lang="en-US" sz="3600" b="1" dirty="0" smtClean="0"/>
          </a:p>
          <a:p>
            <a:pPr algn="just"/>
            <a:r>
              <a:rPr lang="en-US" sz="3600" dirty="0" smtClean="0"/>
              <a:t>Each window should represent related objects without clutter. Too many open windows cause confusion, while a single large window forces excessive scrolling</a:t>
            </a:r>
            <a:r>
              <a:rPr lang="en-US" sz="3600" dirty="0" smtClean="0"/>
              <a:t>.</a:t>
            </a:r>
          </a:p>
          <a:p>
            <a:pPr algn="just"/>
            <a:endParaRPr lang="en-US" sz="3600" dirty="0" smtClean="0"/>
          </a:p>
          <a:p>
            <a:pPr algn="just"/>
            <a:r>
              <a:rPr lang="en-US" sz="3600" b="1" dirty="0" smtClean="0"/>
              <a:t>Example:</a:t>
            </a:r>
            <a:r>
              <a:rPr lang="en-US" sz="3600" dirty="0" smtClean="0"/>
              <a:t> A </a:t>
            </a:r>
            <a:r>
              <a:rPr lang="en-US" sz="3600" b="1" dirty="0" smtClean="0"/>
              <a:t>dashboard</a:t>
            </a:r>
            <a:r>
              <a:rPr lang="en-US" sz="3600" dirty="0" smtClean="0"/>
              <a:t> should group related features (e.g., reports, settings, and notifications) efficiently.</a:t>
            </a:r>
          </a:p>
          <a:p>
            <a:pPr algn="just"/>
            <a:endParaRPr lang="en-US" sz="3200" dirty="0" smtClean="0"/>
          </a:p>
          <a:p>
            <a:pPr algn="just"/>
            <a:endParaRPr lang="en-US" sz="3200" dirty="0" smtClean="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9283" y="242047"/>
            <a:ext cx="11712388" cy="5078313"/>
          </a:xfrm>
          <a:prstGeom prst="rect">
            <a:avLst/>
          </a:prstGeom>
        </p:spPr>
        <p:txBody>
          <a:bodyPr wrap="square">
            <a:spAutoFit/>
          </a:bodyPr>
          <a:lstStyle/>
          <a:p>
            <a:r>
              <a:rPr lang="en-US" sz="3600" b="1" dirty="0" smtClean="0">
                <a:solidFill>
                  <a:srgbClr val="0000CC"/>
                </a:solidFill>
              </a:rPr>
              <a:t>6. GUI Construction:</a:t>
            </a:r>
          </a:p>
          <a:p>
            <a:endParaRPr lang="en-US" sz="3600" b="1" dirty="0" smtClean="0"/>
          </a:p>
          <a:p>
            <a:r>
              <a:rPr lang="en-US" sz="3600" dirty="0" smtClean="0"/>
              <a:t>Some windows require </a:t>
            </a:r>
            <a:r>
              <a:rPr lang="en-US" sz="3600" b="1" dirty="0" smtClean="0">
                <a:solidFill>
                  <a:schemeClr val="accent2">
                    <a:lumMod val="60000"/>
                    <a:lumOff val="40000"/>
                  </a:schemeClr>
                </a:solidFill>
              </a:rPr>
              <a:t>modal dialogs</a:t>
            </a:r>
            <a:r>
              <a:rPr lang="en-US" sz="3600" dirty="0" smtClean="0"/>
              <a:t>, where users must complete an action before proceeding. However, excessive modal dialogs can frustrate users.</a:t>
            </a:r>
          </a:p>
          <a:p>
            <a:r>
              <a:rPr lang="en-US" sz="3600" b="1" dirty="0" smtClean="0"/>
              <a:t>Example:</a:t>
            </a:r>
            <a:r>
              <a:rPr lang="en-US" sz="3600" dirty="0" smtClean="0"/>
              <a:t> A </a:t>
            </a:r>
            <a:r>
              <a:rPr lang="en-US" sz="3600" b="1" dirty="0" smtClean="0"/>
              <a:t>confirmation dialog</a:t>
            </a:r>
            <a:r>
              <a:rPr lang="en-US" sz="3600" dirty="0" smtClean="0"/>
              <a:t> before deleting a file prevents accidental deletion</a:t>
            </a:r>
            <a:r>
              <a:rPr lang="en-US" sz="3600" dirty="0" smtClean="0"/>
              <a:t>.</a:t>
            </a:r>
          </a:p>
          <a:p>
            <a:endParaRPr lang="en-US" sz="3600" dirty="0" smtClean="0"/>
          </a:p>
          <a:p>
            <a:endParaRPr lang="en-US" sz="3600"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1210" y="240804"/>
            <a:ext cx="11636671" cy="6617196"/>
          </a:xfrm>
          <a:prstGeom prst="rect">
            <a:avLst/>
          </a:prstGeom>
        </p:spPr>
        <p:txBody>
          <a:bodyPr wrap="square">
            <a:spAutoFit/>
          </a:bodyPr>
          <a:lstStyle/>
          <a:p>
            <a:pPr marL="514350" indent="-514350"/>
            <a:endParaRPr lang="en-US" sz="3200" b="1" dirty="0" smtClean="0">
              <a:solidFill>
                <a:schemeClr val="accent1"/>
              </a:solidFill>
            </a:endParaRPr>
          </a:p>
          <a:p>
            <a:r>
              <a:rPr lang="en-US" sz="3600" b="1" dirty="0" smtClean="0">
                <a:solidFill>
                  <a:schemeClr val="accent2"/>
                </a:solidFill>
              </a:rPr>
              <a:t>7. User </a:t>
            </a:r>
            <a:r>
              <a:rPr lang="en-US" sz="3600" b="1" dirty="0" smtClean="0">
                <a:solidFill>
                  <a:schemeClr val="accent2"/>
                </a:solidFill>
              </a:rPr>
              <a:t>Interface </a:t>
            </a:r>
            <a:r>
              <a:rPr lang="en-US" sz="3600" b="1" dirty="0" smtClean="0">
                <a:solidFill>
                  <a:schemeClr val="accent2"/>
                </a:solidFill>
              </a:rPr>
              <a:t>Inspection:</a:t>
            </a:r>
            <a:endParaRPr lang="en-US" sz="3600" b="1" dirty="0" smtClean="0"/>
          </a:p>
          <a:p>
            <a:r>
              <a:rPr lang="en-US" sz="3600" dirty="0" smtClean="0"/>
              <a:t>A checklist ensures UI usability</a:t>
            </a:r>
            <a:r>
              <a:rPr lang="en-US" sz="3600" dirty="0" smtClean="0"/>
              <a:t>:</a:t>
            </a:r>
          </a:p>
          <a:p>
            <a:endParaRPr lang="en-US" sz="3600" dirty="0" smtClean="0"/>
          </a:p>
          <a:p>
            <a:pPr>
              <a:buFont typeface="Wingdings" pitchFamily="2" charset="2"/>
              <a:buChar char="ü"/>
            </a:pPr>
            <a:r>
              <a:rPr lang="en-US" sz="3600" b="1" dirty="0" smtClean="0">
                <a:solidFill>
                  <a:srgbClr val="0070C0"/>
                </a:solidFill>
              </a:rPr>
              <a:t>Visibility of System Status</a:t>
            </a:r>
            <a:r>
              <a:rPr lang="en-US" sz="3600" dirty="0" smtClean="0">
                <a:solidFill>
                  <a:srgbClr val="0070C0"/>
                </a:solidFill>
              </a:rPr>
              <a:t> </a:t>
            </a:r>
            <a:r>
              <a:rPr lang="en-US" sz="3600" dirty="0" smtClean="0"/>
              <a:t>– Users should always know what's happening.</a:t>
            </a:r>
          </a:p>
          <a:p>
            <a:pPr lvl="1"/>
            <a:r>
              <a:rPr lang="en-US" sz="3600" i="1" dirty="0" smtClean="0"/>
              <a:t>Example:</a:t>
            </a:r>
            <a:r>
              <a:rPr lang="en-US" sz="3600" dirty="0" smtClean="0"/>
              <a:t> A </a:t>
            </a:r>
            <a:r>
              <a:rPr lang="en-US" sz="3600" b="1" dirty="0" smtClean="0"/>
              <a:t>loading spinner</a:t>
            </a:r>
            <a:r>
              <a:rPr lang="en-US" sz="3600" dirty="0" smtClean="0"/>
              <a:t> while data is fetching</a:t>
            </a:r>
            <a:r>
              <a:rPr lang="en-US" sz="3600" dirty="0" smtClean="0"/>
              <a:t>.</a:t>
            </a:r>
          </a:p>
          <a:p>
            <a:pPr lvl="1"/>
            <a:endParaRPr lang="en-US" sz="3600" dirty="0" smtClean="0"/>
          </a:p>
          <a:p>
            <a:pPr>
              <a:buFont typeface="Wingdings" pitchFamily="2" charset="2"/>
              <a:buChar char="ü"/>
            </a:pPr>
            <a:r>
              <a:rPr lang="en-US" sz="3600" b="1" dirty="0" smtClean="0">
                <a:solidFill>
                  <a:srgbClr val="0070C0"/>
                </a:solidFill>
              </a:rPr>
              <a:t>Match with the Real World </a:t>
            </a:r>
            <a:r>
              <a:rPr lang="en-US" sz="3600" dirty="0" smtClean="0"/>
              <a:t>– Use familiar language and concepts.</a:t>
            </a:r>
          </a:p>
          <a:p>
            <a:pPr lvl="1"/>
            <a:r>
              <a:rPr lang="en-US" sz="3600" i="1" dirty="0" smtClean="0"/>
              <a:t>Example:</a:t>
            </a:r>
            <a:r>
              <a:rPr lang="en-US" sz="3600" dirty="0" smtClean="0"/>
              <a:t> A </a:t>
            </a:r>
            <a:r>
              <a:rPr lang="en-US" sz="3600" b="1" dirty="0" smtClean="0"/>
              <a:t>trash bin</a:t>
            </a:r>
            <a:r>
              <a:rPr lang="en-US" sz="3600" dirty="0" smtClean="0"/>
              <a:t> for deleting files.</a:t>
            </a:r>
          </a:p>
          <a:p>
            <a:endParaRPr lang="en-US" sz="3200" dirty="0" smtClean="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388" y="169040"/>
            <a:ext cx="11443447" cy="5632311"/>
          </a:xfrm>
          <a:prstGeom prst="rect">
            <a:avLst/>
          </a:prstGeom>
        </p:spPr>
        <p:txBody>
          <a:bodyPr wrap="square">
            <a:spAutoFit/>
          </a:bodyPr>
          <a:lstStyle/>
          <a:p>
            <a:pPr>
              <a:buFont typeface="Wingdings" pitchFamily="2" charset="2"/>
              <a:buChar char="ü"/>
            </a:pPr>
            <a:r>
              <a:rPr lang="en-US" sz="3600" b="1" dirty="0" smtClean="0">
                <a:solidFill>
                  <a:srgbClr val="0070C0"/>
                </a:solidFill>
              </a:rPr>
              <a:t>Undoing Mistakes </a:t>
            </a:r>
            <a:r>
              <a:rPr lang="en-US" sz="3600" dirty="0" smtClean="0"/>
              <a:t>– Users should easily reverse actions.</a:t>
            </a:r>
          </a:p>
          <a:p>
            <a:r>
              <a:rPr lang="en-US" sz="3600" i="1" dirty="0" smtClean="0"/>
              <a:t>Example:</a:t>
            </a:r>
            <a:r>
              <a:rPr lang="en-US" sz="3600" dirty="0" smtClean="0"/>
              <a:t> </a:t>
            </a:r>
            <a:r>
              <a:rPr lang="en-US" sz="3600" b="1" dirty="0" smtClean="0"/>
              <a:t>Undo button</a:t>
            </a:r>
            <a:r>
              <a:rPr lang="en-US" sz="3600" dirty="0" smtClean="0"/>
              <a:t> in text editors</a:t>
            </a:r>
            <a:r>
              <a:rPr lang="en-US" sz="3600" dirty="0" smtClean="0"/>
              <a:t>.</a:t>
            </a:r>
          </a:p>
          <a:p>
            <a:endParaRPr lang="en-US" sz="3600" dirty="0" smtClean="0"/>
          </a:p>
          <a:p>
            <a:pPr>
              <a:buFont typeface="Wingdings" pitchFamily="2" charset="2"/>
              <a:buChar char="ü"/>
            </a:pPr>
            <a:r>
              <a:rPr lang="en-US" sz="3600" b="1" dirty="0" smtClean="0">
                <a:solidFill>
                  <a:srgbClr val="0070C0"/>
                </a:solidFill>
              </a:rPr>
              <a:t>Consistency </a:t>
            </a:r>
            <a:r>
              <a:rPr lang="en-US" sz="3600" dirty="0" smtClean="0"/>
              <a:t>– UI elements should work the same way across screens.</a:t>
            </a:r>
          </a:p>
          <a:p>
            <a:r>
              <a:rPr lang="en-US" sz="3600" i="1" dirty="0" smtClean="0"/>
              <a:t>Example:</a:t>
            </a:r>
            <a:r>
              <a:rPr lang="en-US" sz="3600" dirty="0" smtClean="0"/>
              <a:t> A </a:t>
            </a:r>
            <a:r>
              <a:rPr lang="en-US" sz="3600" b="1" dirty="0" smtClean="0"/>
              <a:t>"Save" button</a:t>
            </a:r>
            <a:r>
              <a:rPr lang="en-US" sz="3600" dirty="0" smtClean="0"/>
              <a:t> always in the same location</a:t>
            </a:r>
            <a:r>
              <a:rPr lang="en-US" sz="3600" dirty="0" smtClean="0"/>
              <a:t>.</a:t>
            </a:r>
          </a:p>
          <a:p>
            <a:endParaRPr lang="en-US" sz="3600" dirty="0" smtClean="0"/>
          </a:p>
          <a:p>
            <a:pPr>
              <a:buFont typeface="Wingdings" pitchFamily="2" charset="2"/>
              <a:buChar char="ü"/>
            </a:pPr>
            <a:r>
              <a:rPr lang="en-US" sz="3600" b="1" dirty="0" smtClean="0">
                <a:solidFill>
                  <a:srgbClr val="0070C0"/>
                </a:solidFill>
              </a:rPr>
              <a:t>Recognition vs. Recall </a:t>
            </a:r>
            <a:r>
              <a:rPr lang="en-US" sz="3600" dirty="0" smtClean="0"/>
              <a:t>– Users should recognize options instead of recalling them.</a:t>
            </a:r>
          </a:p>
          <a:p>
            <a:r>
              <a:rPr lang="en-US" sz="3600" i="1" dirty="0" smtClean="0"/>
              <a:t>Example:</a:t>
            </a:r>
            <a:r>
              <a:rPr lang="en-US" sz="3600" dirty="0" smtClean="0"/>
              <a:t> </a:t>
            </a:r>
            <a:r>
              <a:rPr lang="en-US" sz="3600" b="1" dirty="0" smtClean="0"/>
              <a:t>Dropdown menus</a:t>
            </a:r>
            <a:r>
              <a:rPr lang="en-US" sz="3600" dirty="0" smtClean="0"/>
              <a:t> for selecting a country.</a:t>
            </a:r>
            <a:endParaRPr lang="en-US" sz="3600"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388" y="161365"/>
            <a:ext cx="11685494" cy="6678751"/>
          </a:xfrm>
          <a:prstGeom prst="rect">
            <a:avLst/>
          </a:prstGeom>
        </p:spPr>
        <p:txBody>
          <a:bodyPr wrap="square">
            <a:spAutoFit/>
          </a:bodyPr>
          <a:lstStyle/>
          <a:p>
            <a:pPr>
              <a:buFont typeface="Wingdings" pitchFamily="2" charset="2"/>
              <a:buChar char="ü"/>
            </a:pPr>
            <a:r>
              <a:rPr lang="en-US" sz="3600" b="1" dirty="0" smtClean="0">
                <a:solidFill>
                  <a:srgbClr val="0070C0"/>
                </a:solidFill>
              </a:rPr>
              <a:t>Support for Multiple Skill Levels</a:t>
            </a:r>
            <a:r>
              <a:rPr lang="en-US" sz="3600" dirty="0" smtClean="0">
                <a:solidFill>
                  <a:srgbClr val="0070C0"/>
                </a:solidFill>
              </a:rPr>
              <a:t> </a:t>
            </a:r>
            <a:r>
              <a:rPr lang="en-US" sz="3600" dirty="0" smtClean="0"/>
              <a:t>– Provide shortcuts for advanced users.</a:t>
            </a:r>
          </a:p>
          <a:p>
            <a:r>
              <a:rPr lang="en-US" sz="3600" i="1" dirty="0" smtClean="0"/>
              <a:t>Example:</a:t>
            </a:r>
            <a:r>
              <a:rPr lang="en-US" sz="3600" dirty="0" smtClean="0"/>
              <a:t> </a:t>
            </a:r>
            <a:r>
              <a:rPr lang="en-US" sz="3600" b="1" dirty="0" smtClean="0"/>
              <a:t>Keyboard shortcuts</a:t>
            </a:r>
            <a:r>
              <a:rPr lang="en-US" sz="3600" dirty="0" smtClean="0"/>
              <a:t> in software like Photoshop</a:t>
            </a:r>
            <a:r>
              <a:rPr lang="en-US" sz="3600" dirty="0" smtClean="0"/>
              <a:t>.</a:t>
            </a:r>
          </a:p>
          <a:p>
            <a:endParaRPr lang="en-US" sz="3600" dirty="0" smtClean="0"/>
          </a:p>
          <a:p>
            <a:pPr>
              <a:buFont typeface="Wingdings" pitchFamily="2" charset="2"/>
              <a:buChar char="ü"/>
            </a:pPr>
            <a:r>
              <a:rPr lang="en-US" sz="3600" b="1" dirty="0" smtClean="0">
                <a:solidFill>
                  <a:srgbClr val="0070C0"/>
                </a:solidFill>
              </a:rPr>
              <a:t>Aesthetic and Minimalist Design</a:t>
            </a:r>
            <a:r>
              <a:rPr lang="en-US" sz="3600" dirty="0" smtClean="0">
                <a:solidFill>
                  <a:srgbClr val="0070C0"/>
                </a:solidFill>
              </a:rPr>
              <a:t> </a:t>
            </a:r>
            <a:r>
              <a:rPr lang="en-US" sz="3600" dirty="0" smtClean="0"/>
              <a:t>– Keep screens clutter-free.</a:t>
            </a:r>
          </a:p>
          <a:p>
            <a:r>
              <a:rPr lang="en-US" sz="3600" i="1" dirty="0" smtClean="0"/>
              <a:t>Example:</a:t>
            </a:r>
            <a:r>
              <a:rPr lang="en-US" sz="3600" dirty="0" smtClean="0"/>
              <a:t> A </a:t>
            </a:r>
            <a:r>
              <a:rPr lang="en-US" sz="3600" b="1" dirty="0" smtClean="0"/>
              <a:t>clean login page</a:t>
            </a:r>
            <a:r>
              <a:rPr lang="en-US" sz="3600" dirty="0" smtClean="0"/>
              <a:t> with only username, password, and login button</a:t>
            </a:r>
            <a:r>
              <a:rPr lang="en-US" sz="3600" dirty="0" smtClean="0"/>
              <a:t>.</a:t>
            </a:r>
          </a:p>
          <a:p>
            <a:endParaRPr lang="en-US" sz="3600" dirty="0" smtClean="0"/>
          </a:p>
          <a:p>
            <a:pPr>
              <a:buFont typeface="Wingdings" pitchFamily="2" charset="2"/>
              <a:buChar char="ü"/>
            </a:pPr>
            <a:r>
              <a:rPr lang="en-US" sz="3600" b="1" dirty="0" smtClean="0">
                <a:solidFill>
                  <a:srgbClr val="0070C0"/>
                </a:solidFill>
              </a:rPr>
              <a:t>Help and Error Messages</a:t>
            </a:r>
            <a:r>
              <a:rPr lang="en-US" sz="3600" dirty="0" smtClean="0">
                <a:solidFill>
                  <a:srgbClr val="0070C0"/>
                </a:solidFill>
              </a:rPr>
              <a:t> </a:t>
            </a:r>
            <a:r>
              <a:rPr lang="en-US" sz="3600" dirty="0" smtClean="0"/>
              <a:t>– Provide clear, constructive feedback.</a:t>
            </a:r>
          </a:p>
          <a:p>
            <a:pPr algn="just"/>
            <a:endParaRPr lang="en-US" sz="32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8303" y="751172"/>
            <a:ext cx="10916528" cy="5016758"/>
          </a:xfrm>
          <a:prstGeom prst="rect">
            <a:avLst/>
          </a:prstGeom>
        </p:spPr>
        <p:txBody>
          <a:bodyPr wrap="square">
            <a:spAutoFit/>
          </a:bodyPr>
          <a:lstStyle/>
          <a:p>
            <a:r>
              <a:rPr lang="en-US" sz="3200" b="1" dirty="0" smtClean="0">
                <a:solidFill>
                  <a:schemeClr val="accent2"/>
                </a:solidFill>
              </a:rPr>
              <a:t>2</a:t>
            </a:r>
            <a:r>
              <a:rPr lang="en-US" sz="3200" b="1" dirty="0" smtClean="0"/>
              <a:t>. </a:t>
            </a:r>
            <a:r>
              <a:rPr lang="en-US" sz="3200" b="1" dirty="0" smtClean="0">
                <a:solidFill>
                  <a:schemeClr val="accent2"/>
                </a:solidFill>
              </a:rPr>
              <a:t>Coupling (Low is Good ✅)</a:t>
            </a:r>
          </a:p>
          <a:p>
            <a:endParaRPr lang="en-US" sz="3200" dirty="0" smtClean="0">
              <a:solidFill>
                <a:schemeClr val="accent2"/>
              </a:solidFill>
            </a:endParaRPr>
          </a:p>
          <a:p>
            <a:r>
              <a:rPr lang="en-US" sz="3200" b="1" dirty="0" smtClean="0"/>
              <a:t>Definition:</a:t>
            </a:r>
            <a:r>
              <a:rPr lang="en-US" sz="3200" dirty="0" smtClean="0"/>
              <a:t> Coupling measures how </a:t>
            </a:r>
            <a:r>
              <a:rPr lang="en-US" sz="3200" b="1" dirty="0" smtClean="0"/>
              <a:t>dependent</a:t>
            </a:r>
            <a:r>
              <a:rPr lang="en-US" sz="3200" dirty="0" smtClean="0"/>
              <a:t> modules are on each other.</a:t>
            </a:r>
          </a:p>
          <a:p>
            <a:endParaRPr lang="en-US" sz="3200" dirty="0" smtClean="0"/>
          </a:p>
          <a:p>
            <a:r>
              <a:rPr lang="en-US" sz="3200" b="1" dirty="0" smtClean="0"/>
              <a:t>Low Coupling (Good Design):</a:t>
            </a:r>
            <a:r>
              <a:rPr lang="en-US" sz="3200" dirty="0" smtClean="0"/>
              <a:t> Modules interact </a:t>
            </a:r>
            <a:r>
              <a:rPr lang="en-US" sz="3200" b="1" dirty="0" smtClean="0"/>
              <a:t>minimally</a:t>
            </a:r>
            <a:r>
              <a:rPr lang="en-US" sz="3200" dirty="0" smtClean="0"/>
              <a:t> and are </a:t>
            </a:r>
            <a:r>
              <a:rPr lang="en-US" sz="3200" b="1" dirty="0" smtClean="0"/>
              <a:t>independent</a:t>
            </a:r>
            <a:r>
              <a:rPr lang="en-US" sz="3200" dirty="0" smtClean="0"/>
              <a:t>.</a:t>
            </a:r>
          </a:p>
          <a:p>
            <a:endParaRPr lang="en-US" sz="3200" dirty="0" smtClean="0"/>
          </a:p>
          <a:p>
            <a:r>
              <a:rPr lang="en-US" sz="3200" b="1" dirty="0" smtClean="0"/>
              <a:t>High Coupling (Bad Design):</a:t>
            </a:r>
            <a:r>
              <a:rPr lang="en-US" sz="3200" dirty="0" smtClean="0"/>
              <a:t> Modules </a:t>
            </a:r>
            <a:r>
              <a:rPr lang="en-US" sz="3200" b="1" dirty="0" smtClean="0"/>
              <a:t>depend too much</a:t>
            </a:r>
            <a:r>
              <a:rPr lang="en-US" sz="3200" dirty="0" smtClean="0"/>
              <a:t> on each other, making changes difficult.</a:t>
            </a:r>
            <a:endParaRPr lang="en-US" sz="3200"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6153" y="325962"/>
            <a:ext cx="11233811" cy="5570756"/>
          </a:xfrm>
          <a:prstGeom prst="rect">
            <a:avLst/>
          </a:prstGeom>
        </p:spPr>
        <p:txBody>
          <a:bodyPr wrap="square">
            <a:spAutoFit/>
          </a:bodyPr>
          <a:lstStyle/>
          <a:p>
            <a:r>
              <a:rPr lang="en-US" sz="3600" i="1" dirty="0" smtClean="0"/>
              <a:t>Example:</a:t>
            </a:r>
            <a:r>
              <a:rPr lang="en-US" sz="3600" dirty="0" smtClean="0"/>
              <a:t> "Invalid email format. Please enter a valid email like </a:t>
            </a:r>
            <a:r>
              <a:rPr lang="en-US" sz="3600" dirty="0" smtClean="0">
                <a:hlinkClick r:id="rId2"/>
              </a:rPr>
              <a:t>example@domain.com</a:t>
            </a:r>
            <a:r>
              <a:rPr lang="en-US" sz="3600" dirty="0" smtClean="0"/>
              <a:t>.“</a:t>
            </a:r>
          </a:p>
          <a:p>
            <a:endParaRPr lang="en-US" sz="3600" dirty="0" smtClean="0"/>
          </a:p>
          <a:p>
            <a:pPr>
              <a:buFont typeface="Wingdings" pitchFamily="2" charset="2"/>
              <a:buChar char="ü"/>
            </a:pPr>
            <a:r>
              <a:rPr lang="en-US" sz="3600" b="1" dirty="0" smtClean="0">
                <a:solidFill>
                  <a:srgbClr val="0070C0"/>
                </a:solidFill>
              </a:rPr>
              <a:t>Error </a:t>
            </a:r>
            <a:r>
              <a:rPr lang="en-US" sz="3600" b="1" dirty="0" smtClean="0">
                <a:solidFill>
                  <a:srgbClr val="0070C0"/>
                </a:solidFill>
              </a:rPr>
              <a:t>Prevention</a:t>
            </a:r>
            <a:r>
              <a:rPr lang="en-US" sz="3600" dirty="0" smtClean="0">
                <a:solidFill>
                  <a:srgbClr val="0070C0"/>
                </a:solidFill>
              </a:rPr>
              <a:t> </a:t>
            </a:r>
            <a:r>
              <a:rPr lang="en-US" sz="3600" dirty="0" smtClean="0"/>
              <a:t>– Design to minimize mistakes.</a:t>
            </a:r>
          </a:p>
          <a:p>
            <a:r>
              <a:rPr lang="en-US" sz="3600" i="1" dirty="0" smtClean="0"/>
              <a:t>Example:</a:t>
            </a:r>
            <a:r>
              <a:rPr lang="en-US" sz="3600" dirty="0" smtClean="0"/>
              <a:t> </a:t>
            </a:r>
            <a:r>
              <a:rPr lang="en-US" sz="3600" b="1" dirty="0" smtClean="0"/>
              <a:t>Dropdown lists</a:t>
            </a:r>
            <a:r>
              <a:rPr lang="en-US" sz="3600" dirty="0" smtClean="0"/>
              <a:t> instead of free-text input for date selection</a:t>
            </a:r>
            <a:r>
              <a:rPr lang="en-US" sz="3600" dirty="0" smtClean="0"/>
              <a:t>.</a:t>
            </a:r>
          </a:p>
          <a:p>
            <a:endParaRPr lang="en-US" sz="3600" dirty="0" smtClean="0"/>
          </a:p>
          <a:p>
            <a:r>
              <a:rPr lang="en-US" sz="3600" dirty="0" smtClean="0"/>
              <a:t>By following these principles, UI designers can create intuitive, user-friendly interfaces.</a:t>
            </a:r>
          </a:p>
          <a:p>
            <a:pPr algn="just"/>
            <a:endParaRPr lang="en-US" sz="3200" dirty="0" smtClean="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1507" y="1983545"/>
            <a:ext cx="6865034" cy="2123658"/>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6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UNIT –</a:t>
            </a:r>
            <a:r>
              <a:rPr lang="en-US" sz="6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III </a:t>
            </a:r>
            <a:endParaRPr lang="en-US" sz="6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pPr algn="ctr"/>
            <a:r>
              <a:rPr lang="en-US" sz="6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COMPLETED</a:t>
            </a:r>
            <a:endParaRPr lang="en-US" sz="6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8638" y="425470"/>
            <a:ext cx="11183817" cy="5940088"/>
          </a:xfrm>
          <a:prstGeom prst="rect">
            <a:avLst/>
          </a:prstGeom>
        </p:spPr>
        <p:txBody>
          <a:bodyPr wrap="square">
            <a:spAutoFit/>
          </a:bodyPr>
          <a:lstStyle/>
          <a:p>
            <a:pPr algn="just"/>
            <a:r>
              <a:rPr lang="en-US" sz="3200" dirty="0" smtClean="0">
                <a:solidFill>
                  <a:schemeClr val="accent2"/>
                </a:solidFill>
              </a:rPr>
              <a:t>✅ </a:t>
            </a:r>
            <a:r>
              <a:rPr lang="en-US" sz="3200" b="1" dirty="0" smtClean="0">
                <a:solidFill>
                  <a:schemeClr val="accent2"/>
                </a:solidFill>
              </a:rPr>
              <a:t>Low Coupling (Good Design):</a:t>
            </a:r>
            <a:endParaRPr lang="en-US" sz="3200" dirty="0" smtClean="0">
              <a:solidFill>
                <a:schemeClr val="accent2"/>
              </a:solidFill>
            </a:endParaRPr>
          </a:p>
          <a:p>
            <a:pPr algn="just"/>
            <a:r>
              <a:rPr lang="en-US" sz="3200" dirty="0" smtClean="0"/>
              <a:t>A </a:t>
            </a:r>
            <a:r>
              <a:rPr lang="en-US" sz="3200" b="1" dirty="0" smtClean="0"/>
              <a:t>TV</a:t>
            </a:r>
            <a:r>
              <a:rPr lang="en-US" sz="3200" dirty="0" smtClean="0"/>
              <a:t> and a </a:t>
            </a:r>
            <a:r>
              <a:rPr lang="en-US" sz="3200" b="1" dirty="0" smtClean="0"/>
              <a:t>Remote Control</a:t>
            </a:r>
            <a:r>
              <a:rPr lang="en-US" sz="3200" dirty="0" smtClean="0"/>
              <a:t> communicate </a:t>
            </a:r>
            <a:r>
              <a:rPr lang="en-US" sz="3200" b="1" dirty="0" smtClean="0"/>
              <a:t>only through infrared signals</a:t>
            </a:r>
            <a:r>
              <a:rPr lang="en-US" sz="3200" dirty="0" smtClean="0"/>
              <a:t>.</a:t>
            </a:r>
          </a:p>
          <a:p>
            <a:pPr algn="just"/>
            <a:r>
              <a:rPr lang="en-US" sz="3200" dirty="0" smtClean="0"/>
              <a:t>The remote </a:t>
            </a:r>
            <a:r>
              <a:rPr lang="en-US" sz="3200" b="1" dirty="0" smtClean="0"/>
              <a:t>doesn’t need to know</a:t>
            </a:r>
            <a:r>
              <a:rPr lang="en-US" sz="3200" dirty="0" smtClean="0"/>
              <a:t> the internal circuits of the TV.</a:t>
            </a:r>
          </a:p>
          <a:p>
            <a:pPr algn="just"/>
            <a:r>
              <a:rPr lang="en-US" sz="3200" dirty="0" smtClean="0"/>
              <a:t>If the </a:t>
            </a:r>
            <a:r>
              <a:rPr lang="en-US" sz="3200" b="1" dirty="0" smtClean="0">
                <a:solidFill>
                  <a:srgbClr val="0070C0"/>
                </a:solidFill>
              </a:rPr>
              <a:t>remote breaks, </a:t>
            </a:r>
            <a:r>
              <a:rPr lang="en-US" sz="3200" dirty="0" smtClean="0"/>
              <a:t>you can replace it </a:t>
            </a:r>
            <a:r>
              <a:rPr lang="en-US" sz="3200" b="1" dirty="0" smtClean="0"/>
              <a:t>without affecting</a:t>
            </a:r>
            <a:r>
              <a:rPr lang="en-US" sz="3200" dirty="0" smtClean="0"/>
              <a:t> the TV.</a:t>
            </a:r>
          </a:p>
          <a:p>
            <a:pPr algn="just"/>
            <a:endParaRPr lang="en-US" sz="3200" dirty="0" smtClean="0"/>
          </a:p>
          <a:p>
            <a:pPr algn="just"/>
            <a:r>
              <a:rPr lang="en-US" sz="3200" dirty="0" smtClean="0">
                <a:solidFill>
                  <a:schemeClr val="accent2"/>
                </a:solidFill>
              </a:rPr>
              <a:t>❌ </a:t>
            </a:r>
            <a:r>
              <a:rPr lang="en-US" sz="3200" b="1" dirty="0" smtClean="0">
                <a:solidFill>
                  <a:schemeClr val="accent2"/>
                </a:solidFill>
              </a:rPr>
              <a:t>High Coupling (Bad Design):</a:t>
            </a:r>
            <a:endParaRPr lang="en-US" sz="3200" dirty="0" smtClean="0">
              <a:solidFill>
                <a:schemeClr val="accent2"/>
              </a:solidFill>
            </a:endParaRPr>
          </a:p>
          <a:p>
            <a:pPr algn="just"/>
            <a:r>
              <a:rPr lang="en-US" sz="3200" dirty="0" smtClean="0"/>
              <a:t>Imagine a </a:t>
            </a:r>
            <a:r>
              <a:rPr lang="en-US" sz="3200" b="1" dirty="0" smtClean="0"/>
              <a:t>TV and Remote</a:t>
            </a:r>
            <a:r>
              <a:rPr lang="en-US" sz="3200" dirty="0" smtClean="0"/>
              <a:t> connected by </a:t>
            </a:r>
            <a:r>
              <a:rPr lang="en-US" sz="3200" b="1" dirty="0" smtClean="0"/>
              <a:t>wires inside the TV</a:t>
            </a:r>
            <a:r>
              <a:rPr lang="en-US" sz="3200" dirty="0" smtClean="0"/>
              <a:t>.</a:t>
            </a:r>
          </a:p>
          <a:p>
            <a:pPr algn="just"/>
            <a:r>
              <a:rPr lang="en-US" sz="3200" dirty="0" smtClean="0"/>
              <a:t>If you change the remote, you must </a:t>
            </a:r>
            <a:r>
              <a:rPr lang="en-US" sz="3200" b="1" dirty="0" smtClean="0"/>
              <a:t>open the TV and rewire everything</a:t>
            </a:r>
            <a:r>
              <a:rPr lang="en-US" sz="3200" dirty="0" smtClean="0"/>
              <a:t>.</a:t>
            </a:r>
          </a:p>
          <a:p>
            <a:pPr algn="just"/>
            <a:r>
              <a:rPr lang="en-US" sz="3200" dirty="0" smtClean="0"/>
              <a:t>If one part fails, the whole system is affected.</a:t>
            </a:r>
          </a:p>
          <a:p>
            <a:pPr algn="just"/>
            <a:endParaRPr lang="en-US" sz="28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0505" y="1012874"/>
            <a:ext cx="10339753" cy="5016758"/>
          </a:xfrm>
          <a:prstGeom prst="rect">
            <a:avLst/>
          </a:prstGeom>
        </p:spPr>
        <p:txBody>
          <a:bodyPr wrap="square">
            <a:spAutoFit/>
          </a:bodyPr>
          <a:lstStyle/>
          <a:p>
            <a:pPr algn="just"/>
            <a:r>
              <a:rPr lang="en-US" sz="3200" b="1" dirty="0" smtClean="0">
                <a:solidFill>
                  <a:schemeClr val="accent2">
                    <a:lumMod val="75000"/>
                  </a:schemeClr>
                </a:solidFill>
              </a:rPr>
              <a:t>Functional Independence</a:t>
            </a:r>
          </a:p>
          <a:p>
            <a:pPr algn="just"/>
            <a:r>
              <a:rPr lang="en-US" sz="3200" dirty="0" smtClean="0"/>
              <a:t>A module should perform a </a:t>
            </a:r>
            <a:r>
              <a:rPr lang="en-US" sz="3200" b="1" dirty="0" smtClean="0">
                <a:solidFill>
                  <a:srgbClr val="0070C0"/>
                </a:solidFill>
              </a:rPr>
              <a:t>single task </a:t>
            </a:r>
            <a:r>
              <a:rPr lang="en-US" sz="3200" dirty="0" smtClean="0"/>
              <a:t>with minimal interaction with others.</a:t>
            </a:r>
          </a:p>
          <a:p>
            <a:pPr algn="just"/>
            <a:endParaRPr lang="en-US" sz="3200" dirty="0" smtClean="0"/>
          </a:p>
          <a:p>
            <a:pPr algn="just"/>
            <a:r>
              <a:rPr lang="en-US" sz="3200" dirty="0" smtClean="0"/>
              <a:t>Benefits:</a:t>
            </a:r>
          </a:p>
          <a:p>
            <a:pPr algn="just"/>
            <a:endParaRPr lang="en-US" sz="3200" dirty="0" smtClean="0"/>
          </a:p>
          <a:p>
            <a:pPr lvl="1" algn="just">
              <a:buFont typeface="Wingdings" pitchFamily="2" charset="2"/>
              <a:buChar char="ü"/>
            </a:pPr>
            <a:r>
              <a:rPr lang="en-US" sz="3200" dirty="0" smtClean="0"/>
              <a:t>Error Isolation: Bugs don’t spread across modules.</a:t>
            </a:r>
          </a:p>
          <a:p>
            <a:pPr lvl="1" algn="just">
              <a:buFont typeface="Wingdings" pitchFamily="2" charset="2"/>
              <a:buChar char="ü"/>
            </a:pPr>
            <a:r>
              <a:rPr lang="en-US" sz="3200" dirty="0" smtClean="0"/>
              <a:t>Scope of reuse: Independent modules can be reused easily.</a:t>
            </a:r>
          </a:p>
          <a:p>
            <a:pPr lvl="1" algn="just">
              <a:buFont typeface="Wingdings" pitchFamily="2" charset="2"/>
              <a:buChar char="ü"/>
            </a:pPr>
            <a:r>
              <a:rPr lang="en-US" sz="3200" dirty="0" smtClean="0"/>
              <a:t>Understandability: Simplifies system design.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59" y="211242"/>
            <a:ext cx="11422967" cy="4524315"/>
          </a:xfrm>
          <a:prstGeom prst="rect">
            <a:avLst/>
          </a:prstGeom>
        </p:spPr>
        <p:txBody>
          <a:bodyPr wrap="square">
            <a:spAutoFit/>
          </a:bodyPr>
          <a:lstStyle/>
          <a:p>
            <a:r>
              <a:rPr lang="en-US" sz="3200" b="1" dirty="0" smtClean="0">
                <a:solidFill>
                  <a:srgbClr val="C00000"/>
                </a:solidFill>
              </a:rPr>
              <a:t>Classification of Cohesiveness:</a:t>
            </a:r>
          </a:p>
          <a:p>
            <a:endParaRPr lang="en-US" sz="3200" dirty="0" smtClean="0"/>
          </a:p>
          <a:p>
            <a:r>
              <a:rPr lang="en-US" sz="3200" dirty="0" smtClean="0"/>
              <a:t>Cohesion levels (worst to best):</a:t>
            </a:r>
          </a:p>
          <a:p>
            <a:endParaRPr lang="en-US" sz="3200" dirty="0" smtClean="0"/>
          </a:p>
          <a:p>
            <a:endParaRPr lang="en-US" sz="3200" dirty="0" smtClean="0"/>
          </a:p>
          <a:p>
            <a:endParaRPr lang="en-US" sz="3200" dirty="0" smtClean="0"/>
          </a:p>
          <a:p>
            <a:endParaRPr lang="en-US" sz="3200" b="1" dirty="0" smtClean="0">
              <a:solidFill>
                <a:srgbClr val="0070C0"/>
              </a:solidFill>
            </a:endParaRPr>
          </a:p>
          <a:p>
            <a:endParaRPr lang="en-US" sz="3200" b="1" dirty="0" smtClean="0">
              <a:solidFill>
                <a:srgbClr val="0070C0"/>
              </a:solidFill>
            </a:endParaRPr>
          </a:p>
          <a:p>
            <a:endParaRPr lang="en-US" sz="3200" dirty="0" smtClean="0"/>
          </a:p>
        </p:txBody>
      </p:sp>
      <p:pic>
        <p:nvPicPr>
          <p:cNvPr id="3074" name="Picture 2"/>
          <p:cNvPicPr>
            <a:picLocks noChangeAspect="1" noChangeArrowheads="1"/>
          </p:cNvPicPr>
          <p:nvPr/>
        </p:nvPicPr>
        <p:blipFill>
          <a:blip r:embed="rId2"/>
          <a:srcRect/>
          <a:stretch>
            <a:fillRect/>
          </a:stretch>
        </p:blipFill>
        <p:spPr bwMode="auto">
          <a:xfrm>
            <a:off x="1669221" y="2893402"/>
            <a:ext cx="9163050" cy="1352550"/>
          </a:xfrm>
          <a:prstGeom prst="rect">
            <a:avLst/>
          </a:prstGeom>
          <a:noFill/>
          <a:ln w="9525">
            <a:noFill/>
            <a:miter lim="800000"/>
            <a:headEnd/>
            <a:tailEnd/>
          </a:ln>
          <a:effectLst/>
        </p:spPr>
      </p:pic>
      <p:sp>
        <p:nvSpPr>
          <p:cNvPr id="6" name="Rectangle 5"/>
          <p:cNvSpPr/>
          <p:nvPr/>
        </p:nvSpPr>
        <p:spPr>
          <a:xfrm>
            <a:off x="3502855" y="4693307"/>
            <a:ext cx="4586068" cy="369332"/>
          </a:xfrm>
          <a:prstGeom prst="rect">
            <a:avLst/>
          </a:prstGeom>
        </p:spPr>
        <p:txBody>
          <a:bodyPr wrap="square">
            <a:spAutoFit/>
          </a:bodyPr>
          <a:lstStyle/>
          <a:p>
            <a:pPr algn="ctr"/>
            <a:r>
              <a:rPr lang="en-US" b="1" dirty="0" smtClean="0"/>
              <a:t>Fig: Classification of cohesion. </a:t>
            </a:r>
            <a:endParaRPr 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1693" y="534572"/>
            <a:ext cx="11296356" cy="6001643"/>
          </a:xfrm>
          <a:prstGeom prst="rect">
            <a:avLst/>
          </a:prstGeom>
        </p:spPr>
        <p:txBody>
          <a:bodyPr wrap="square">
            <a:spAutoFit/>
          </a:bodyPr>
          <a:lstStyle/>
          <a:p>
            <a:pPr marL="514350" indent="-514350">
              <a:buAutoNum type="arabicPeriod"/>
            </a:pPr>
            <a:r>
              <a:rPr lang="en-US" sz="3200" b="1" dirty="0" smtClean="0">
                <a:solidFill>
                  <a:srgbClr val="0070C0"/>
                </a:solidFill>
              </a:rPr>
              <a:t>Coincidental Cohesion (Worst) ❌</a:t>
            </a:r>
          </a:p>
          <a:p>
            <a:pPr marL="514350" indent="-514350"/>
            <a:endParaRPr lang="en-US" sz="3200" b="1" dirty="0" smtClean="0">
              <a:solidFill>
                <a:srgbClr val="0070C0"/>
              </a:solidFill>
            </a:endParaRPr>
          </a:p>
          <a:p>
            <a:pPr algn="just"/>
            <a:r>
              <a:rPr lang="en-US" sz="3200" b="1" dirty="0" smtClean="0">
                <a:solidFill>
                  <a:schemeClr val="accent2">
                    <a:lumMod val="75000"/>
                  </a:schemeClr>
                </a:solidFill>
              </a:rPr>
              <a:t>Random and unrelated collection of  functions are grouped together.</a:t>
            </a:r>
          </a:p>
          <a:p>
            <a:pPr algn="just"/>
            <a:r>
              <a:rPr lang="en-US" sz="3200" dirty="0" smtClean="0"/>
              <a:t>Example: A "Library Module" that handles book lending, staff leave, and cafeteria orders.</a:t>
            </a:r>
          </a:p>
          <a:p>
            <a:pPr algn="just"/>
            <a:endParaRPr lang="en-US" sz="3200" dirty="0" smtClean="0"/>
          </a:p>
          <a:p>
            <a:r>
              <a:rPr lang="en-US" sz="3200" b="1" dirty="0" smtClean="0">
                <a:solidFill>
                  <a:schemeClr val="accent1"/>
                </a:solidFill>
              </a:rPr>
              <a:t>2. Logical Cohesion:</a:t>
            </a:r>
          </a:p>
          <a:p>
            <a:endParaRPr lang="en-US" sz="3200" b="1" dirty="0" smtClean="0">
              <a:solidFill>
                <a:schemeClr val="accent1"/>
              </a:solidFill>
            </a:endParaRPr>
          </a:p>
          <a:p>
            <a:pPr algn="just"/>
            <a:r>
              <a:rPr lang="en-US" sz="3200" dirty="0" smtClean="0"/>
              <a:t>Functions performing </a:t>
            </a:r>
            <a:r>
              <a:rPr lang="en-US" sz="3200" b="1" dirty="0" smtClean="0">
                <a:solidFill>
                  <a:schemeClr val="accent2">
                    <a:lumMod val="75000"/>
                  </a:schemeClr>
                </a:solidFill>
              </a:rPr>
              <a:t>similar tasks </a:t>
            </a:r>
            <a:r>
              <a:rPr lang="en-US" sz="3200" dirty="0" smtClean="0"/>
              <a:t>but with different purposes.</a:t>
            </a:r>
          </a:p>
          <a:p>
            <a:pPr algn="just"/>
            <a:r>
              <a:rPr lang="en-US" sz="3200" dirty="0" smtClean="0"/>
              <a:t>Example: A module containing functions for printing grade sheets, salary slips, and annual reports.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1693" y="242557"/>
            <a:ext cx="11141612" cy="4031873"/>
          </a:xfrm>
          <a:prstGeom prst="rect">
            <a:avLst/>
          </a:prstGeom>
        </p:spPr>
        <p:txBody>
          <a:bodyPr wrap="square">
            <a:spAutoFit/>
          </a:bodyPr>
          <a:lstStyle/>
          <a:p>
            <a:pPr algn="just"/>
            <a:r>
              <a:rPr lang="en-US" sz="3200" b="1" dirty="0" smtClean="0">
                <a:solidFill>
                  <a:schemeClr val="accent1"/>
                </a:solidFill>
              </a:rPr>
              <a:t>3. Temporal Cohesion</a:t>
            </a:r>
          </a:p>
          <a:p>
            <a:pPr algn="just"/>
            <a:endParaRPr lang="en-US" sz="3200" b="1" dirty="0" smtClean="0">
              <a:solidFill>
                <a:schemeClr val="accent1"/>
              </a:solidFill>
            </a:endParaRPr>
          </a:p>
          <a:p>
            <a:pPr algn="just"/>
            <a:r>
              <a:rPr lang="en-US" sz="3200" dirty="0" smtClean="0"/>
              <a:t>Functions executed together because they </a:t>
            </a:r>
            <a:r>
              <a:rPr lang="en-US" sz="3200" b="1" dirty="0" smtClean="0">
                <a:solidFill>
                  <a:schemeClr val="accent2">
                    <a:lumMod val="75000"/>
                  </a:schemeClr>
                </a:solidFill>
              </a:rPr>
              <a:t>run at the same time</a:t>
            </a:r>
            <a:r>
              <a:rPr lang="en-US" sz="3200" dirty="0" smtClean="0">
                <a:solidFill>
                  <a:schemeClr val="accent6">
                    <a:lumMod val="75000"/>
                  </a:schemeClr>
                </a:solidFill>
              </a:rPr>
              <a:t>.</a:t>
            </a:r>
          </a:p>
          <a:p>
            <a:pPr algn="just"/>
            <a:r>
              <a:rPr lang="en-US" sz="3200" dirty="0" smtClean="0"/>
              <a:t>Example: A startup module initializing memory, OS loading, and hardware checks.</a:t>
            </a:r>
          </a:p>
          <a:p>
            <a:pPr algn="just"/>
            <a:endParaRPr lang="en-US" sz="3200" dirty="0" smtClean="0"/>
          </a:p>
          <a:p>
            <a:pPr algn="just"/>
            <a:endParaRPr lang="en-US" sz="3200" dirty="0" smtClean="0"/>
          </a:p>
          <a:p>
            <a:pPr algn="just"/>
            <a:endParaRPr lang="en-US" sz="3200" dirty="0" smtClean="0"/>
          </a:p>
        </p:txBody>
      </p:sp>
      <p:sp>
        <p:nvSpPr>
          <p:cNvPr id="5" name="Rectangle 4"/>
          <p:cNvSpPr/>
          <p:nvPr/>
        </p:nvSpPr>
        <p:spPr>
          <a:xfrm>
            <a:off x="393895" y="2842905"/>
            <a:ext cx="11197883" cy="2554545"/>
          </a:xfrm>
          <a:prstGeom prst="rect">
            <a:avLst/>
          </a:prstGeom>
        </p:spPr>
        <p:txBody>
          <a:bodyPr wrap="square">
            <a:spAutoFit/>
          </a:bodyPr>
          <a:lstStyle/>
          <a:p>
            <a:r>
              <a:rPr lang="en-US" sz="3200" b="1" dirty="0" smtClean="0">
                <a:solidFill>
                  <a:schemeClr val="accent1"/>
                </a:solidFill>
              </a:rPr>
              <a:t>4. Procedural Cohesion:</a:t>
            </a:r>
          </a:p>
          <a:p>
            <a:endParaRPr lang="en-US" sz="3200" b="1" dirty="0" smtClean="0">
              <a:solidFill>
                <a:schemeClr val="accent1"/>
              </a:solidFill>
            </a:endParaRPr>
          </a:p>
          <a:p>
            <a:pPr algn="just"/>
            <a:r>
              <a:rPr lang="en-US" sz="3200" dirty="0" smtClean="0"/>
              <a:t>Functions executed </a:t>
            </a:r>
            <a:r>
              <a:rPr lang="en-US" sz="3200" dirty="0" smtClean="0">
                <a:solidFill>
                  <a:schemeClr val="accent2">
                    <a:lumMod val="75000"/>
                  </a:schemeClr>
                </a:solidFill>
              </a:rPr>
              <a:t>sequentially</a:t>
            </a:r>
            <a:r>
              <a:rPr lang="en-US" sz="3200" dirty="0" smtClean="0"/>
              <a:t> but with different objectives.</a:t>
            </a:r>
          </a:p>
          <a:p>
            <a:pPr algn="just"/>
            <a:r>
              <a:rPr lang="en-US" sz="3200" dirty="0" smtClean="0"/>
              <a:t>Example: A billing system where login, placing orders, and logging out happen in sequence.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6100" y="745588"/>
            <a:ext cx="11043138" cy="2492990"/>
          </a:xfrm>
          <a:prstGeom prst="rect">
            <a:avLst/>
          </a:prstGeom>
        </p:spPr>
        <p:txBody>
          <a:bodyPr wrap="square">
            <a:spAutoFit/>
          </a:bodyPr>
          <a:lstStyle/>
          <a:p>
            <a:pPr algn="just"/>
            <a:r>
              <a:rPr lang="en-US" sz="3200" b="1" dirty="0" smtClean="0">
                <a:solidFill>
                  <a:schemeClr val="accent2"/>
                </a:solidFill>
              </a:rPr>
              <a:t>Overview of the Design Process:</a:t>
            </a:r>
          </a:p>
          <a:p>
            <a:pPr algn="just"/>
            <a:endParaRPr lang="en-US" sz="3200" b="1" dirty="0" smtClean="0">
              <a:solidFill>
                <a:schemeClr val="accent2"/>
              </a:solidFill>
            </a:endParaRPr>
          </a:p>
          <a:p>
            <a:pPr algn="just"/>
            <a:r>
              <a:rPr lang="en-US" sz="3200" dirty="0" smtClean="0"/>
              <a:t>The </a:t>
            </a:r>
            <a:r>
              <a:rPr lang="en-US" sz="3200" dirty="0" smtClean="0">
                <a:solidFill>
                  <a:srgbClr val="FF0000"/>
                </a:solidFill>
              </a:rPr>
              <a:t>software design phase </a:t>
            </a:r>
            <a:r>
              <a:rPr lang="en-US" sz="3200" dirty="0" smtClean="0"/>
              <a:t>transforms the </a:t>
            </a:r>
            <a:r>
              <a:rPr lang="en-US" sz="3200" dirty="0" smtClean="0">
                <a:solidFill>
                  <a:schemeClr val="accent1"/>
                </a:solidFill>
              </a:rPr>
              <a:t>SRS document </a:t>
            </a:r>
            <a:r>
              <a:rPr lang="en-US" sz="3200" dirty="0" smtClean="0"/>
              <a:t>into a </a:t>
            </a:r>
            <a:r>
              <a:rPr lang="en-US" sz="3200" dirty="0" smtClean="0">
                <a:solidFill>
                  <a:schemeClr val="accent1"/>
                </a:solidFill>
              </a:rPr>
              <a:t>design document</a:t>
            </a:r>
            <a:r>
              <a:rPr lang="en-US" sz="3200" dirty="0" smtClean="0"/>
              <a:t>, which guides coding</a:t>
            </a:r>
            <a:r>
              <a:rPr lang="en-US" sz="2800" dirty="0" smtClean="0"/>
              <a:t>.</a:t>
            </a:r>
          </a:p>
          <a:p>
            <a:pPr algn="just"/>
            <a:endParaRPr lang="en-US" sz="2800" dirty="0" smtClean="0"/>
          </a:p>
        </p:txBody>
      </p:sp>
      <p:sp>
        <p:nvSpPr>
          <p:cNvPr id="7" name="Rectangle 6"/>
          <p:cNvSpPr/>
          <p:nvPr/>
        </p:nvSpPr>
        <p:spPr>
          <a:xfrm>
            <a:off x="1106658" y="3795152"/>
            <a:ext cx="10668000" cy="2246769"/>
          </a:xfrm>
          <a:prstGeom prst="rect">
            <a:avLst/>
          </a:prstGeom>
        </p:spPr>
        <p:txBody>
          <a:bodyPr wrap="square">
            <a:spAutoFit/>
          </a:bodyPr>
          <a:lstStyle/>
          <a:p>
            <a:pPr algn="just"/>
            <a:endParaRPr lang="en-US" sz="2800" dirty="0" smtClean="0"/>
          </a:p>
          <a:p>
            <a:endParaRPr lang="en-US" sz="2800" dirty="0" smtClean="0"/>
          </a:p>
          <a:p>
            <a:endParaRPr lang="en-US" sz="2800" dirty="0" smtClean="0"/>
          </a:p>
          <a:p>
            <a:endParaRPr lang="en-US" sz="2800" dirty="0" smtClean="0"/>
          </a:p>
          <a:p>
            <a:endParaRPr lang="en-US" sz="2800" dirty="0" smtClean="0"/>
          </a:p>
        </p:txBody>
      </p:sp>
      <p:pic>
        <p:nvPicPr>
          <p:cNvPr id="1026" name="Picture 2"/>
          <p:cNvPicPr>
            <a:picLocks noChangeAspect="1" noChangeArrowheads="1"/>
          </p:cNvPicPr>
          <p:nvPr/>
        </p:nvPicPr>
        <p:blipFill>
          <a:blip r:embed="rId2"/>
          <a:srcRect/>
          <a:stretch>
            <a:fillRect/>
          </a:stretch>
        </p:blipFill>
        <p:spPr bwMode="auto">
          <a:xfrm>
            <a:off x="2673668" y="3315360"/>
            <a:ext cx="7210425" cy="1971675"/>
          </a:xfrm>
          <a:prstGeom prst="rect">
            <a:avLst/>
          </a:prstGeom>
          <a:noFill/>
          <a:ln w="9525">
            <a:noFill/>
            <a:miter lim="800000"/>
            <a:headEnd/>
            <a:tailEnd/>
          </a:ln>
          <a:effectLst/>
        </p:spPr>
      </p:pic>
      <p:sp>
        <p:nvSpPr>
          <p:cNvPr id="8" name="Rectangle 7"/>
          <p:cNvSpPr/>
          <p:nvPr/>
        </p:nvSpPr>
        <p:spPr>
          <a:xfrm>
            <a:off x="5452683" y="5537368"/>
            <a:ext cx="1986826" cy="369332"/>
          </a:xfrm>
          <a:prstGeom prst="rect">
            <a:avLst/>
          </a:prstGeom>
        </p:spPr>
        <p:txBody>
          <a:bodyPr wrap="none">
            <a:spAutoFit/>
          </a:bodyPr>
          <a:lstStyle/>
          <a:p>
            <a:pPr algn="just"/>
            <a:r>
              <a:rPr lang="en-US" b="1" dirty="0" smtClean="0"/>
              <a:t>Fig: Design Process</a:t>
            </a:r>
            <a:endParaRPr lang="en-US"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4234" y="324787"/>
            <a:ext cx="11211951" cy="4524315"/>
          </a:xfrm>
          <a:prstGeom prst="rect">
            <a:avLst/>
          </a:prstGeom>
        </p:spPr>
        <p:txBody>
          <a:bodyPr wrap="square">
            <a:spAutoFit/>
          </a:bodyPr>
          <a:lstStyle/>
          <a:p>
            <a:pPr algn="just"/>
            <a:r>
              <a:rPr lang="en-US" sz="3200" b="1" dirty="0" smtClean="0">
                <a:solidFill>
                  <a:schemeClr val="accent1"/>
                </a:solidFill>
              </a:rPr>
              <a:t>5. Communicational Cohesion:</a:t>
            </a:r>
          </a:p>
          <a:p>
            <a:pPr algn="just"/>
            <a:endParaRPr lang="en-US" sz="3200" dirty="0" smtClean="0"/>
          </a:p>
          <a:p>
            <a:pPr algn="just"/>
            <a:r>
              <a:rPr lang="en-US" sz="3200" dirty="0" smtClean="0"/>
              <a:t>Functions operate on the </a:t>
            </a:r>
            <a:r>
              <a:rPr lang="en-US" sz="3200" b="1" dirty="0" smtClean="0">
                <a:solidFill>
                  <a:schemeClr val="accent2">
                    <a:lumMod val="75000"/>
                  </a:schemeClr>
                </a:solidFill>
              </a:rPr>
              <a:t>same data structure.</a:t>
            </a:r>
          </a:p>
          <a:p>
            <a:pPr algn="just"/>
            <a:r>
              <a:rPr lang="en-US" sz="3200" dirty="0" smtClean="0"/>
              <a:t>Example: A Student Module managing student admissions, grades, and attendance using the same database.</a:t>
            </a:r>
          </a:p>
          <a:p>
            <a:pPr algn="just"/>
            <a:endParaRPr lang="en-US" sz="3200" dirty="0" smtClean="0"/>
          </a:p>
          <a:p>
            <a:pPr algn="just"/>
            <a:endParaRPr lang="en-US" sz="3200" dirty="0" smtClean="0"/>
          </a:p>
          <a:p>
            <a:pPr algn="just"/>
            <a:endParaRPr lang="en-US" sz="3200" dirty="0" smtClean="0"/>
          </a:p>
          <a:p>
            <a:pPr algn="just"/>
            <a:endParaRPr lang="en-US" sz="3200" dirty="0" smtClean="0"/>
          </a:p>
        </p:txBody>
      </p:sp>
      <p:sp>
        <p:nvSpPr>
          <p:cNvPr id="5" name="Rectangle 4"/>
          <p:cNvSpPr/>
          <p:nvPr/>
        </p:nvSpPr>
        <p:spPr>
          <a:xfrm>
            <a:off x="562708" y="2828836"/>
            <a:ext cx="10874326" cy="3046988"/>
          </a:xfrm>
          <a:prstGeom prst="rect">
            <a:avLst/>
          </a:prstGeom>
        </p:spPr>
        <p:txBody>
          <a:bodyPr wrap="square">
            <a:spAutoFit/>
          </a:bodyPr>
          <a:lstStyle/>
          <a:p>
            <a:endParaRPr lang="en-US" sz="3200" dirty="0" smtClean="0"/>
          </a:p>
          <a:p>
            <a:pPr algn="just"/>
            <a:r>
              <a:rPr lang="en-US" sz="3200" b="1" dirty="0" smtClean="0">
                <a:solidFill>
                  <a:schemeClr val="accent1"/>
                </a:solidFill>
              </a:rPr>
              <a:t>6. Sequential Cohesion:</a:t>
            </a:r>
          </a:p>
          <a:p>
            <a:pPr algn="just"/>
            <a:endParaRPr lang="en-US" sz="3200" b="1" dirty="0" smtClean="0">
              <a:solidFill>
                <a:schemeClr val="accent1"/>
              </a:solidFill>
            </a:endParaRPr>
          </a:p>
          <a:p>
            <a:pPr algn="just"/>
            <a:r>
              <a:rPr lang="en-US" sz="3200" dirty="0" smtClean="0"/>
              <a:t>One function’s output is the next function’s input.</a:t>
            </a:r>
          </a:p>
          <a:p>
            <a:pPr algn="just"/>
            <a:r>
              <a:rPr lang="en-US" sz="3200" dirty="0" smtClean="0"/>
              <a:t>Example: In an e-commerce system, "Create Order → Check Availability → Place Order on Vendor."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6098" y="304187"/>
            <a:ext cx="11296357" cy="3416320"/>
          </a:xfrm>
          <a:prstGeom prst="rect">
            <a:avLst/>
          </a:prstGeom>
        </p:spPr>
        <p:txBody>
          <a:bodyPr wrap="square">
            <a:spAutoFit/>
          </a:bodyPr>
          <a:lstStyle/>
          <a:p>
            <a:pPr algn="just"/>
            <a:r>
              <a:rPr lang="en-US" sz="3200" b="1" dirty="0" smtClean="0">
                <a:solidFill>
                  <a:schemeClr val="accent1"/>
                </a:solidFill>
              </a:rPr>
              <a:t>7. Functional Cohesion (Best) ✅</a:t>
            </a:r>
          </a:p>
          <a:p>
            <a:pPr algn="just"/>
            <a:endParaRPr lang="en-US" sz="3200" b="1" dirty="0" smtClean="0">
              <a:solidFill>
                <a:schemeClr val="accent1"/>
              </a:solidFill>
            </a:endParaRPr>
          </a:p>
          <a:p>
            <a:pPr algn="just"/>
            <a:r>
              <a:rPr lang="en-US" sz="3200" dirty="0" smtClean="0"/>
              <a:t>All functions work together </a:t>
            </a:r>
            <a:r>
              <a:rPr lang="en-US" sz="3200" b="1" dirty="0" smtClean="0">
                <a:solidFill>
                  <a:schemeClr val="accent2">
                    <a:lumMod val="75000"/>
                  </a:schemeClr>
                </a:solidFill>
              </a:rPr>
              <a:t>for a single, well-defined purpose.</a:t>
            </a:r>
          </a:p>
          <a:p>
            <a:pPr algn="just"/>
            <a:r>
              <a:rPr lang="en-US" sz="3200" dirty="0" smtClean="0"/>
              <a:t>Example: A Payroll Module handling salary calculation, deductions, and payslip generation.</a:t>
            </a:r>
          </a:p>
          <a:p>
            <a:endParaRPr lang="en-US" sz="2800" b="1" dirty="0" smtClean="0"/>
          </a:p>
          <a:p>
            <a:endParaRPr lang="en-US" sz="2800" b="1" dirty="0" smtClean="0"/>
          </a:p>
        </p:txBody>
      </p:sp>
      <p:pic>
        <p:nvPicPr>
          <p:cNvPr id="4098" name="Picture 2"/>
          <p:cNvPicPr>
            <a:picLocks noChangeAspect="1" noChangeArrowheads="1"/>
          </p:cNvPicPr>
          <p:nvPr/>
        </p:nvPicPr>
        <p:blipFill>
          <a:blip r:embed="rId2"/>
          <a:srcRect/>
          <a:stretch>
            <a:fillRect/>
          </a:stretch>
        </p:blipFill>
        <p:spPr bwMode="auto">
          <a:xfrm>
            <a:off x="1705854" y="2858747"/>
            <a:ext cx="8667750" cy="3419475"/>
          </a:xfrm>
          <a:prstGeom prst="rect">
            <a:avLst/>
          </a:prstGeom>
          <a:noFill/>
          <a:ln w="9525">
            <a:noFill/>
            <a:miter lim="800000"/>
            <a:headEnd/>
            <a:tailEnd/>
          </a:ln>
          <a:effectLst/>
        </p:spPr>
      </p:pic>
      <p:sp>
        <p:nvSpPr>
          <p:cNvPr id="4" name="Rectangle 3"/>
          <p:cNvSpPr/>
          <p:nvPr/>
        </p:nvSpPr>
        <p:spPr>
          <a:xfrm>
            <a:off x="4471590" y="6240752"/>
            <a:ext cx="2690224" cy="369332"/>
          </a:xfrm>
          <a:prstGeom prst="rect">
            <a:avLst/>
          </a:prstGeom>
        </p:spPr>
        <p:txBody>
          <a:bodyPr wrap="none">
            <a:spAutoFit/>
          </a:bodyPr>
          <a:lstStyle/>
          <a:p>
            <a:r>
              <a:rPr lang="en-US" b="1" dirty="0" smtClean="0"/>
              <a:t>Fig: Examples of cohesion.</a:t>
            </a:r>
            <a:endParaRPr lang="en-US"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5249" y="365761"/>
            <a:ext cx="10775853" cy="3046988"/>
          </a:xfrm>
          <a:prstGeom prst="rect">
            <a:avLst/>
          </a:prstGeom>
        </p:spPr>
        <p:txBody>
          <a:bodyPr wrap="square">
            <a:spAutoFit/>
          </a:bodyPr>
          <a:lstStyle/>
          <a:p>
            <a:r>
              <a:rPr lang="en-US" sz="3200" b="1" dirty="0" smtClean="0">
                <a:solidFill>
                  <a:srgbClr val="C00000"/>
                </a:solidFill>
              </a:rPr>
              <a:t>Classification of Coupling:</a:t>
            </a:r>
          </a:p>
          <a:p>
            <a:endParaRPr lang="en-US" sz="3200" b="1" dirty="0" smtClean="0"/>
          </a:p>
          <a:p>
            <a:pPr algn="just"/>
            <a:r>
              <a:rPr lang="en-US" sz="3200" dirty="0" smtClean="0"/>
              <a:t>Coupling measures </a:t>
            </a:r>
            <a:r>
              <a:rPr lang="en-US" sz="3200" b="1" dirty="0" smtClean="0"/>
              <a:t>how dependent</a:t>
            </a:r>
            <a:r>
              <a:rPr lang="en-US" sz="3200" dirty="0" smtClean="0"/>
              <a:t> two modules are on each other. </a:t>
            </a:r>
          </a:p>
          <a:p>
            <a:pPr algn="just"/>
            <a:r>
              <a:rPr lang="en-US" sz="3200" b="1" dirty="0" smtClean="0"/>
              <a:t>Lower coupling is better</a:t>
            </a:r>
            <a:r>
              <a:rPr lang="en-US" sz="3200" dirty="0" smtClean="0"/>
              <a:t> because it makes the system easier to maintain and scale.</a:t>
            </a:r>
            <a:endParaRPr lang="en-US" sz="3200" dirty="0"/>
          </a:p>
        </p:txBody>
      </p:sp>
      <p:pic>
        <p:nvPicPr>
          <p:cNvPr id="5122" name="Picture 2"/>
          <p:cNvPicPr>
            <a:picLocks noChangeAspect="1" noChangeArrowheads="1"/>
          </p:cNvPicPr>
          <p:nvPr/>
        </p:nvPicPr>
        <p:blipFill>
          <a:blip r:embed="rId2"/>
          <a:srcRect/>
          <a:stretch>
            <a:fillRect/>
          </a:stretch>
        </p:blipFill>
        <p:spPr bwMode="auto">
          <a:xfrm>
            <a:off x="1842868" y="3608218"/>
            <a:ext cx="8496886" cy="1695450"/>
          </a:xfrm>
          <a:prstGeom prst="rect">
            <a:avLst/>
          </a:prstGeom>
          <a:noFill/>
          <a:ln w="9525">
            <a:noFill/>
            <a:miter lim="800000"/>
            <a:headEnd/>
            <a:tailEnd/>
          </a:ln>
          <a:effectLst/>
        </p:spPr>
      </p:pic>
      <p:sp>
        <p:nvSpPr>
          <p:cNvPr id="4" name="Rectangle 3"/>
          <p:cNvSpPr/>
          <p:nvPr/>
        </p:nvSpPr>
        <p:spPr>
          <a:xfrm>
            <a:off x="4717945" y="5438894"/>
            <a:ext cx="2996526" cy="369332"/>
          </a:xfrm>
          <a:prstGeom prst="rect">
            <a:avLst/>
          </a:prstGeom>
        </p:spPr>
        <p:txBody>
          <a:bodyPr wrap="none">
            <a:spAutoFit/>
          </a:bodyPr>
          <a:lstStyle/>
          <a:p>
            <a:r>
              <a:rPr lang="en-US" b="1" dirty="0" smtClean="0"/>
              <a:t>Fig: Classification of coupling.</a:t>
            </a:r>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1354" y="253218"/>
            <a:ext cx="11296357" cy="6986528"/>
          </a:xfrm>
          <a:prstGeom prst="rect">
            <a:avLst/>
          </a:prstGeom>
        </p:spPr>
        <p:txBody>
          <a:bodyPr wrap="square">
            <a:spAutoFit/>
          </a:bodyPr>
          <a:lstStyle/>
          <a:p>
            <a:r>
              <a:rPr lang="en-US" sz="3200" b="1" dirty="0" smtClean="0">
                <a:solidFill>
                  <a:srgbClr val="C00000"/>
                </a:solidFill>
              </a:rPr>
              <a:t>Types of Coupling (Worst to Best) :</a:t>
            </a:r>
          </a:p>
          <a:p>
            <a:endParaRPr lang="en-US" sz="3200" b="1" dirty="0" smtClean="0"/>
          </a:p>
          <a:p>
            <a:r>
              <a:rPr lang="en-US" sz="3200" dirty="0" smtClean="0">
                <a:solidFill>
                  <a:schemeClr val="accent1"/>
                </a:solidFill>
              </a:rPr>
              <a:t>1. </a:t>
            </a:r>
            <a:r>
              <a:rPr lang="en-US" sz="3200" b="1" dirty="0" smtClean="0">
                <a:solidFill>
                  <a:schemeClr val="accent1"/>
                </a:solidFill>
              </a:rPr>
              <a:t>Content Coupling (Worst) ❌</a:t>
            </a:r>
            <a:endParaRPr lang="en-US" sz="3200" dirty="0" smtClean="0">
              <a:solidFill>
                <a:schemeClr val="accent1"/>
              </a:solidFill>
            </a:endParaRPr>
          </a:p>
          <a:p>
            <a:pPr algn="just">
              <a:buFont typeface="Wingdings" pitchFamily="2" charset="2"/>
              <a:buChar char="ü"/>
            </a:pPr>
            <a:r>
              <a:rPr lang="en-US" sz="3200" dirty="0" smtClean="0"/>
              <a:t>One module </a:t>
            </a:r>
            <a:r>
              <a:rPr lang="en-US" sz="3200" b="1" dirty="0" smtClean="0"/>
              <a:t>modifies or jumps into another module’s code</a:t>
            </a:r>
            <a:r>
              <a:rPr lang="en-US" sz="3200" dirty="0" smtClean="0"/>
              <a:t> directly.</a:t>
            </a:r>
          </a:p>
          <a:p>
            <a:pPr algn="just">
              <a:buFont typeface="Wingdings" pitchFamily="2" charset="2"/>
              <a:buChar char="ü"/>
            </a:pPr>
            <a:r>
              <a:rPr lang="en-US" sz="3200" b="1" dirty="0" smtClean="0"/>
              <a:t>Example:</a:t>
            </a:r>
            <a:r>
              <a:rPr lang="en-US" sz="3200" dirty="0" smtClean="0"/>
              <a:t> A function in </a:t>
            </a:r>
            <a:r>
              <a:rPr lang="en-US" sz="3200" b="1" dirty="0" smtClean="0"/>
              <a:t>Module A</a:t>
            </a:r>
            <a:r>
              <a:rPr lang="en-US" sz="3200" dirty="0" smtClean="0"/>
              <a:t> directly edits variables inside </a:t>
            </a:r>
            <a:r>
              <a:rPr lang="en-US" sz="3200" b="1" dirty="0" smtClean="0"/>
              <a:t>Module B</a:t>
            </a:r>
            <a:r>
              <a:rPr lang="en-US" sz="3200" dirty="0" smtClean="0"/>
              <a:t>.</a:t>
            </a:r>
          </a:p>
          <a:p>
            <a:endParaRPr lang="en-US" sz="3200" dirty="0" smtClean="0"/>
          </a:p>
          <a:p>
            <a:r>
              <a:rPr lang="en-US" sz="3200" b="1" dirty="0" smtClean="0">
                <a:solidFill>
                  <a:schemeClr val="accent1"/>
                </a:solidFill>
              </a:rPr>
              <a:t>2. Common Coupling</a:t>
            </a:r>
          </a:p>
          <a:p>
            <a:pPr>
              <a:buFont typeface="Wingdings" pitchFamily="2" charset="2"/>
              <a:buChar char="ü"/>
            </a:pPr>
            <a:r>
              <a:rPr lang="en-US" sz="3200" dirty="0" smtClean="0"/>
              <a:t>Modules </a:t>
            </a:r>
            <a:r>
              <a:rPr lang="en-US" sz="3200" b="1" dirty="0" smtClean="0"/>
              <a:t>share global variables</a:t>
            </a:r>
            <a:r>
              <a:rPr lang="en-US" sz="3200" dirty="0" smtClean="0"/>
              <a:t>, leading to </a:t>
            </a:r>
            <a:r>
              <a:rPr lang="en-US" sz="3200" b="1" dirty="0" smtClean="0"/>
              <a:t>unexpected side effects</a:t>
            </a:r>
            <a:r>
              <a:rPr lang="en-US" sz="3200" dirty="0" smtClean="0"/>
              <a:t>.</a:t>
            </a:r>
          </a:p>
          <a:p>
            <a:pPr>
              <a:buFont typeface="Wingdings" pitchFamily="2" charset="2"/>
              <a:buChar char="ü"/>
            </a:pPr>
            <a:r>
              <a:rPr lang="en-US" sz="3200" b="1" dirty="0" smtClean="0"/>
              <a:t>Example:</a:t>
            </a:r>
            <a:r>
              <a:rPr lang="en-US" sz="3200" dirty="0" smtClean="0"/>
              <a:t> Multiple functions modifying the </a:t>
            </a:r>
            <a:r>
              <a:rPr lang="en-US" sz="3200" b="1" dirty="0" smtClean="0"/>
              <a:t>same global database variable</a:t>
            </a:r>
            <a:r>
              <a:rPr lang="en-US" sz="3200" dirty="0" smtClean="0"/>
              <a:t>.</a:t>
            </a:r>
          </a:p>
          <a:p>
            <a:endParaRPr lang="en-US" sz="3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0670" y="662412"/>
            <a:ext cx="10297552" cy="6432530"/>
          </a:xfrm>
          <a:prstGeom prst="rect">
            <a:avLst/>
          </a:prstGeom>
        </p:spPr>
        <p:txBody>
          <a:bodyPr wrap="square">
            <a:spAutoFit/>
          </a:bodyPr>
          <a:lstStyle/>
          <a:p>
            <a:r>
              <a:rPr lang="en-US" sz="3200" b="1" dirty="0" smtClean="0">
                <a:solidFill>
                  <a:schemeClr val="accent1"/>
                </a:solidFill>
              </a:rPr>
              <a:t>3. Control Coupling</a:t>
            </a:r>
            <a:endParaRPr lang="en-US" sz="3200" dirty="0" smtClean="0">
              <a:solidFill>
                <a:schemeClr val="accent1"/>
              </a:solidFill>
            </a:endParaRPr>
          </a:p>
          <a:p>
            <a:pPr>
              <a:buFont typeface="Wingdings" pitchFamily="2" charset="2"/>
              <a:buChar char="ü"/>
            </a:pPr>
            <a:r>
              <a:rPr lang="en-US" sz="3200" dirty="0" smtClean="0"/>
              <a:t>One module controls another by passing </a:t>
            </a:r>
            <a:r>
              <a:rPr lang="en-US" sz="3200" b="1" dirty="0" smtClean="0"/>
              <a:t>flags or switches</a:t>
            </a:r>
            <a:r>
              <a:rPr lang="en-US" sz="3200" dirty="0" smtClean="0"/>
              <a:t> that affect execution.</a:t>
            </a:r>
          </a:p>
          <a:p>
            <a:pPr>
              <a:buFont typeface="Wingdings" pitchFamily="2" charset="2"/>
              <a:buChar char="ü"/>
            </a:pPr>
            <a:r>
              <a:rPr lang="en-US" sz="3200" b="1" dirty="0" smtClean="0"/>
              <a:t>Example:</a:t>
            </a:r>
            <a:r>
              <a:rPr lang="en-US" sz="3200" dirty="0" smtClean="0"/>
              <a:t> Module A sends a </a:t>
            </a:r>
            <a:r>
              <a:rPr lang="en-US" sz="3200" b="1" dirty="0" smtClean="0"/>
              <a:t>mode flag</a:t>
            </a:r>
            <a:r>
              <a:rPr lang="en-US" sz="3200" dirty="0" smtClean="0"/>
              <a:t> to Module B, which changes its behavior.</a:t>
            </a:r>
          </a:p>
          <a:p>
            <a:pPr>
              <a:buFont typeface="Wingdings" pitchFamily="2" charset="2"/>
              <a:buChar char="ü"/>
            </a:pPr>
            <a:endParaRPr lang="en-US" sz="3200" dirty="0" smtClean="0"/>
          </a:p>
          <a:p>
            <a:r>
              <a:rPr lang="en-US" sz="3200" b="1" dirty="0" smtClean="0">
                <a:solidFill>
                  <a:schemeClr val="accent1"/>
                </a:solidFill>
              </a:rPr>
              <a:t>4. Stamp Coupling</a:t>
            </a:r>
          </a:p>
          <a:p>
            <a:pPr>
              <a:buFont typeface="Wingdings" pitchFamily="2" charset="2"/>
              <a:buChar char="ü"/>
            </a:pPr>
            <a:r>
              <a:rPr lang="en-US" sz="3200" dirty="0" smtClean="0"/>
              <a:t>Modules share </a:t>
            </a:r>
            <a:r>
              <a:rPr lang="en-US" sz="3200" b="1" dirty="0" smtClean="0"/>
              <a:t>entire data structures</a:t>
            </a:r>
            <a:r>
              <a:rPr lang="en-US" sz="3200" dirty="0" smtClean="0"/>
              <a:t> instead of just needed data.</a:t>
            </a:r>
          </a:p>
          <a:p>
            <a:pPr>
              <a:buFont typeface="Wingdings" pitchFamily="2" charset="2"/>
              <a:buChar char="ü"/>
            </a:pPr>
            <a:r>
              <a:rPr lang="en-US" sz="3200" b="1" dirty="0" smtClean="0"/>
              <a:t>Example:</a:t>
            </a:r>
            <a:r>
              <a:rPr lang="en-US" sz="3200" dirty="0" smtClean="0"/>
              <a:t> Passing a full </a:t>
            </a:r>
            <a:r>
              <a:rPr lang="en-US" sz="3200" b="1" dirty="0" smtClean="0"/>
              <a:t>student record</a:t>
            </a:r>
            <a:r>
              <a:rPr lang="en-US" sz="3200" dirty="0" smtClean="0"/>
              <a:t> to a function that only needs the </a:t>
            </a:r>
            <a:r>
              <a:rPr lang="en-US" sz="3200" b="1" dirty="0" smtClean="0"/>
              <a:t>student’s name</a:t>
            </a:r>
            <a:r>
              <a:rPr lang="en-US" sz="3200" dirty="0" smtClean="0"/>
              <a:t>.</a:t>
            </a:r>
          </a:p>
          <a:p>
            <a:endParaRPr lang="en-US" sz="3200" dirty="0" smtClean="0"/>
          </a:p>
          <a:p>
            <a:pPr algn="just"/>
            <a:endParaRPr lang="en-US"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1348" y="731520"/>
            <a:ext cx="10241280" cy="3354765"/>
          </a:xfrm>
          <a:prstGeom prst="rect">
            <a:avLst/>
          </a:prstGeom>
        </p:spPr>
        <p:txBody>
          <a:bodyPr wrap="square">
            <a:spAutoFit/>
          </a:bodyPr>
          <a:lstStyle/>
          <a:p>
            <a:r>
              <a:rPr lang="en-US" sz="3200" b="1" dirty="0" smtClean="0">
                <a:solidFill>
                  <a:schemeClr val="accent1"/>
                </a:solidFill>
              </a:rPr>
              <a:t>5. Data Coupling (Best) ✅</a:t>
            </a:r>
          </a:p>
          <a:p>
            <a:endParaRPr lang="en-US" sz="2800" dirty="0" smtClean="0"/>
          </a:p>
          <a:p>
            <a:pPr algn="just">
              <a:buFont typeface="Wingdings" pitchFamily="2" charset="2"/>
              <a:buChar char="ü"/>
            </a:pPr>
            <a:r>
              <a:rPr lang="en-US" sz="3200" dirty="0" smtClean="0"/>
              <a:t>Modules share </a:t>
            </a:r>
            <a:r>
              <a:rPr lang="en-US" sz="3200" b="1" dirty="0" smtClean="0"/>
              <a:t>only essential data</a:t>
            </a:r>
            <a:r>
              <a:rPr lang="en-US" sz="3200" dirty="0" smtClean="0"/>
              <a:t> (simple variables).</a:t>
            </a:r>
          </a:p>
          <a:p>
            <a:pPr algn="just">
              <a:buFont typeface="Wingdings" pitchFamily="2" charset="2"/>
              <a:buChar char="ü"/>
            </a:pPr>
            <a:r>
              <a:rPr lang="en-US" sz="3200" b="1" dirty="0" smtClean="0"/>
              <a:t>Example:</a:t>
            </a:r>
            <a:r>
              <a:rPr lang="en-US" sz="3200" dirty="0" smtClean="0"/>
              <a:t> A function that calculates a </a:t>
            </a:r>
            <a:r>
              <a:rPr lang="en-US" sz="3200" b="1" dirty="0" smtClean="0"/>
              <a:t>student's grade</a:t>
            </a:r>
            <a:r>
              <a:rPr lang="en-US" sz="3200" dirty="0" smtClean="0"/>
              <a:t> receives only </a:t>
            </a:r>
            <a:r>
              <a:rPr lang="en-US" sz="3200" b="1" dirty="0" smtClean="0"/>
              <a:t>marks</a:t>
            </a:r>
            <a:r>
              <a:rPr lang="en-US" sz="3200" dirty="0" smtClean="0"/>
              <a:t> as input.</a:t>
            </a:r>
          </a:p>
          <a:p>
            <a:endParaRPr lang="en-US" sz="2800" b="1" dirty="0" smtClean="0">
              <a:solidFill>
                <a:srgbClr val="008000"/>
              </a:solidFill>
            </a:endParaRPr>
          </a:p>
          <a:p>
            <a:endParaRPr lang="en-US" sz="2800" b="1" dirty="0">
              <a:solidFill>
                <a:srgbClr val="008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5118" y="595264"/>
            <a:ext cx="11349317" cy="4524315"/>
          </a:xfrm>
          <a:prstGeom prst="rect">
            <a:avLst/>
          </a:prstGeom>
        </p:spPr>
        <p:txBody>
          <a:bodyPr wrap="square">
            <a:spAutoFit/>
          </a:bodyPr>
          <a:lstStyle/>
          <a:p>
            <a:r>
              <a:rPr lang="en-US" sz="3200" b="1" dirty="0" smtClean="0">
                <a:solidFill>
                  <a:schemeClr val="accent2">
                    <a:lumMod val="75000"/>
                  </a:schemeClr>
                </a:solidFill>
              </a:rPr>
              <a:t>Layered Arrangement of Modules</a:t>
            </a:r>
          </a:p>
          <a:p>
            <a:endParaRPr lang="en-US" sz="3200" b="1" dirty="0" smtClean="0">
              <a:solidFill>
                <a:schemeClr val="accent2">
                  <a:lumMod val="75000"/>
                </a:schemeClr>
              </a:solidFill>
            </a:endParaRPr>
          </a:p>
          <a:p>
            <a:pPr algn="just">
              <a:buFont typeface="Wingdings" pitchFamily="2" charset="2"/>
              <a:buChar char="ü"/>
            </a:pPr>
            <a:r>
              <a:rPr lang="en-US" sz="3200" dirty="0" smtClean="0"/>
              <a:t>The </a:t>
            </a:r>
            <a:r>
              <a:rPr lang="en-US" sz="3200" b="1" dirty="0" smtClean="0">
                <a:solidFill>
                  <a:schemeClr val="accent1"/>
                </a:solidFill>
              </a:rPr>
              <a:t>control hierarchy </a:t>
            </a:r>
            <a:r>
              <a:rPr lang="en-US" sz="3200" dirty="0" smtClean="0"/>
              <a:t>organizes program components based on their call relationships. </a:t>
            </a:r>
          </a:p>
          <a:p>
            <a:pPr algn="just">
              <a:buFont typeface="Wingdings" pitchFamily="2" charset="2"/>
              <a:buChar char="ü"/>
            </a:pPr>
            <a:r>
              <a:rPr lang="en-US" sz="3200" dirty="0" smtClean="0"/>
              <a:t>It </a:t>
            </a:r>
            <a:r>
              <a:rPr lang="en-US" sz="3200" dirty="0" smtClean="0">
                <a:solidFill>
                  <a:schemeClr val="accent2">
                    <a:lumMod val="75000"/>
                  </a:schemeClr>
                </a:solidFill>
              </a:rPr>
              <a:t>defines the order </a:t>
            </a:r>
            <a:r>
              <a:rPr lang="en-US" sz="3200" dirty="0" smtClean="0"/>
              <a:t>in which modules call each other. </a:t>
            </a:r>
          </a:p>
          <a:p>
            <a:pPr algn="just">
              <a:buFont typeface="Wingdings" pitchFamily="2" charset="2"/>
              <a:buChar char="ü"/>
            </a:pPr>
            <a:r>
              <a:rPr lang="en-US" sz="3200" dirty="0" smtClean="0"/>
              <a:t>A </a:t>
            </a:r>
            <a:r>
              <a:rPr lang="en-US" sz="3200" b="1" dirty="0" smtClean="0"/>
              <a:t>structure chart</a:t>
            </a:r>
            <a:r>
              <a:rPr lang="en-US" sz="3200" dirty="0" smtClean="0"/>
              <a:t> (tree-like diagram) is the most common notation used. </a:t>
            </a:r>
          </a:p>
          <a:p>
            <a:pPr algn="just">
              <a:buFont typeface="Wingdings" pitchFamily="2" charset="2"/>
              <a:buChar char="ü"/>
            </a:pPr>
            <a:r>
              <a:rPr lang="en-US" sz="3200" dirty="0" smtClean="0"/>
              <a:t>Other notations, like </a:t>
            </a:r>
            <a:r>
              <a:rPr lang="en-US" sz="3200" b="1" dirty="0" smtClean="0"/>
              <a:t>Warnier-Orr and Jackson diagrams</a:t>
            </a:r>
            <a:r>
              <a:rPr lang="en-US" sz="3200" dirty="0" smtClean="0"/>
              <a:t>, exist but are less commonly used today.</a:t>
            </a:r>
            <a:endParaRPr lang="en-US" sz="3200" b="1"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6859" y="357297"/>
            <a:ext cx="10865224" cy="5509200"/>
          </a:xfrm>
          <a:prstGeom prst="rect">
            <a:avLst/>
          </a:prstGeom>
        </p:spPr>
        <p:txBody>
          <a:bodyPr wrap="square">
            <a:spAutoFit/>
          </a:bodyPr>
          <a:lstStyle/>
          <a:p>
            <a:r>
              <a:rPr lang="en-US" sz="3200" b="1" dirty="0" smtClean="0">
                <a:solidFill>
                  <a:schemeClr val="accent2">
                    <a:lumMod val="75000"/>
                  </a:schemeClr>
                </a:solidFill>
              </a:rPr>
              <a:t>Layered Design</a:t>
            </a:r>
          </a:p>
          <a:p>
            <a:endParaRPr lang="en-US" sz="3200" b="1" dirty="0" smtClean="0">
              <a:solidFill>
                <a:schemeClr val="accent2">
                  <a:lumMod val="75000"/>
                </a:schemeClr>
              </a:solidFill>
            </a:endParaRPr>
          </a:p>
          <a:p>
            <a:pPr algn="just">
              <a:buFont typeface="Wingdings" pitchFamily="2" charset="2"/>
              <a:buChar char="ü"/>
            </a:pPr>
            <a:r>
              <a:rPr lang="en-US" sz="3200" dirty="0" smtClean="0"/>
              <a:t>In a layered design, </a:t>
            </a:r>
            <a:r>
              <a:rPr lang="en-US" sz="3200" b="1" dirty="0" smtClean="0">
                <a:solidFill>
                  <a:schemeClr val="accent4">
                    <a:lumMod val="75000"/>
                  </a:schemeClr>
                </a:solidFill>
              </a:rPr>
              <a:t>modules are arranged in layers </a:t>
            </a:r>
            <a:r>
              <a:rPr lang="en-US" sz="3200" dirty="0" smtClean="0"/>
              <a:t>based on their call relationships:</a:t>
            </a:r>
          </a:p>
          <a:p>
            <a:pPr algn="just">
              <a:buFont typeface="Wingdings" pitchFamily="2" charset="2"/>
              <a:buChar char="ü"/>
            </a:pPr>
            <a:r>
              <a:rPr lang="en-US" sz="3200" dirty="0" smtClean="0"/>
              <a:t>A module can only call </a:t>
            </a:r>
            <a:r>
              <a:rPr lang="en-US" sz="3200" dirty="0" smtClean="0">
                <a:solidFill>
                  <a:schemeClr val="accent2">
                    <a:lumMod val="75000"/>
                  </a:schemeClr>
                </a:solidFill>
              </a:rPr>
              <a:t>lower-layer modules</a:t>
            </a:r>
            <a:r>
              <a:rPr lang="en-US" sz="3200" dirty="0" smtClean="0"/>
              <a:t>.</a:t>
            </a:r>
          </a:p>
          <a:p>
            <a:pPr algn="just">
              <a:buFont typeface="Wingdings" pitchFamily="2" charset="2"/>
              <a:buChar char="ü"/>
            </a:pPr>
            <a:r>
              <a:rPr lang="en-US" sz="3200" dirty="0" smtClean="0"/>
              <a:t>It cannot call modules in the same or higher layers.</a:t>
            </a:r>
          </a:p>
          <a:p>
            <a:pPr algn="just">
              <a:buFont typeface="Wingdings" pitchFamily="2" charset="2"/>
              <a:buChar char="ü"/>
            </a:pPr>
            <a:r>
              <a:rPr lang="en-US" sz="3200" dirty="0" smtClean="0"/>
              <a:t>Fig (a) shows a proper layered design, whereas Figure (b) represents a non-layered design where all modules exist in a single layer.</a:t>
            </a:r>
          </a:p>
          <a:p>
            <a:pPr algn="just">
              <a:buFont typeface="Wingdings" pitchFamily="2" charset="2"/>
              <a:buChar char="ü"/>
            </a:pPr>
            <a:r>
              <a:rPr lang="en-US" sz="3200" dirty="0" smtClean="0"/>
              <a:t>Layered design promotes control abstraction, making the system easier to understand and debug.</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387569" y="302839"/>
            <a:ext cx="8905875" cy="4181475"/>
          </a:xfrm>
          <a:prstGeom prst="rect">
            <a:avLst/>
          </a:prstGeom>
          <a:noFill/>
          <a:ln w="9525">
            <a:noFill/>
            <a:miter lim="800000"/>
            <a:headEnd/>
            <a:tailEnd/>
          </a:ln>
          <a:effectLst/>
        </p:spPr>
      </p:pic>
      <p:sp>
        <p:nvSpPr>
          <p:cNvPr id="3" name="Rectangle 2"/>
          <p:cNvSpPr/>
          <p:nvPr/>
        </p:nvSpPr>
        <p:spPr>
          <a:xfrm>
            <a:off x="2796989" y="4898323"/>
            <a:ext cx="6320118" cy="369332"/>
          </a:xfrm>
          <a:prstGeom prst="rect">
            <a:avLst/>
          </a:prstGeom>
        </p:spPr>
        <p:txBody>
          <a:bodyPr wrap="square">
            <a:spAutoFit/>
          </a:bodyPr>
          <a:lstStyle/>
          <a:p>
            <a:pPr algn="ctr"/>
            <a:r>
              <a:rPr lang="en-US" b="1" dirty="0" smtClean="0"/>
              <a:t>Fig: Examples of good and poor control abstraction.</a:t>
            </a:r>
            <a:endParaRPr lang="en-US"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7113" y="506438"/>
            <a:ext cx="10494499" cy="5509200"/>
          </a:xfrm>
          <a:prstGeom prst="rect">
            <a:avLst/>
          </a:prstGeom>
        </p:spPr>
        <p:txBody>
          <a:bodyPr wrap="square">
            <a:spAutoFit/>
          </a:bodyPr>
          <a:lstStyle/>
          <a:p>
            <a:r>
              <a:rPr lang="en-US" sz="3200" b="1" dirty="0" smtClean="0">
                <a:solidFill>
                  <a:srgbClr val="FF0000"/>
                </a:solidFill>
              </a:rPr>
              <a:t>Significance of Layered Design:</a:t>
            </a:r>
          </a:p>
          <a:p>
            <a:endParaRPr lang="en-US" sz="3200" b="1" dirty="0" smtClean="0"/>
          </a:p>
          <a:p>
            <a:pPr>
              <a:buFont typeface="Arial" pitchFamily="34" charset="0"/>
              <a:buChar char="•"/>
            </a:pPr>
            <a:r>
              <a:rPr lang="en-US" sz="3200" dirty="0" smtClean="0"/>
              <a:t>The </a:t>
            </a:r>
            <a:r>
              <a:rPr lang="en-US" sz="3200" b="1" dirty="0" smtClean="0">
                <a:solidFill>
                  <a:schemeClr val="accent2"/>
                </a:solidFill>
              </a:rPr>
              <a:t>top-most module</a:t>
            </a:r>
            <a:r>
              <a:rPr lang="en-US" sz="3200" dirty="0" smtClean="0">
                <a:solidFill>
                  <a:schemeClr val="accent2"/>
                </a:solidFill>
              </a:rPr>
              <a:t> </a:t>
            </a:r>
            <a:r>
              <a:rPr lang="en-US" sz="3200" dirty="0" smtClean="0"/>
              <a:t>acts as a </a:t>
            </a:r>
            <a:r>
              <a:rPr lang="en-US" sz="3200" b="1" dirty="0" smtClean="0">
                <a:solidFill>
                  <a:schemeClr val="accent2"/>
                </a:solidFill>
              </a:rPr>
              <a:t>manager, </a:t>
            </a:r>
            <a:r>
              <a:rPr lang="en-US" sz="3200" dirty="0" smtClean="0"/>
              <a:t>calling lower-level modules.</a:t>
            </a:r>
          </a:p>
          <a:p>
            <a:pPr>
              <a:buFont typeface="Arial" pitchFamily="34" charset="0"/>
              <a:buChar char="•"/>
            </a:pPr>
            <a:r>
              <a:rPr lang="en-US" sz="3200" b="1" dirty="0" smtClean="0">
                <a:solidFill>
                  <a:schemeClr val="accent2"/>
                </a:solidFill>
              </a:rPr>
              <a:t>Intermediate modules </a:t>
            </a:r>
            <a:r>
              <a:rPr lang="en-US" sz="3200" dirty="0" smtClean="0"/>
              <a:t>provide services to higher layers while performing some tasks.</a:t>
            </a:r>
          </a:p>
          <a:p>
            <a:pPr>
              <a:buFont typeface="Arial" pitchFamily="34" charset="0"/>
              <a:buChar char="•"/>
            </a:pPr>
            <a:r>
              <a:rPr lang="en-US" sz="3200" b="1" dirty="0" smtClean="0">
                <a:solidFill>
                  <a:schemeClr val="accent2"/>
                </a:solidFill>
              </a:rPr>
              <a:t>Lowest-layer modules </a:t>
            </a:r>
            <a:r>
              <a:rPr lang="en-US" sz="3200" b="1" dirty="0" smtClean="0"/>
              <a:t>(worker modules)</a:t>
            </a:r>
            <a:r>
              <a:rPr lang="en-US" sz="3200" dirty="0" smtClean="0"/>
              <a:t> execute tasks independently without calling any other module.</a:t>
            </a:r>
          </a:p>
          <a:p>
            <a:pPr>
              <a:buFont typeface="Arial" pitchFamily="34" charset="0"/>
              <a:buChar char="•"/>
            </a:pPr>
            <a:r>
              <a:rPr lang="en-US" sz="3200" dirty="0" smtClean="0"/>
              <a:t>Layered design makes debugging easier since errors only affect </a:t>
            </a:r>
            <a:r>
              <a:rPr lang="en-US" sz="3200" b="1" dirty="0" smtClean="0">
                <a:solidFill>
                  <a:schemeClr val="accent2"/>
                </a:solidFill>
              </a:rPr>
              <a:t>higher-layer</a:t>
            </a:r>
            <a:r>
              <a:rPr lang="en-US" sz="3200" dirty="0" smtClean="0"/>
              <a:t> modules, reducing troubleshooting time.</a:t>
            </a:r>
          </a:p>
          <a:p>
            <a:pPr algn="ctr"/>
            <a:endParaRPr lang="en-US" sz="3200" b="1" dirty="0" smtClean="0">
              <a:solidFill>
                <a:schemeClr val="accent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8"/>
          <p:cNvSpPr>
            <a:spLocks noGrp="1"/>
          </p:cNvSpPr>
          <p:nvPr>
            <p:ph type="title"/>
          </p:nvPr>
        </p:nvSpPr>
        <p:spPr>
          <a:xfrm>
            <a:off x="845918" y="689316"/>
            <a:ext cx="10515600" cy="5613009"/>
          </a:xfrm>
        </p:spPr>
        <p:txBody>
          <a:bodyPr>
            <a:normAutofit/>
          </a:bodyPr>
          <a:lstStyle/>
          <a:p>
            <a:r>
              <a:rPr lang="en-US" sz="3100" b="1" dirty="0" smtClean="0">
                <a:solidFill>
                  <a:srgbClr val="0000CC"/>
                </a:solidFill>
                <a:latin typeface="+mn-lt"/>
                <a:ea typeface="+mn-ea"/>
                <a:cs typeface="+mn-cs"/>
              </a:rPr>
              <a:t/>
            </a:r>
            <a:br>
              <a:rPr lang="en-US" sz="3100" b="1" dirty="0" smtClean="0">
                <a:solidFill>
                  <a:srgbClr val="0000CC"/>
                </a:solidFill>
                <a:latin typeface="+mn-lt"/>
                <a:ea typeface="+mn-ea"/>
                <a:cs typeface="+mn-cs"/>
              </a:rPr>
            </a:br>
            <a:r>
              <a:rPr lang="en-US" sz="3100" b="1" dirty="0" smtClean="0">
                <a:solidFill>
                  <a:srgbClr val="0000CC"/>
                </a:solidFill>
                <a:latin typeface="+mn-lt"/>
                <a:ea typeface="+mn-ea"/>
                <a:cs typeface="+mn-cs"/>
              </a:rPr>
              <a:t/>
            </a:r>
            <a:br>
              <a:rPr lang="en-US" sz="3100" b="1" dirty="0" smtClean="0">
                <a:solidFill>
                  <a:srgbClr val="0000CC"/>
                </a:solidFill>
                <a:latin typeface="+mn-lt"/>
                <a:ea typeface="+mn-ea"/>
                <a:cs typeface="+mn-cs"/>
              </a:rPr>
            </a:br>
            <a:r>
              <a:rPr lang="en-US" sz="3100" b="1" dirty="0" smtClean="0">
                <a:solidFill>
                  <a:srgbClr val="0000CC"/>
                </a:solidFill>
                <a:latin typeface="+mn-lt"/>
                <a:ea typeface="+mn-ea"/>
                <a:cs typeface="+mn-cs"/>
              </a:rPr>
              <a:t/>
            </a:r>
            <a:br>
              <a:rPr lang="en-US" sz="3100" b="1" dirty="0" smtClean="0">
                <a:solidFill>
                  <a:srgbClr val="0000CC"/>
                </a:solidFill>
                <a:latin typeface="+mn-lt"/>
                <a:ea typeface="+mn-ea"/>
                <a:cs typeface="+mn-cs"/>
              </a:rPr>
            </a:br>
            <a:r>
              <a:rPr lang="en-US" sz="3100" b="1" dirty="0" smtClean="0">
                <a:solidFill>
                  <a:srgbClr val="0000CC"/>
                </a:solidFill>
                <a:latin typeface="+mn-lt"/>
                <a:ea typeface="+mn-ea"/>
                <a:cs typeface="+mn-cs"/>
              </a:rPr>
              <a:t/>
            </a:r>
            <a:br>
              <a:rPr lang="en-US" sz="3100" b="1" dirty="0" smtClean="0">
                <a:solidFill>
                  <a:srgbClr val="0000CC"/>
                </a:solidFill>
                <a:latin typeface="+mn-lt"/>
                <a:ea typeface="+mn-ea"/>
                <a:cs typeface="+mn-cs"/>
              </a:rPr>
            </a:br>
            <a:r>
              <a:rPr lang="en-US" sz="3100" b="1" dirty="0" smtClean="0">
                <a:solidFill>
                  <a:srgbClr val="0000CC"/>
                </a:solidFill>
                <a:latin typeface="+mn-lt"/>
                <a:ea typeface="+mn-ea"/>
                <a:cs typeface="+mn-cs"/>
              </a:rPr>
              <a:t/>
            </a:r>
            <a:br>
              <a:rPr lang="en-US" sz="3100" b="1" dirty="0" smtClean="0">
                <a:solidFill>
                  <a:srgbClr val="0000CC"/>
                </a:solidFill>
                <a:latin typeface="+mn-lt"/>
                <a:ea typeface="+mn-ea"/>
                <a:cs typeface="+mn-cs"/>
              </a:rPr>
            </a:br>
            <a:r>
              <a:rPr lang="en-US" sz="3100" b="1" dirty="0" smtClean="0">
                <a:solidFill>
                  <a:srgbClr val="0000CC"/>
                </a:solidFill>
                <a:latin typeface="+mn-lt"/>
                <a:ea typeface="+mn-ea"/>
                <a:cs typeface="+mn-cs"/>
              </a:rPr>
              <a:t/>
            </a:r>
            <a:br>
              <a:rPr lang="en-US" sz="3100" b="1" dirty="0" smtClean="0">
                <a:solidFill>
                  <a:srgbClr val="0000CC"/>
                </a:solidFill>
                <a:latin typeface="+mn-lt"/>
                <a:ea typeface="+mn-ea"/>
                <a:cs typeface="+mn-cs"/>
              </a:rPr>
            </a:br>
            <a:r>
              <a:rPr lang="en-US" sz="3100" dirty="0" smtClean="0">
                <a:latin typeface="+mn-lt"/>
                <a:ea typeface="+mn-ea"/>
                <a:cs typeface="+mn-cs"/>
              </a:rPr>
              <a:t/>
            </a:r>
            <a:br>
              <a:rPr lang="en-US" sz="3100" dirty="0" smtClean="0">
                <a:latin typeface="+mn-lt"/>
                <a:ea typeface="+mn-ea"/>
                <a:cs typeface="+mn-cs"/>
              </a:rPr>
            </a:br>
            <a:r>
              <a:rPr lang="en-US" sz="3100" dirty="0" smtClean="0">
                <a:latin typeface="+mn-lt"/>
                <a:ea typeface="+mn-ea"/>
                <a:cs typeface="+mn-cs"/>
              </a:rPr>
              <a:t/>
            </a:r>
            <a:br>
              <a:rPr lang="en-US" sz="3100" dirty="0" smtClean="0">
                <a:latin typeface="+mn-lt"/>
                <a:ea typeface="+mn-ea"/>
                <a:cs typeface="+mn-cs"/>
              </a:rPr>
            </a:br>
            <a:r>
              <a:rPr lang="en-US" sz="3100" dirty="0" smtClean="0">
                <a:latin typeface="+mn-lt"/>
                <a:ea typeface="+mn-ea"/>
                <a:cs typeface="+mn-cs"/>
              </a:rPr>
              <a:t/>
            </a:r>
            <a:br>
              <a:rPr lang="en-US" sz="3100" dirty="0" smtClean="0">
                <a:latin typeface="+mn-lt"/>
                <a:ea typeface="+mn-ea"/>
                <a:cs typeface="+mn-cs"/>
              </a:rPr>
            </a:br>
            <a:r>
              <a:rPr lang="en-US" sz="3100" dirty="0" smtClean="0">
                <a:latin typeface="+mn-lt"/>
                <a:ea typeface="+mn-ea"/>
                <a:cs typeface="+mn-cs"/>
              </a:rPr>
              <a:t/>
            </a:r>
            <a:br>
              <a:rPr lang="en-US" sz="3100" dirty="0" smtClean="0">
                <a:latin typeface="+mn-lt"/>
                <a:ea typeface="+mn-ea"/>
                <a:cs typeface="+mn-cs"/>
              </a:rPr>
            </a:br>
            <a:r>
              <a:rPr lang="en-US" sz="3100" dirty="0" smtClean="0">
                <a:latin typeface="+mn-lt"/>
                <a:ea typeface="+mn-ea"/>
                <a:cs typeface="+mn-cs"/>
              </a:rPr>
              <a:t/>
            </a:r>
            <a:br>
              <a:rPr lang="en-US" sz="3100" dirty="0" smtClean="0">
                <a:latin typeface="+mn-lt"/>
                <a:ea typeface="+mn-ea"/>
                <a:cs typeface="+mn-cs"/>
              </a:rPr>
            </a:br>
            <a:endParaRPr lang="en-US" sz="3100" dirty="0" smtClean="0">
              <a:latin typeface="+mn-lt"/>
              <a:ea typeface="+mn-ea"/>
              <a:cs typeface="+mn-cs"/>
            </a:endParaRPr>
          </a:p>
        </p:txBody>
      </p:sp>
      <p:sp>
        <p:nvSpPr>
          <p:cNvPr id="3" name="Rectangle 2"/>
          <p:cNvSpPr/>
          <p:nvPr/>
        </p:nvSpPr>
        <p:spPr>
          <a:xfrm>
            <a:off x="323556" y="424435"/>
            <a:ext cx="11183815" cy="6001643"/>
          </a:xfrm>
          <a:prstGeom prst="rect">
            <a:avLst/>
          </a:prstGeom>
        </p:spPr>
        <p:txBody>
          <a:bodyPr wrap="square">
            <a:spAutoFit/>
          </a:bodyPr>
          <a:lstStyle/>
          <a:p>
            <a:r>
              <a:rPr lang="en-US" sz="3200" b="1" dirty="0" smtClean="0">
                <a:solidFill>
                  <a:schemeClr val="accent2"/>
                </a:solidFill>
              </a:rPr>
              <a:t>Outcome of the Design Process:</a:t>
            </a:r>
          </a:p>
          <a:p>
            <a:r>
              <a:rPr lang="en-US" sz="3200" dirty="0" smtClean="0"/>
              <a:t/>
            </a:r>
            <a:br>
              <a:rPr lang="en-US" sz="3200" dirty="0" smtClean="0"/>
            </a:br>
            <a:r>
              <a:rPr lang="en-US" sz="3200" b="1" dirty="0" smtClean="0">
                <a:solidFill>
                  <a:schemeClr val="accent6"/>
                </a:solidFill>
              </a:rPr>
              <a:t>Different modules required: </a:t>
            </a:r>
            <a:r>
              <a:rPr lang="en-US" sz="3200" dirty="0" smtClean="0"/>
              <a:t>Identify and </a:t>
            </a:r>
            <a:r>
              <a:rPr lang="en-US" sz="3200" b="1" dirty="0" smtClean="0">
                <a:solidFill>
                  <a:schemeClr val="tx2"/>
                </a:solidFill>
              </a:rPr>
              <a:t>name modules </a:t>
            </a:r>
            <a:r>
              <a:rPr lang="en-US" sz="3200" dirty="0" smtClean="0"/>
              <a:t>based on tasks.</a:t>
            </a:r>
            <a:br>
              <a:rPr lang="en-US" sz="3200" dirty="0" smtClean="0"/>
            </a:br>
            <a:r>
              <a:rPr lang="en-US" sz="3200" b="1" dirty="0" smtClean="0">
                <a:solidFill>
                  <a:schemeClr val="accent6"/>
                </a:solidFill>
              </a:rPr>
              <a:t>Control relationships among modules: </a:t>
            </a:r>
            <a:r>
              <a:rPr lang="en-US" sz="3200" dirty="0" smtClean="0"/>
              <a:t>Define </a:t>
            </a:r>
            <a:r>
              <a:rPr lang="en-US" sz="3200" b="1" dirty="0" smtClean="0">
                <a:solidFill>
                  <a:schemeClr val="tx2"/>
                </a:solidFill>
              </a:rPr>
              <a:t>function calls between modules.</a:t>
            </a:r>
            <a:r>
              <a:rPr lang="en-US" sz="3200" dirty="0" smtClean="0"/>
              <a:t/>
            </a:r>
            <a:br>
              <a:rPr lang="en-US" sz="3200" dirty="0" smtClean="0"/>
            </a:br>
            <a:r>
              <a:rPr lang="en-US" sz="3200" b="1" dirty="0" smtClean="0">
                <a:solidFill>
                  <a:schemeClr val="accent6"/>
                </a:solidFill>
              </a:rPr>
              <a:t>Interfaces among different modules: </a:t>
            </a:r>
            <a:r>
              <a:rPr lang="en-US" sz="3200" dirty="0" smtClean="0"/>
              <a:t>Specify data exchanged between modules.</a:t>
            </a:r>
            <a:br>
              <a:rPr lang="en-US" sz="3200" dirty="0" smtClean="0"/>
            </a:br>
            <a:r>
              <a:rPr lang="en-US" sz="3200" b="1" dirty="0" smtClean="0">
                <a:solidFill>
                  <a:schemeClr val="accent6"/>
                </a:solidFill>
              </a:rPr>
              <a:t>Data structures of individual modules: </a:t>
            </a:r>
            <a:r>
              <a:rPr lang="en-US" sz="3200" dirty="0" smtClean="0"/>
              <a:t>Design data storage for modules.</a:t>
            </a:r>
            <a:br>
              <a:rPr lang="en-US" sz="3200" dirty="0" smtClean="0"/>
            </a:br>
            <a:r>
              <a:rPr lang="en-US" sz="3200" b="1" dirty="0" smtClean="0">
                <a:solidFill>
                  <a:schemeClr val="accent6"/>
                </a:solidFill>
              </a:rPr>
              <a:t>Algorithms for modules: </a:t>
            </a:r>
            <a:r>
              <a:rPr lang="en-US" sz="3200" dirty="0" smtClean="0"/>
              <a:t>Define processing steps with efficiency considerations.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2814" y="302359"/>
            <a:ext cx="10965574" cy="6432530"/>
          </a:xfrm>
          <a:prstGeom prst="rect">
            <a:avLst/>
          </a:prstGeom>
        </p:spPr>
        <p:txBody>
          <a:bodyPr wrap="square">
            <a:spAutoFit/>
          </a:bodyPr>
          <a:lstStyle/>
          <a:p>
            <a:r>
              <a:rPr lang="en-US" sz="3200" b="1" dirty="0" smtClean="0">
                <a:solidFill>
                  <a:schemeClr val="accent2"/>
                </a:solidFill>
              </a:rPr>
              <a:t>Key Concepts:</a:t>
            </a:r>
          </a:p>
          <a:p>
            <a:pPr>
              <a:buFont typeface="Arial" pitchFamily="34" charset="0"/>
              <a:buChar char="•"/>
            </a:pPr>
            <a:endParaRPr lang="en-US" sz="3200" dirty="0" smtClean="0"/>
          </a:p>
          <a:p>
            <a:r>
              <a:rPr lang="en-US" sz="3200" dirty="0" smtClean="0">
                <a:solidFill>
                  <a:schemeClr val="accent2">
                    <a:lumMod val="75000"/>
                  </a:schemeClr>
                </a:solidFill>
              </a:rPr>
              <a:t>1. Superordinate and Subordinate Modules:</a:t>
            </a:r>
          </a:p>
          <a:p>
            <a:pPr marL="0" lvl="1" algn="just">
              <a:buFont typeface="Wingdings" pitchFamily="2" charset="2"/>
              <a:buChar char="ü"/>
            </a:pPr>
            <a:r>
              <a:rPr lang="en-US" sz="3200" dirty="0" smtClean="0"/>
              <a:t>A superordinate module controls another module.</a:t>
            </a:r>
          </a:p>
          <a:p>
            <a:pPr marL="0" lvl="1" algn="just">
              <a:buFont typeface="Wingdings" pitchFamily="2" charset="2"/>
              <a:buChar char="ü"/>
            </a:pPr>
            <a:r>
              <a:rPr lang="en-US" sz="3200" dirty="0" smtClean="0"/>
              <a:t>A subordinate module is controlled by another module.</a:t>
            </a:r>
          </a:p>
          <a:p>
            <a:endParaRPr lang="en-US" sz="3200" dirty="0" smtClean="0"/>
          </a:p>
          <a:p>
            <a:r>
              <a:rPr lang="en-US" sz="3200" dirty="0" smtClean="0">
                <a:solidFill>
                  <a:schemeClr val="accent2">
                    <a:lumMod val="75000"/>
                  </a:schemeClr>
                </a:solidFill>
              </a:rPr>
              <a:t>2. Visibility:</a:t>
            </a:r>
          </a:p>
          <a:p>
            <a:r>
              <a:rPr lang="en-US" sz="3200" dirty="0" smtClean="0"/>
              <a:t>Module M2 is visible to module M1,  if M1 directly calls M2.</a:t>
            </a:r>
          </a:p>
          <a:p>
            <a:endParaRPr lang="en-US" sz="3200" dirty="0" smtClean="0"/>
          </a:p>
          <a:p>
            <a:r>
              <a:rPr lang="en-US" sz="3200" dirty="0" smtClean="0">
                <a:solidFill>
                  <a:schemeClr val="accent2">
                    <a:lumMod val="75000"/>
                  </a:schemeClr>
                </a:solidFill>
              </a:rPr>
              <a:t>3.Control Abstraction:</a:t>
            </a:r>
          </a:p>
          <a:p>
            <a:pPr marL="0" lvl="1"/>
            <a:r>
              <a:rPr lang="en-US" sz="3200" dirty="0" smtClean="0"/>
              <a:t>Higher-layer modules should not be visible to lower-layer modules.</a:t>
            </a:r>
          </a:p>
          <a:p>
            <a:endParaRPr lang="en-US" sz="2800" b="1" dirty="0" smtClean="0">
              <a:solidFill>
                <a:srgbClr val="C0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6859" y="322728"/>
            <a:ext cx="10992039" cy="5878532"/>
          </a:xfrm>
          <a:prstGeom prst="rect">
            <a:avLst/>
          </a:prstGeom>
        </p:spPr>
        <p:txBody>
          <a:bodyPr wrap="square">
            <a:spAutoFit/>
          </a:bodyPr>
          <a:lstStyle/>
          <a:p>
            <a:r>
              <a:rPr lang="en-US" sz="3200" dirty="0" smtClean="0">
                <a:solidFill>
                  <a:schemeClr val="accent2">
                    <a:lumMod val="75000"/>
                  </a:schemeClr>
                </a:solidFill>
              </a:rPr>
              <a:t>4.Depth and Width:</a:t>
            </a:r>
          </a:p>
          <a:p>
            <a:r>
              <a:rPr lang="en-US" sz="3200" dirty="0" smtClean="0"/>
              <a:t>Depth = Number of layers.</a:t>
            </a:r>
          </a:p>
          <a:p>
            <a:r>
              <a:rPr lang="en-US" sz="3200" dirty="0" smtClean="0"/>
              <a:t>Width = Number of modules per layer.</a:t>
            </a:r>
          </a:p>
          <a:p>
            <a:r>
              <a:rPr lang="en-US" sz="3200" dirty="0" smtClean="0"/>
              <a:t>Example: In Figure (a), depth = 3, width = 3.</a:t>
            </a:r>
          </a:p>
          <a:p>
            <a:endParaRPr lang="en-US" sz="3200" dirty="0" smtClean="0"/>
          </a:p>
          <a:p>
            <a:r>
              <a:rPr lang="en-US" sz="3200" dirty="0" smtClean="0">
                <a:solidFill>
                  <a:schemeClr val="accent2">
                    <a:lumMod val="75000"/>
                  </a:schemeClr>
                </a:solidFill>
              </a:rPr>
              <a:t>5. Fan-Out and Fan-In:</a:t>
            </a:r>
          </a:p>
          <a:p>
            <a:r>
              <a:rPr lang="en-US" sz="3200" dirty="0" smtClean="0"/>
              <a:t>Fan-Out: Number of modules directly controlled by a module.</a:t>
            </a:r>
          </a:p>
          <a:p>
            <a:pPr lvl="1"/>
            <a:r>
              <a:rPr lang="en-US" sz="3200" dirty="0" smtClean="0"/>
              <a:t>Example: In Figure (a), </a:t>
            </a:r>
            <a:r>
              <a:rPr lang="en-US" sz="3200" dirty="0" smtClean="0">
                <a:solidFill>
                  <a:schemeClr val="accent1"/>
                </a:solidFill>
              </a:rPr>
              <a:t>M1 has a fan-out of 3.</a:t>
            </a:r>
          </a:p>
          <a:p>
            <a:pPr lvl="1"/>
            <a:r>
              <a:rPr lang="en-US" sz="3200" dirty="0" smtClean="0"/>
              <a:t>High fan-out (&gt;7) indicates poor cohesion.</a:t>
            </a:r>
          </a:p>
          <a:p>
            <a:pPr lvl="1"/>
            <a:endParaRPr lang="en-US" sz="3200" dirty="0" smtClean="0"/>
          </a:p>
          <a:p>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6177" y="517379"/>
            <a:ext cx="11044586" cy="3970318"/>
          </a:xfrm>
          <a:prstGeom prst="rect">
            <a:avLst/>
          </a:prstGeom>
        </p:spPr>
        <p:txBody>
          <a:bodyPr wrap="square">
            <a:spAutoFit/>
          </a:bodyPr>
          <a:lstStyle/>
          <a:p>
            <a:pPr lvl="1"/>
            <a:r>
              <a:rPr lang="en-US" sz="3200" dirty="0" smtClean="0"/>
              <a:t>Fan-In: Number of modules calling a module.</a:t>
            </a:r>
          </a:p>
          <a:p>
            <a:pPr lvl="1"/>
            <a:r>
              <a:rPr lang="en-US" sz="3200" dirty="0" smtClean="0"/>
              <a:t>Example: In Figure (a), </a:t>
            </a:r>
            <a:r>
              <a:rPr lang="en-US" sz="3200" dirty="0" smtClean="0">
                <a:solidFill>
                  <a:schemeClr val="accent1"/>
                </a:solidFill>
              </a:rPr>
              <a:t>M1 has fan-in = 0, M2 = 1, M5 = 2.</a:t>
            </a:r>
          </a:p>
          <a:p>
            <a:pPr lvl="1"/>
            <a:r>
              <a:rPr lang="en-US" sz="3200" dirty="0" smtClean="0"/>
              <a:t>High fan-in promotes code reuse and is desirable in a good design.</a:t>
            </a:r>
          </a:p>
          <a:p>
            <a:pPr lvl="1"/>
            <a:endParaRPr lang="en-US" sz="3200" dirty="0" smtClean="0"/>
          </a:p>
          <a:p>
            <a:pPr lvl="1"/>
            <a:r>
              <a:rPr lang="en-US" sz="3200" dirty="0" smtClean="0">
                <a:solidFill>
                  <a:schemeClr val="accent6">
                    <a:lumMod val="75000"/>
                  </a:schemeClr>
                </a:solidFill>
              </a:rPr>
              <a:t>A </a:t>
            </a:r>
            <a:r>
              <a:rPr lang="en-US" sz="3200" b="1" dirty="0" smtClean="0">
                <a:solidFill>
                  <a:schemeClr val="accent6">
                    <a:lumMod val="75000"/>
                  </a:schemeClr>
                </a:solidFill>
              </a:rPr>
              <a:t>layered approach</a:t>
            </a:r>
            <a:r>
              <a:rPr lang="en-US" sz="3200" dirty="0" smtClean="0">
                <a:solidFill>
                  <a:schemeClr val="accent6">
                    <a:lumMod val="75000"/>
                  </a:schemeClr>
                </a:solidFill>
              </a:rPr>
              <a:t> ensures better system organization, easier debugging, and improved maintainability.</a:t>
            </a:r>
          </a:p>
          <a:p>
            <a:endParaRPr lang="en-US"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2874" y="604911"/>
            <a:ext cx="10311618" cy="3046988"/>
          </a:xfrm>
          <a:prstGeom prst="rect">
            <a:avLst/>
          </a:prstGeom>
        </p:spPr>
        <p:txBody>
          <a:bodyPr wrap="square">
            <a:spAutoFit/>
          </a:bodyPr>
          <a:lstStyle/>
          <a:p>
            <a:r>
              <a:rPr lang="en-US" sz="3200" b="1" dirty="0" smtClean="0">
                <a:solidFill>
                  <a:schemeClr val="accent2"/>
                </a:solidFill>
              </a:rPr>
              <a:t>Approaches to Software Design –</a:t>
            </a:r>
          </a:p>
          <a:p>
            <a:endParaRPr lang="en-US" sz="3200" b="1" dirty="0" smtClean="0"/>
          </a:p>
          <a:p>
            <a:r>
              <a:rPr lang="en-US" sz="3200" dirty="0" smtClean="0"/>
              <a:t>Software design has two main approaches:</a:t>
            </a:r>
          </a:p>
          <a:p>
            <a:endParaRPr lang="en-US" sz="3200" dirty="0" smtClean="0"/>
          </a:p>
          <a:p>
            <a:pPr>
              <a:buFont typeface="Wingdings" pitchFamily="2" charset="2"/>
              <a:buChar char="ü"/>
            </a:pPr>
            <a:r>
              <a:rPr lang="en-US" sz="3200" b="1" dirty="0" smtClean="0"/>
              <a:t>Function-Oriented Design (FOD)</a:t>
            </a:r>
            <a:endParaRPr lang="en-US" sz="3200" dirty="0" smtClean="0"/>
          </a:p>
          <a:p>
            <a:pPr>
              <a:buFont typeface="Wingdings" pitchFamily="2" charset="2"/>
              <a:buChar char="ü"/>
            </a:pPr>
            <a:r>
              <a:rPr lang="en-US" sz="3200" b="1" dirty="0" smtClean="0"/>
              <a:t>Object-Oriented Design (OOD)</a:t>
            </a:r>
            <a:endParaRPr lang="en-US" sz="32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7814" y="194573"/>
            <a:ext cx="11103892" cy="7786747"/>
          </a:xfrm>
          <a:prstGeom prst="rect">
            <a:avLst/>
          </a:prstGeom>
        </p:spPr>
        <p:txBody>
          <a:bodyPr wrap="square">
            <a:spAutoFit/>
          </a:bodyPr>
          <a:lstStyle/>
          <a:p>
            <a:pPr marL="514350" indent="-514350" algn="just">
              <a:buAutoNum type="arabicPeriod"/>
            </a:pPr>
            <a:r>
              <a:rPr lang="en-US" sz="3200" b="1" dirty="0" smtClean="0">
                <a:solidFill>
                  <a:srgbClr val="C00000"/>
                </a:solidFill>
              </a:rPr>
              <a:t>Function-Oriented Design (FOD)</a:t>
            </a:r>
          </a:p>
          <a:p>
            <a:pPr algn="just"/>
            <a:r>
              <a:rPr lang="en-US" sz="3200" dirty="0" smtClean="0"/>
              <a:t>Top-down decomposition: The system starts as a </a:t>
            </a:r>
            <a:r>
              <a:rPr lang="en-US" sz="3200" b="1" dirty="0" smtClean="0">
                <a:solidFill>
                  <a:schemeClr val="accent1"/>
                </a:solidFill>
              </a:rPr>
              <a:t>black box, </a:t>
            </a:r>
            <a:r>
              <a:rPr lang="en-US" sz="3200" dirty="0" smtClean="0"/>
              <a:t>and large functions are broken into smaller ones.</a:t>
            </a:r>
          </a:p>
          <a:p>
            <a:r>
              <a:rPr lang="en-US" sz="3200" b="1" dirty="0" smtClean="0"/>
              <a:t>What is a Black Box?</a:t>
            </a:r>
          </a:p>
          <a:p>
            <a:r>
              <a:rPr lang="en-US" sz="3200" dirty="0" smtClean="0"/>
              <a:t>A </a:t>
            </a:r>
            <a:r>
              <a:rPr lang="en-US" sz="3200" b="1" dirty="0" smtClean="0"/>
              <a:t>black box</a:t>
            </a:r>
            <a:r>
              <a:rPr lang="en-US" sz="3200" dirty="0" smtClean="0"/>
              <a:t> refers to a system or component where we </a:t>
            </a:r>
            <a:r>
              <a:rPr lang="en-US" sz="3200" b="1" dirty="0" smtClean="0"/>
              <a:t>know the inputs and outputs</a:t>
            </a:r>
            <a:r>
              <a:rPr lang="en-US" sz="3200" dirty="0" smtClean="0"/>
              <a:t> but </a:t>
            </a:r>
            <a:r>
              <a:rPr lang="en-US" sz="3200" b="1" dirty="0" smtClean="0"/>
              <a:t>do not see or understand the internal working</a:t>
            </a:r>
            <a:r>
              <a:rPr lang="en-US" sz="3200" dirty="0" smtClean="0"/>
              <a:t>.</a:t>
            </a:r>
          </a:p>
          <a:p>
            <a:r>
              <a:rPr lang="en-US" sz="3200" b="1" dirty="0" smtClean="0"/>
              <a:t>Example 1: Coffee Machine </a:t>
            </a:r>
          </a:p>
          <a:p>
            <a:pPr algn="just"/>
            <a:r>
              <a:rPr lang="en-US" sz="3200" dirty="0" smtClean="0"/>
              <a:t/>
            </a:r>
            <a:br>
              <a:rPr lang="en-US" sz="3200" dirty="0" smtClean="0"/>
            </a:br>
            <a:r>
              <a:rPr lang="en-US" sz="3200" dirty="0" smtClean="0"/>
              <a:t>Example: A Library Management System may have:</a:t>
            </a:r>
          </a:p>
          <a:p>
            <a:pPr algn="just">
              <a:buFont typeface="Wingdings" pitchFamily="2" charset="2"/>
              <a:buChar char="ü"/>
            </a:pPr>
            <a:r>
              <a:rPr lang="en-US" sz="3200" dirty="0" smtClean="0"/>
              <a:t>assign-membership-number()</a:t>
            </a:r>
          </a:p>
          <a:p>
            <a:pPr algn="just">
              <a:buFont typeface="Wingdings" pitchFamily="2" charset="2"/>
              <a:buChar char="ü"/>
            </a:pPr>
            <a:r>
              <a:rPr lang="en-US" sz="3200" dirty="0" smtClean="0"/>
              <a:t>create-member-record()</a:t>
            </a:r>
          </a:p>
          <a:p>
            <a:pPr algn="just">
              <a:buFont typeface="Wingdings" pitchFamily="2" charset="2"/>
              <a:buChar char="ü"/>
            </a:pPr>
            <a:r>
              <a:rPr lang="en-US" sz="3200" dirty="0" smtClean="0"/>
              <a:t>print-bill()</a:t>
            </a:r>
          </a:p>
          <a:p>
            <a:pPr algn="just"/>
            <a:endParaRPr lang="en-US" sz="2800" dirty="0" smtClean="0"/>
          </a:p>
          <a:p>
            <a:pPr algn="just"/>
            <a:endParaRPr lang="en-US" sz="2800" dirty="0" smtClean="0"/>
          </a:p>
          <a:p>
            <a:pPr algn="just"/>
            <a:endParaRPr lang="en-US"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9611" y="231812"/>
            <a:ext cx="11246224" cy="6986528"/>
          </a:xfrm>
          <a:prstGeom prst="rect">
            <a:avLst/>
          </a:prstGeom>
        </p:spPr>
        <p:txBody>
          <a:bodyPr wrap="square">
            <a:spAutoFit/>
          </a:bodyPr>
          <a:lstStyle/>
          <a:p>
            <a:pPr algn="just"/>
            <a:r>
              <a:rPr lang="en-US" sz="3200" b="1" dirty="0" smtClean="0"/>
              <a:t>Centralized system state</a:t>
            </a:r>
            <a:r>
              <a:rPr lang="en-US" sz="3200" dirty="0" smtClean="0"/>
              <a:t>: </a:t>
            </a:r>
          </a:p>
          <a:p>
            <a:pPr algn="just"/>
            <a:r>
              <a:rPr lang="en-US" sz="3200" dirty="0" smtClean="0"/>
              <a:t>Data is shared globally, and multiple functions access it.</a:t>
            </a:r>
            <a:br>
              <a:rPr lang="en-US" sz="3200" dirty="0" smtClean="0"/>
            </a:br>
            <a:endParaRPr lang="en-US" sz="3200" dirty="0" smtClean="0"/>
          </a:p>
          <a:p>
            <a:pPr algn="just"/>
            <a:r>
              <a:rPr lang="en-US" sz="3200" b="1" dirty="0" smtClean="0"/>
              <a:t>Example</a:t>
            </a:r>
            <a:r>
              <a:rPr lang="en-US" sz="3200" dirty="0" smtClean="0"/>
              <a:t>: </a:t>
            </a:r>
          </a:p>
          <a:p>
            <a:pPr algn="just"/>
            <a:r>
              <a:rPr lang="en-US" sz="3200" dirty="0" smtClean="0"/>
              <a:t>A </a:t>
            </a:r>
            <a:r>
              <a:rPr lang="en-US" sz="3200" b="1" dirty="0" smtClean="0"/>
              <a:t>fire alarm system</a:t>
            </a:r>
            <a:r>
              <a:rPr lang="en-US" sz="3200" dirty="0" smtClean="0"/>
              <a:t> stores room alarm status in a </a:t>
            </a:r>
            <a:r>
              <a:rPr lang="en-US" sz="3200" b="1" dirty="0" smtClean="0"/>
              <a:t>global list</a:t>
            </a:r>
            <a:r>
              <a:rPr lang="en-US" sz="3200" dirty="0" smtClean="0"/>
              <a:t> that functions like ring_alarm() and reset_alarm() access.</a:t>
            </a:r>
          </a:p>
          <a:p>
            <a:pPr algn="just"/>
            <a:endParaRPr lang="en-US" sz="3200" dirty="0" smtClean="0"/>
          </a:p>
          <a:p>
            <a:pPr algn="just"/>
            <a:r>
              <a:rPr lang="en-US" sz="3200" b="1" dirty="0" smtClean="0"/>
              <a:t>Popular Methods</a:t>
            </a:r>
            <a:r>
              <a:rPr lang="en-US" sz="3200" dirty="0" smtClean="0"/>
              <a:t>: </a:t>
            </a:r>
          </a:p>
          <a:p>
            <a:pPr algn="just">
              <a:buFont typeface="Wingdings" pitchFamily="2" charset="2"/>
              <a:buChar char="ü"/>
            </a:pPr>
            <a:r>
              <a:rPr lang="en-US" sz="3200" dirty="0" smtClean="0"/>
              <a:t>Structured design by Constantine and Yourdon [1979]</a:t>
            </a:r>
          </a:p>
          <a:p>
            <a:pPr algn="just">
              <a:buFont typeface="Wingdings" pitchFamily="2" charset="2"/>
              <a:buChar char="ü"/>
            </a:pPr>
            <a:r>
              <a:rPr lang="en-US" sz="3200" dirty="0" smtClean="0"/>
              <a:t> Jackson’s structured design by Jackson [1975]</a:t>
            </a:r>
          </a:p>
          <a:p>
            <a:pPr algn="just">
              <a:buFont typeface="Wingdings" pitchFamily="2" charset="2"/>
              <a:buChar char="ü"/>
            </a:pPr>
            <a:r>
              <a:rPr lang="en-US" sz="3200" dirty="0" smtClean="0"/>
              <a:t> Warnier-Orr methodology [1977, 1981]</a:t>
            </a:r>
          </a:p>
          <a:p>
            <a:pPr algn="just">
              <a:buFont typeface="Wingdings" pitchFamily="2" charset="2"/>
              <a:buChar char="ü"/>
            </a:pPr>
            <a:r>
              <a:rPr lang="en-US" sz="3200" dirty="0" smtClean="0"/>
              <a:t> Step-wise refinement by Wirth [1971] </a:t>
            </a:r>
          </a:p>
          <a:p>
            <a:pPr algn="just">
              <a:buFont typeface="Wingdings" pitchFamily="2" charset="2"/>
              <a:buChar char="ü"/>
            </a:pPr>
            <a:r>
              <a:rPr lang="en-US" sz="3200" dirty="0" err="1" smtClean="0"/>
              <a:t>Hatley</a:t>
            </a:r>
            <a:r>
              <a:rPr lang="en-US" sz="3200" dirty="0" smtClean="0"/>
              <a:t> and </a:t>
            </a:r>
            <a:r>
              <a:rPr lang="en-US" sz="3200" dirty="0" err="1" smtClean="0"/>
              <a:t>Pirbhai’s</a:t>
            </a:r>
            <a:r>
              <a:rPr lang="en-US" sz="3200" dirty="0" smtClean="0"/>
              <a:t> Methodology [1987]</a:t>
            </a:r>
          </a:p>
          <a:p>
            <a:pPr algn="just"/>
            <a:endParaRPr lang="en-US" sz="32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7882" y="591070"/>
            <a:ext cx="10919012" cy="4524315"/>
          </a:xfrm>
          <a:prstGeom prst="rect">
            <a:avLst/>
          </a:prstGeom>
        </p:spPr>
        <p:txBody>
          <a:bodyPr wrap="square">
            <a:spAutoFit/>
          </a:bodyPr>
          <a:lstStyle/>
          <a:p>
            <a:r>
              <a:rPr lang="en-US" sz="3200" b="1" dirty="0" smtClean="0">
                <a:solidFill>
                  <a:schemeClr val="accent2">
                    <a:lumMod val="75000"/>
                  </a:schemeClr>
                </a:solidFill>
              </a:rPr>
              <a:t>2. Object-Oriented Design (OOD)</a:t>
            </a:r>
            <a:r>
              <a:rPr lang="en-US" sz="3200" b="1" dirty="0" smtClean="0"/>
              <a:t>:</a:t>
            </a:r>
          </a:p>
          <a:p>
            <a:endParaRPr lang="en-US" sz="3200" b="1" dirty="0" smtClean="0"/>
          </a:p>
          <a:p>
            <a:r>
              <a:rPr lang="en-US" sz="3200" b="1" dirty="0" smtClean="0"/>
              <a:t>Objects &amp; Methods: </a:t>
            </a:r>
          </a:p>
          <a:p>
            <a:r>
              <a:rPr lang="en-US" sz="3200" dirty="0" smtClean="0"/>
              <a:t>The system is built as a </a:t>
            </a:r>
            <a:r>
              <a:rPr lang="en-US" sz="3200" b="1" dirty="0" smtClean="0">
                <a:solidFill>
                  <a:schemeClr val="accent1"/>
                </a:solidFill>
              </a:rPr>
              <a:t>collection of objects </a:t>
            </a:r>
            <a:r>
              <a:rPr lang="en-US" sz="3200" dirty="0" smtClean="0"/>
              <a:t>(real-world entities). Each object has </a:t>
            </a:r>
            <a:r>
              <a:rPr lang="en-US" sz="3200" b="1" dirty="0" smtClean="0">
                <a:solidFill>
                  <a:schemeClr val="accent1"/>
                </a:solidFill>
              </a:rPr>
              <a:t>data </a:t>
            </a:r>
            <a:r>
              <a:rPr lang="en-US" sz="3200" dirty="0" smtClean="0"/>
              <a:t>(attributes) and </a:t>
            </a:r>
            <a:r>
              <a:rPr lang="en-US" sz="3200" b="1" dirty="0" smtClean="0">
                <a:solidFill>
                  <a:schemeClr val="accent1"/>
                </a:solidFill>
              </a:rPr>
              <a:t>functions (methods).</a:t>
            </a:r>
          </a:p>
          <a:p>
            <a:r>
              <a:rPr lang="en-US" sz="3200" dirty="0" smtClean="0"/>
              <a:t/>
            </a:r>
            <a:br>
              <a:rPr lang="en-US" sz="3200" dirty="0" smtClean="0"/>
            </a:br>
            <a:r>
              <a:rPr lang="en-US" sz="3200" dirty="0" smtClean="0"/>
              <a:t>Example: In a Library System, a Member is an object with:</a:t>
            </a:r>
          </a:p>
          <a:p>
            <a:r>
              <a:rPr lang="en-US" sz="3200" dirty="0" smtClean="0"/>
              <a:t>Member_ID (data)</a:t>
            </a:r>
          </a:p>
          <a:p>
            <a:r>
              <a:rPr lang="en-US" sz="3200" dirty="0" smtClean="0"/>
              <a:t>Borrow_Book() (method)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3778" y="612673"/>
            <a:ext cx="10597662" cy="4955203"/>
          </a:xfrm>
          <a:prstGeom prst="rect">
            <a:avLst/>
          </a:prstGeom>
        </p:spPr>
        <p:txBody>
          <a:bodyPr wrap="square">
            <a:spAutoFit/>
          </a:bodyPr>
          <a:lstStyle/>
          <a:p>
            <a:r>
              <a:rPr lang="en-US" sz="3200" b="1" dirty="0" smtClean="0">
                <a:solidFill>
                  <a:schemeClr val="accent1"/>
                </a:solidFill>
              </a:rPr>
              <a:t>Decentralized data</a:t>
            </a:r>
            <a:r>
              <a:rPr lang="en-US" sz="3200" dirty="0" smtClean="0">
                <a:solidFill>
                  <a:schemeClr val="accent1"/>
                </a:solidFill>
              </a:rPr>
              <a:t>: </a:t>
            </a:r>
          </a:p>
          <a:p>
            <a:r>
              <a:rPr lang="en-US" sz="3200" dirty="0" smtClean="0"/>
              <a:t>Each object </a:t>
            </a:r>
            <a:r>
              <a:rPr lang="en-US" sz="3200" b="1" dirty="0" smtClean="0"/>
              <a:t>manages its own data</a:t>
            </a:r>
            <a:r>
              <a:rPr lang="en-US" sz="3200" dirty="0" smtClean="0"/>
              <a:t> instead of sharing global data.</a:t>
            </a:r>
          </a:p>
          <a:p>
            <a:r>
              <a:rPr lang="en-US" sz="3200" dirty="0" smtClean="0"/>
              <a:t/>
            </a:r>
            <a:br>
              <a:rPr lang="en-US" sz="3200" dirty="0" smtClean="0"/>
            </a:br>
            <a:r>
              <a:rPr lang="en-US" sz="3200" b="1" dirty="0" smtClean="0"/>
              <a:t>Example</a:t>
            </a:r>
            <a:r>
              <a:rPr lang="en-US" sz="3200" dirty="0" smtClean="0"/>
              <a:t>: In a </a:t>
            </a:r>
            <a:r>
              <a:rPr lang="en-US" sz="3200" b="1" dirty="0" smtClean="0"/>
              <a:t>fire alarm system</a:t>
            </a:r>
            <a:r>
              <a:rPr lang="en-US" sz="3200" dirty="0" smtClean="0"/>
              <a:t>, each </a:t>
            </a:r>
            <a:r>
              <a:rPr lang="en-US" sz="3200" b="1" dirty="0" smtClean="0"/>
              <a:t>detector, alarm, and sprinkler</a:t>
            </a:r>
            <a:r>
              <a:rPr lang="en-US" sz="3200" dirty="0" smtClean="0"/>
              <a:t> is a separate object with its own status and location.</a:t>
            </a:r>
          </a:p>
          <a:p>
            <a:endParaRPr lang="en-US" sz="3200" b="1" dirty="0" smtClean="0">
              <a:solidFill>
                <a:srgbClr val="00B050"/>
              </a:solidFill>
            </a:endParaRPr>
          </a:p>
          <a:p>
            <a:endParaRPr lang="en-US" sz="2800" b="1" dirty="0" smtClean="0">
              <a:solidFill>
                <a:srgbClr val="C00000"/>
              </a:solidFill>
            </a:endParaRPr>
          </a:p>
          <a:p>
            <a:endParaRPr lang="en-US" sz="2800" b="1" dirty="0" smtClean="0">
              <a:solidFill>
                <a:srgbClr val="C00000"/>
              </a:solidFill>
            </a:endParaRPr>
          </a:p>
          <a:p>
            <a:endParaRPr lang="en-US" b="1" dirty="0" smtClean="0"/>
          </a:p>
          <a:p>
            <a:endParaRPr lang="en-US" b="1"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7845" y="357277"/>
            <a:ext cx="10541391" cy="5509200"/>
          </a:xfrm>
          <a:prstGeom prst="rect">
            <a:avLst/>
          </a:prstGeom>
        </p:spPr>
        <p:txBody>
          <a:bodyPr wrap="square">
            <a:spAutoFit/>
          </a:bodyPr>
          <a:lstStyle/>
          <a:p>
            <a:pPr algn="just"/>
            <a:r>
              <a:rPr lang="en-US" sz="3200" b="1" dirty="0" smtClean="0">
                <a:solidFill>
                  <a:schemeClr val="accent1"/>
                </a:solidFill>
              </a:rPr>
              <a:t>Key Concepts</a:t>
            </a:r>
            <a:r>
              <a:rPr lang="en-US" sz="3200" dirty="0" smtClean="0">
                <a:solidFill>
                  <a:schemeClr val="accent1"/>
                </a:solidFill>
              </a:rPr>
              <a:t>:</a:t>
            </a:r>
          </a:p>
          <a:p>
            <a:pPr algn="just"/>
            <a:endParaRPr lang="en-US" sz="3200" dirty="0" smtClean="0"/>
          </a:p>
          <a:p>
            <a:pPr algn="just"/>
            <a:r>
              <a:rPr lang="en-US" sz="3200" b="1" dirty="0" smtClean="0">
                <a:solidFill>
                  <a:srgbClr val="00B050"/>
                </a:solidFill>
              </a:rPr>
              <a:t>Encapsulation</a:t>
            </a:r>
            <a:r>
              <a:rPr lang="en-US" sz="3200" dirty="0" smtClean="0">
                <a:solidFill>
                  <a:srgbClr val="00B050"/>
                </a:solidFill>
              </a:rPr>
              <a:t>: </a:t>
            </a:r>
            <a:r>
              <a:rPr lang="en-US" sz="3200" dirty="0" smtClean="0"/>
              <a:t>Data is private and accessed only through methods.</a:t>
            </a:r>
          </a:p>
          <a:p>
            <a:pPr algn="just"/>
            <a:endParaRPr lang="en-US" sz="3200" dirty="0" smtClean="0"/>
          </a:p>
          <a:p>
            <a:pPr algn="just"/>
            <a:r>
              <a:rPr lang="en-US" sz="3200" b="1" dirty="0" smtClean="0">
                <a:solidFill>
                  <a:srgbClr val="00B050"/>
                </a:solidFill>
              </a:rPr>
              <a:t>Abstraction: </a:t>
            </a:r>
            <a:r>
              <a:rPr lang="en-US" sz="3200" dirty="0" smtClean="0"/>
              <a:t>External entities don’t know how data is stored (like a stack using arrays or linked lists).</a:t>
            </a:r>
          </a:p>
          <a:p>
            <a:pPr algn="just"/>
            <a:endParaRPr lang="en-US" sz="3200" dirty="0" smtClean="0"/>
          </a:p>
          <a:p>
            <a:pPr algn="just"/>
            <a:r>
              <a:rPr lang="en-US" sz="3200" b="1" dirty="0" smtClean="0">
                <a:solidFill>
                  <a:srgbClr val="00B050"/>
                </a:solidFill>
              </a:rPr>
              <a:t>Inheritance: </a:t>
            </a:r>
            <a:r>
              <a:rPr lang="en-US" sz="3200" dirty="0" smtClean="0"/>
              <a:t>Objects can inherit features from a parent class (e.g., a Library_Member can be a Student_Member or Faculty_Member).</a:t>
            </a:r>
            <a:endParaRPr lang="en-US" sz="32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454" y="413548"/>
            <a:ext cx="10372579" cy="3108543"/>
          </a:xfrm>
          <a:prstGeom prst="rect">
            <a:avLst/>
          </a:prstGeom>
        </p:spPr>
        <p:txBody>
          <a:bodyPr wrap="square">
            <a:spAutoFit/>
          </a:bodyPr>
          <a:lstStyle/>
          <a:p>
            <a:pPr algn="just"/>
            <a:endParaRPr lang="en-US" sz="2800" b="1" dirty="0" smtClean="0"/>
          </a:p>
          <a:p>
            <a:pPr algn="just"/>
            <a:endParaRPr lang="en-US" sz="2800" b="1" dirty="0" smtClean="0"/>
          </a:p>
          <a:p>
            <a:pPr algn="just"/>
            <a:endParaRPr lang="en-US" sz="2800" b="1" dirty="0" smtClean="0"/>
          </a:p>
          <a:p>
            <a:pPr algn="just"/>
            <a:endParaRPr lang="en-US" sz="2800" b="1" dirty="0" smtClean="0"/>
          </a:p>
          <a:p>
            <a:pPr algn="just"/>
            <a:endParaRPr lang="en-US" sz="2800" b="1" dirty="0" smtClean="0"/>
          </a:p>
          <a:p>
            <a:pPr algn="just"/>
            <a:endParaRPr lang="en-US" sz="2800" dirty="0" smtClean="0"/>
          </a:p>
          <a:p>
            <a:pPr algn="just"/>
            <a:endParaRPr lang="en-US" sz="2800" dirty="0"/>
          </a:p>
        </p:txBody>
      </p:sp>
      <p:graphicFrame>
        <p:nvGraphicFramePr>
          <p:cNvPr id="7" name="Table 6"/>
          <p:cNvGraphicFramePr>
            <a:graphicFrameLocks noGrp="1"/>
          </p:cNvGraphicFramePr>
          <p:nvPr/>
        </p:nvGraphicFramePr>
        <p:xfrm>
          <a:off x="537881" y="1546411"/>
          <a:ext cx="11147613" cy="4316508"/>
        </p:xfrm>
        <a:graphic>
          <a:graphicData uri="http://schemas.openxmlformats.org/drawingml/2006/table">
            <a:tbl>
              <a:tblPr>
                <a:tableStyleId>{22838BEF-8BB2-4498-84A7-C5851F593DF1}</a:tableStyleId>
              </a:tblPr>
              <a:tblGrid>
                <a:gridCol w="3715871"/>
                <a:gridCol w="3715871"/>
                <a:gridCol w="3715871"/>
              </a:tblGrid>
              <a:tr h="597051">
                <a:tc>
                  <a:txBody>
                    <a:bodyPr/>
                    <a:lstStyle/>
                    <a:p>
                      <a:pPr algn="ctr"/>
                      <a:r>
                        <a:rPr lang="en-US" sz="2400" b="1" dirty="0">
                          <a:solidFill>
                            <a:schemeClr val="accent2"/>
                          </a:solidFill>
                        </a:rPr>
                        <a:t>Feature</a:t>
                      </a:r>
                    </a:p>
                  </a:txBody>
                  <a:tcPr anchor="ctr"/>
                </a:tc>
                <a:tc>
                  <a:txBody>
                    <a:bodyPr/>
                    <a:lstStyle/>
                    <a:p>
                      <a:pPr algn="ctr"/>
                      <a:r>
                        <a:rPr lang="en-US" sz="2400" b="1" dirty="0">
                          <a:solidFill>
                            <a:schemeClr val="accent2"/>
                          </a:solidFill>
                        </a:rPr>
                        <a:t>Function-Oriented Design</a:t>
                      </a:r>
                    </a:p>
                  </a:txBody>
                  <a:tcPr anchor="ctr"/>
                </a:tc>
                <a:tc>
                  <a:txBody>
                    <a:bodyPr/>
                    <a:lstStyle/>
                    <a:p>
                      <a:pPr algn="ctr"/>
                      <a:r>
                        <a:rPr lang="en-US" sz="2400" b="1" dirty="0">
                          <a:solidFill>
                            <a:schemeClr val="accent2"/>
                          </a:solidFill>
                        </a:rPr>
                        <a:t>Object-Oriented Design</a:t>
                      </a:r>
                    </a:p>
                  </a:txBody>
                  <a:tcPr anchor="ctr"/>
                </a:tc>
              </a:tr>
              <a:tr h="597051">
                <a:tc>
                  <a:txBody>
                    <a:bodyPr/>
                    <a:lstStyle/>
                    <a:p>
                      <a:pPr algn="ctr"/>
                      <a:r>
                        <a:rPr lang="en-US" sz="2000" b="1" dirty="0">
                          <a:solidFill>
                            <a:schemeClr val="accent1"/>
                          </a:solidFill>
                        </a:rPr>
                        <a:t>Basic Unit</a:t>
                      </a:r>
                    </a:p>
                  </a:txBody>
                  <a:tcPr anchor="ctr"/>
                </a:tc>
                <a:tc>
                  <a:txBody>
                    <a:bodyPr/>
                    <a:lstStyle/>
                    <a:p>
                      <a:pPr algn="ctr"/>
                      <a:r>
                        <a:rPr lang="en-US" sz="2000" b="1" dirty="0"/>
                        <a:t>Functions &amp; Modules</a:t>
                      </a:r>
                    </a:p>
                  </a:txBody>
                  <a:tcPr anchor="ctr"/>
                </a:tc>
                <a:tc>
                  <a:txBody>
                    <a:bodyPr/>
                    <a:lstStyle/>
                    <a:p>
                      <a:pPr algn="ctr"/>
                      <a:r>
                        <a:rPr lang="en-US" sz="2000" b="1" dirty="0"/>
                        <a:t>Objects &amp; Classes</a:t>
                      </a:r>
                    </a:p>
                  </a:txBody>
                  <a:tcPr anchor="ctr"/>
                </a:tc>
              </a:tr>
              <a:tr h="597051">
                <a:tc>
                  <a:txBody>
                    <a:bodyPr/>
                    <a:lstStyle/>
                    <a:p>
                      <a:pPr algn="ctr"/>
                      <a:r>
                        <a:rPr lang="en-US" sz="2000" b="1" dirty="0">
                          <a:solidFill>
                            <a:schemeClr val="accent1"/>
                          </a:solidFill>
                        </a:rPr>
                        <a:t>Data Handling</a:t>
                      </a:r>
                    </a:p>
                  </a:txBody>
                  <a:tcPr anchor="ctr"/>
                </a:tc>
                <a:tc>
                  <a:txBody>
                    <a:bodyPr/>
                    <a:lstStyle/>
                    <a:p>
                      <a:pPr algn="ctr"/>
                      <a:r>
                        <a:rPr lang="en-US" sz="2000" b="1" dirty="0"/>
                        <a:t>Shared Global Data</a:t>
                      </a:r>
                    </a:p>
                  </a:txBody>
                  <a:tcPr anchor="ctr"/>
                </a:tc>
                <a:tc>
                  <a:txBody>
                    <a:bodyPr/>
                    <a:lstStyle/>
                    <a:p>
                      <a:pPr algn="ctr"/>
                      <a:r>
                        <a:rPr lang="en-US" sz="2000" b="1" dirty="0"/>
                        <a:t>Private Data in Objects</a:t>
                      </a:r>
                    </a:p>
                  </a:txBody>
                  <a:tcPr anchor="ctr"/>
                </a:tc>
              </a:tr>
              <a:tr h="1044839">
                <a:tc>
                  <a:txBody>
                    <a:bodyPr/>
                    <a:lstStyle/>
                    <a:p>
                      <a:pPr algn="ctr"/>
                      <a:r>
                        <a:rPr lang="en-US" sz="2000" b="1" dirty="0">
                          <a:solidFill>
                            <a:schemeClr val="accent1"/>
                          </a:solidFill>
                        </a:rPr>
                        <a:t>Design Focus</a:t>
                      </a:r>
                    </a:p>
                  </a:txBody>
                  <a:tcPr anchor="ctr"/>
                </a:tc>
                <a:tc>
                  <a:txBody>
                    <a:bodyPr/>
                    <a:lstStyle/>
                    <a:p>
                      <a:pPr algn="ctr"/>
                      <a:r>
                        <a:rPr lang="en-US" sz="2000" b="1" dirty="0"/>
                        <a:t>Processes/Verbs (e.g., update-record())</a:t>
                      </a:r>
                    </a:p>
                  </a:txBody>
                  <a:tcPr anchor="ctr"/>
                </a:tc>
                <a:tc>
                  <a:txBody>
                    <a:bodyPr/>
                    <a:lstStyle/>
                    <a:p>
                      <a:pPr algn="ctr"/>
                      <a:r>
                        <a:rPr lang="en-US" sz="2000" b="1" dirty="0"/>
                        <a:t>Real-World Entities/Nouns (e.g., Member, Book)</a:t>
                      </a:r>
                    </a:p>
                  </a:txBody>
                  <a:tcPr anchor="ctr"/>
                </a:tc>
              </a:tr>
              <a:tr h="1480516">
                <a:tc>
                  <a:txBody>
                    <a:bodyPr/>
                    <a:lstStyle/>
                    <a:p>
                      <a:pPr algn="ctr"/>
                      <a:r>
                        <a:rPr lang="en-US" sz="2000" b="1" dirty="0">
                          <a:solidFill>
                            <a:schemeClr val="accent1"/>
                          </a:solidFill>
                        </a:rPr>
                        <a:t>Example</a:t>
                      </a:r>
                    </a:p>
                  </a:txBody>
                  <a:tcPr anchor="ctr"/>
                </a:tc>
                <a:tc>
                  <a:txBody>
                    <a:bodyPr/>
                    <a:lstStyle/>
                    <a:p>
                      <a:pPr algn="ctr"/>
                      <a:r>
                        <a:rPr lang="en-US" sz="2000" b="1"/>
                        <a:t>Payroll system with get-employee-details() function</a:t>
                      </a:r>
                    </a:p>
                  </a:txBody>
                  <a:tcPr anchor="ctr"/>
                </a:tc>
                <a:tc>
                  <a:txBody>
                    <a:bodyPr/>
                    <a:lstStyle/>
                    <a:p>
                      <a:pPr algn="ctr"/>
                      <a:r>
                        <a:rPr lang="en-US" sz="2000" b="1" dirty="0"/>
                        <a:t>Payroll system with Employee object storing details</a:t>
                      </a:r>
                    </a:p>
                  </a:txBody>
                  <a:tcPr anchor="ctr"/>
                </a:tc>
              </a:tr>
            </a:tbl>
          </a:graphicData>
        </a:graphic>
      </p:graphicFrame>
      <p:sp>
        <p:nvSpPr>
          <p:cNvPr id="143363" name="Rectangle 3"/>
          <p:cNvSpPr>
            <a:spLocks noChangeArrowheads="1"/>
          </p:cNvSpPr>
          <p:nvPr/>
        </p:nvSpPr>
        <p:spPr bwMode="auto">
          <a:xfrm>
            <a:off x="618565" y="645459"/>
            <a:ext cx="2370136" cy="86177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cs typeface="Arial" pitchFamily="34" charset="0"/>
              </a:rPr>
              <a:t>FOD vs. OOD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44062" y="576774"/>
            <a:ext cx="10663309" cy="4842864"/>
          </a:xfrm>
          <a:prstGeom prst="rect">
            <a:avLst/>
          </a:prstGeom>
        </p:spPr>
        <p:txBody>
          <a:bodyPr wrap="square">
            <a:spAutoFit/>
          </a:bodyPr>
          <a:lstStyle/>
          <a:p>
            <a:r>
              <a:rPr lang="en-US" sz="3200" b="1" dirty="0" smtClean="0">
                <a:solidFill>
                  <a:schemeClr val="accent2"/>
                </a:solidFill>
              </a:rPr>
              <a:t>Classification of Design Activities:</a:t>
            </a:r>
          </a:p>
          <a:p>
            <a:pPr algn="just"/>
            <a:endParaRPr lang="en-US" sz="3200" dirty="0" smtClean="0"/>
          </a:p>
          <a:p>
            <a:pPr algn="just"/>
            <a:r>
              <a:rPr lang="en-US" sz="3200" dirty="0" smtClean="0">
                <a:solidFill>
                  <a:srgbClr val="FF0000"/>
                </a:solidFill>
              </a:rPr>
              <a:t>Preliminary (high-level) design</a:t>
            </a:r>
            <a:r>
              <a:rPr lang="en-US" sz="3200" dirty="0" smtClean="0"/>
              <a:t>: Focuses on the overall system architecture. </a:t>
            </a:r>
            <a:r>
              <a:rPr lang="en-US" sz="3200" b="1" dirty="0" smtClean="0"/>
              <a:t>Divides the system into modules</a:t>
            </a:r>
            <a:r>
              <a:rPr lang="en-US" sz="3200" dirty="0" smtClean="0"/>
              <a:t> and defines their interactions. Represent using structure charts or UML diagrams.</a:t>
            </a:r>
          </a:p>
          <a:p>
            <a:pPr algn="just"/>
            <a:endParaRPr lang="en-US" sz="3200" dirty="0" smtClean="0"/>
          </a:p>
          <a:p>
            <a:pPr algn="just"/>
            <a:r>
              <a:rPr lang="en-US" sz="3200" dirty="0" smtClean="0">
                <a:solidFill>
                  <a:srgbClr val="FF0000"/>
                </a:solidFill>
              </a:rPr>
              <a:t>Detailed design: </a:t>
            </a:r>
            <a:r>
              <a:rPr lang="en-US" sz="3200" dirty="0" smtClean="0"/>
              <a:t>Define data structures and algorithms for modules, documented in the module specification ( MSPEC).</a:t>
            </a:r>
          </a:p>
          <a:p>
            <a:pPr algn="just">
              <a:lnSpc>
                <a:spcPct val="115000"/>
              </a:lnSpc>
              <a:spcAft>
                <a:spcPts val="600"/>
              </a:spcAft>
              <a:defRPr/>
            </a:pPr>
            <a:endParaRPr lang="en-IN"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399" y="225083"/>
            <a:ext cx="9875520" cy="5324535"/>
          </a:xfrm>
          <a:prstGeom prst="rect">
            <a:avLst/>
          </a:prstGeom>
        </p:spPr>
        <p:txBody>
          <a:bodyPr wrap="square">
            <a:spAutoFit/>
          </a:bodyPr>
          <a:lstStyle/>
          <a:p>
            <a:pPr algn="just">
              <a:buFont typeface="Wingdings" pitchFamily="2" charset="2"/>
              <a:buChar char="ü"/>
            </a:pPr>
            <a:r>
              <a:rPr lang="en-US" sz="3200" b="1" dirty="0" smtClean="0"/>
              <a:t>FOD</a:t>
            </a:r>
            <a:r>
              <a:rPr lang="en-US" sz="3200" dirty="0" smtClean="0"/>
              <a:t> is simpler for small projects but harder to manage in large systems.</a:t>
            </a:r>
          </a:p>
          <a:p>
            <a:pPr algn="just"/>
            <a:endParaRPr lang="en-US" sz="3200" dirty="0" smtClean="0"/>
          </a:p>
          <a:p>
            <a:pPr algn="just">
              <a:buFont typeface="Wingdings" pitchFamily="2" charset="2"/>
              <a:buChar char="ü"/>
            </a:pPr>
            <a:r>
              <a:rPr lang="en-US" sz="3200" b="1" dirty="0" smtClean="0"/>
              <a:t>OOD</a:t>
            </a:r>
            <a:r>
              <a:rPr lang="en-US" sz="3200" dirty="0" smtClean="0"/>
              <a:t> is better for complex systems like AI applications, banking software, and gaming.</a:t>
            </a:r>
          </a:p>
          <a:p>
            <a:pPr algn="just">
              <a:buFont typeface="Wingdings" pitchFamily="2" charset="2"/>
              <a:buChar char="ü"/>
            </a:pPr>
            <a:endParaRPr lang="en-US" sz="3200" dirty="0" smtClean="0"/>
          </a:p>
          <a:p>
            <a:pPr algn="just">
              <a:buFont typeface="Wingdings" pitchFamily="2" charset="2"/>
              <a:buChar char="ü"/>
            </a:pPr>
            <a:r>
              <a:rPr lang="en-US" sz="3200" dirty="0" smtClean="0"/>
              <a:t>Both approaches can be combined – </a:t>
            </a:r>
            <a:r>
              <a:rPr lang="en-US" sz="3200" b="1" dirty="0" smtClean="0"/>
              <a:t>OOD for system design, FOD for internal methods</a:t>
            </a:r>
            <a:r>
              <a:rPr lang="en-US" sz="3200" dirty="0" smtClean="0"/>
              <a:t>.</a:t>
            </a:r>
          </a:p>
          <a:p>
            <a:pPr lvl="1" algn="just"/>
            <a:endParaRPr lang="en-US" sz="2800" dirty="0" smtClean="0"/>
          </a:p>
          <a:p>
            <a:pPr lvl="1" algn="just"/>
            <a:endParaRPr lang="en-US" sz="2800" dirty="0" smtClean="0"/>
          </a:p>
          <a:p>
            <a:pPr lvl="1" algn="just">
              <a:buFont typeface="Arial" pitchFamily="34" charset="0"/>
              <a:buChar char="•"/>
            </a:pPr>
            <a:endParaRPr lang="en-US" sz="2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623" y="267287"/>
            <a:ext cx="11282289" cy="6494085"/>
          </a:xfrm>
          <a:prstGeom prst="rect">
            <a:avLst/>
          </a:prstGeom>
        </p:spPr>
        <p:txBody>
          <a:bodyPr wrap="square">
            <a:spAutoFit/>
          </a:bodyPr>
          <a:lstStyle/>
          <a:p>
            <a:r>
              <a:rPr lang="en-US" sz="3200" b="1" dirty="0" smtClean="0">
                <a:solidFill>
                  <a:schemeClr val="accent1"/>
                </a:solidFill>
              </a:rPr>
              <a:t>Automated Fire - Alarm System – An Example </a:t>
            </a:r>
          </a:p>
          <a:p>
            <a:pPr algn="just"/>
            <a:r>
              <a:rPr lang="en-US" sz="3200" dirty="0" smtClean="0"/>
              <a:t>Imagine a </a:t>
            </a:r>
            <a:r>
              <a:rPr lang="en-US" sz="3200" b="1" dirty="0" smtClean="0"/>
              <a:t>smart fire alarm system</a:t>
            </a:r>
            <a:r>
              <a:rPr lang="en-US" sz="3200" dirty="0" smtClean="0"/>
              <a:t> in a large building. It has </a:t>
            </a:r>
            <a:r>
              <a:rPr lang="en-US" sz="3200" b="1" dirty="0" smtClean="0"/>
              <a:t>smoke detectors, alarms, and sprinklers</a:t>
            </a:r>
            <a:r>
              <a:rPr lang="en-US" sz="3200" dirty="0" smtClean="0"/>
              <a:t> that work together to detect and respond to fires.</a:t>
            </a:r>
          </a:p>
          <a:p>
            <a:endParaRPr lang="en-US" sz="3200" dirty="0" smtClean="0"/>
          </a:p>
          <a:p>
            <a:r>
              <a:rPr lang="en-US" sz="3200" b="1" dirty="0" smtClean="0"/>
              <a:t>How It Works?</a:t>
            </a:r>
          </a:p>
          <a:p>
            <a:pPr>
              <a:buFont typeface="Wingdings" pitchFamily="2" charset="2"/>
              <a:buChar char="ü"/>
            </a:pPr>
            <a:r>
              <a:rPr lang="en-US" sz="3200" b="1" dirty="0" smtClean="0"/>
              <a:t>Smoke Detectors</a:t>
            </a:r>
            <a:r>
              <a:rPr lang="en-US" sz="3200" dirty="0" smtClean="0"/>
              <a:t> detect smoke in a room.</a:t>
            </a:r>
          </a:p>
          <a:p>
            <a:pPr>
              <a:buFont typeface="Wingdings" pitchFamily="2" charset="2"/>
              <a:buChar char="ü"/>
            </a:pPr>
            <a:r>
              <a:rPr lang="en-US" sz="3200" dirty="0" smtClean="0"/>
              <a:t>The system </a:t>
            </a:r>
            <a:r>
              <a:rPr lang="en-US" sz="3200" b="1" dirty="0" smtClean="0"/>
              <a:t>identifies the room location</a:t>
            </a:r>
            <a:r>
              <a:rPr lang="en-US" sz="3200" dirty="0" smtClean="0"/>
              <a:t> where smoke is detected.</a:t>
            </a:r>
          </a:p>
          <a:p>
            <a:pPr>
              <a:buFont typeface="Wingdings" pitchFamily="2" charset="2"/>
              <a:buChar char="ü"/>
            </a:pPr>
            <a:r>
              <a:rPr lang="en-US" sz="3200" b="1" dirty="0" smtClean="0"/>
              <a:t>Fire Alarms</a:t>
            </a:r>
            <a:r>
              <a:rPr lang="en-US" sz="3200" dirty="0" smtClean="0"/>
              <a:t> ring in nearby rooms to alert people.</a:t>
            </a:r>
          </a:p>
          <a:p>
            <a:pPr>
              <a:buFont typeface="Wingdings" pitchFamily="2" charset="2"/>
              <a:buChar char="ü"/>
            </a:pPr>
            <a:r>
              <a:rPr lang="en-US" sz="3200" b="1" dirty="0" smtClean="0"/>
              <a:t>Sprinklers</a:t>
            </a:r>
            <a:r>
              <a:rPr lang="en-US" sz="3200" dirty="0" smtClean="0"/>
              <a:t> activate to put out the fire.</a:t>
            </a:r>
          </a:p>
          <a:p>
            <a:pPr>
              <a:buFont typeface="Wingdings" pitchFamily="2" charset="2"/>
              <a:buChar char="ü"/>
            </a:pPr>
            <a:r>
              <a:rPr lang="en-US" sz="3200" dirty="0" smtClean="0"/>
              <a:t>A </a:t>
            </a:r>
            <a:r>
              <a:rPr lang="en-US" sz="3200" b="1" dirty="0" smtClean="0"/>
              <a:t>warning message</a:t>
            </a:r>
            <a:r>
              <a:rPr lang="en-US" sz="3200" dirty="0" smtClean="0"/>
              <a:t> is displayed on the security team’s computer.</a:t>
            </a:r>
          </a:p>
          <a:p>
            <a:pPr>
              <a:buFont typeface="Wingdings" pitchFamily="2" charset="2"/>
              <a:buChar char="ü"/>
            </a:pPr>
            <a:r>
              <a:rPr lang="en-US" sz="3200" dirty="0" smtClean="0"/>
              <a:t>After the fire is handled, the </a:t>
            </a:r>
            <a:r>
              <a:rPr lang="en-US" sz="3200" b="1" dirty="0" smtClean="0"/>
              <a:t>firefighter resets the system</a:t>
            </a:r>
            <a:r>
              <a:rPr lang="en-US" sz="3200" dirty="0" smtClean="0"/>
              <a:t>.</a:t>
            </a:r>
            <a:endParaRPr lang="en-US" sz="32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8567" y="273079"/>
            <a:ext cx="11137267" cy="7171194"/>
          </a:xfrm>
          <a:prstGeom prst="rect">
            <a:avLst/>
          </a:prstGeom>
        </p:spPr>
        <p:txBody>
          <a:bodyPr wrap="square">
            <a:spAutoFit/>
          </a:bodyPr>
          <a:lstStyle/>
          <a:p>
            <a:pPr algn="just"/>
            <a:r>
              <a:rPr lang="en-US" sz="2800" b="1" dirty="0" smtClean="0">
                <a:solidFill>
                  <a:srgbClr val="C00000"/>
                </a:solidFill>
              </a:rPr>
              <a:t>1</a:t>
            </a:r>
            <a:r>
              <a:rPr lang="en-US" sz="3600" b="1" dirty="0" smtClean="0">
                <a:solidFill>
                  <a:srgbClr val="C00000"/>
                </a:solidFill>
              </a:rPr>
              <a:t>. Function-Oriented Approach (FOD) </a:t>
            </a:r>
          </a:p>
          <a:p>
            <a:r>
              <a:rPr lang="en-US" sz="3600" dirty="0" smtClean="0"/>
              <a:t>The system is broken into functions like:</a:t>
            </a:r>
          </a:p>
          <a:p>
            <a:endParaRPr lang="en-US" sz="3600" dirty="0" smtClean="0"/>
          </a:p>
          <a:p>
            <a:pPr>
              <a:buFont typeface="Wingdings" pitchFamily="2" charset="2"/>
              <a:buChar char="ü"/>
            </a:pPr>
            <a:r>
              <a:rPr lang="en-US" sz="3600" dirty="0" smtClean="0"/>
              <a:t>Detect_Smoke()</a:t>
            </a:r>
          </a:p>
          <a:p>
            <a:pPr>
              <a:buFont typeface="Wingdings" pitchFamily="2" charset="2"/>
              <a:buChar char="ü"/>
            </a:pPr>
            <a:r>
              <a:rPr lang="en-US" sz="3600" dirty="0" smtClean="0"/>
              <a:t>Find_Location()</a:t>
            </a:r>
          </a:p>
          <a:p>
            <a:pPr>
              <a:buFont typeface="Wingdings" pitchFamily="2" charset="2"/>
              <a:buChar char="ü"/>
            </a:pPr>
            <a:r>
              <a:rPr lang="en-US" sz="3600" dirty="0" smtClean="0"/>
              <a:t>Activate_Alarm()</a:t>
            </a:r>
          </a:p>
          <a:p>
            <a:pPr>
              <a:buFont typeface="Wingdings" pitchFamily="2" charset="2"/>
              <a:buChar char="ü"/>
            </a:pPr>
            <a:r>
              <a:rPr lang="en-US" sz="3600" dirty="0" smtClean="0"/>
              <a:t>Activate_Sprinkler()</a:t>
            </a:r>
          </a:p>
          <a:p>
            <a:pPr>
              <a:buFont typeface="Wingdings" pitchFamily="2" charset="2"/>
              <a:buChar char="ü"/>
            </a:pPr>
            <a:r>
              <a:rPr lang="en-US" sz="3600" dirty="0" smtClean="0"/>
              <a:t>Reset_System()</a:t>
            </a:r>
          </a:p>
          <a:p>
            <a:endParaRPr lang="en-US" sz="3600" dirty="0" smtClean="0"/>
          </a:p>
          <a:p>
            <a:r>
              <a:rPr lang="en-US" sz="3600" b="1" dirty="0" smtClean="0">
                <a:solidFill>
                  <a:schemeClr val="accent2">
                    <a:lumMod val="75000"/>
                  </a:schemeClr>
                </a:solidFill>
              </a:rPr>
              <a:t>Problem: All functions share global data (e.g., smoke status of rooms), which makes debugging harder.</a:t>
            </a:r>
          </a:p>
          <a:p>
            <a:r>
              <a:rPr lang="en-US" sz="3600" dirty="0" smtClean="0"/>
              <a:t> </a:t>
            </a:r>
          </a:p>
          <a:p>
            <a:pPr algn="just">
              <a:buFont typeface="Wingdings" pitchFamily="2" charset="2"/>
              <a:buChar char="ü"/>
            </a:pPr>
            <a:endParaRPr lang="en-US" sz="2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302" y="302360"/>
            <a:ext cx="10761785" cy="6617196"/>
          </a:xfrm>
          <a:prstGeom prst="rect">
            <a:avLst/>
          </a:prstGeom>
        </p:spPr>
        <p:txBody>
          <a:bodyPr wrap="square">
            <a:spAutoFit/>
          </a:bodyPr>
          <a:lstStyle/>
          <a:p>
            <a:pPr algn="just"/>
            <a:r>
              <a:rPr lang="en-US" sz="3600" b="1" dirty="0" smtClean="0">
                <a:solidFill>
                  <a:schemeClr val="accent2">
                    <a:lumMod val="75000"/>
                  </a:schemeClr>
                </a:solidFill>
              </a:rPr>
              <a:t>2. Object-Oriented Approach (OOD) :</a:t>
            </a:r>
          </a:p>
          <a:p>
            <a:pPr algn="just"/>
            <a:endParaRPr lang="en-US" sz="3600" dirty="0" smtClean="0"/>
          </a:p>
          <a:p>
            <a:pPr algn="just"/>
            <a:r>
              <a:rPr lang="en-US" sz="3600" dirty="0" smtClean="0"/>
              <a:t>The system has </a:t>
            </a:r>
            <a:r>
              <a:rPr lang="en-US" sz="3600" dirty="0" smtClean="0">
                <a:solidFill>
                  <a:schemeClr val="accent5"/>
                </a:solidFill>
              </a:rPr>
              <a:t>objects, each with its own data and methods:</a:t>
            </a:r>
          </a:p>
          <a:p>
            <a:pPr algn="just"/>
            <a:endParaRPr lang="en-US" sz="3600" dirty="0" smtClean="0"/>
          </a:p>
          <a:p>
            <a:pPr algn="just"/>
            <a:r>
              <a:rPr lang="en-US" sz="3600" dirty="0" smtClean="0"/>
              <a:t>Detector object: senses smoke</a:t>
            </a:r>
          </a:p>
          <a:p>
            <a:pPr algn="just"/>
            <a:r>
              <a:rPr lang="en-US" sz="3600" dirty="0" smtClean="0"/>
              <a:t>Alarm object: rings the alarm</a:t>
            </a:r>
          </a:p>
          <a:p>
            <a:pPr algn="just"/>
            <a:r>
              <a:rPr lang="en-US" sz="3600" dirty="0" smtClean="0"/>
              <a:t>Sprinkler object: activates water spray</a:t>
            </a:r>
          </a:p>
          <a:p>
            <a:pPr algn="just"/>
            <a:endParaRPr lang="en-US" sz="3600" dirty="0" smtClean="0"/>
          </a:p>
          <a:p>
            <a:pPr algn="just"/>
            <a:r>
              <a:rPr lang="en-US" sz="3600" dirty="0" smtClean="0"/>
              <a:t>Objects only communicate through messages, making the system modular and easier to manage.</a:t>
            </a:r>
          </a:p>
          <a:p>
            <a:pPr algn="just"/>
            <a:endParaRPr lang="en-US" sz="2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6775" y="253219"/>
            <a:ext cx="11254153" cy="6801862"/>
          </a:xfrm>
          <a:prstGeom prst="rect">
            <a:avLst/>
          </a:prstGeom>
        </p:spPr>
        <p:txBody>
          <a:bodyPr wrap="square">
            <a:spAutoFit/>
          </a:bodyPr>
          <a:lstStyle/>
          <a:p>
            <a:r>
              <a:rPr lang="en-US" sz="3200" b="1" dirty="0" smtClean="0">
                <a:solidFill>
                  <a:schemeClr val="accent2">
                    <a:lumMod val="75000"/>
                  </a:schemeClr>
                </a:solidFill>
              </a:rPr>
              <a:t>Function-Oriented Design Techniques:</a:t>
            </a:r>
          </a:p>
          <a:p>
            <a:endParaRPr lang="en-US" sz="3200" b="1" dirty="0" smtClean="0"/>
          </a:p>
          <a:p>
            <a:pPr algn="just">
              <a:buFont typeface="Wingdings" pitchFamily="2" charset="2"/>
              <a:buChar char="ü"/>
            </a:pPr>
            <a:r>
              <a:rPr lang="en-US" sz="3200" dirty="0" smtClean="0"/>
              <a:t>Function-oriented design techniques have been widely used for </a:t>
            </a:r>
            <a:r>
              <a:rPr lang="en-US" sz="3200" b="1" dirty="0" smtClean="0">
                <a:solidFill>
                  <a:srgbClr val="008000"/>
                </a:solidFill>
              </a:rPr>
              <a:t>decades</a:t>
            </a:r>
            <a:r>
              <a:rPr lang="en-US" sz="3200" b="1" dirty="0" smtClean="0">
                <a:solidFill>
                  <a:schemeClr val="accent1"/>
                </a:solidFill>
              </a:rPr>
              <a:t> </a:t>
            </a:r>
            <a:r>
              <a:rPr lang="en-US" sz="3200" dirty="0" smtClean="0"/>
              <a:t>and remain popular in software development.</a:t>
            </a:r>
          </a:p>
          <a:p>
            <a:pPr algn="just"/>
            <a:endParaRPr lang="en-US" sz="3200" dirty="0" smtClean="0"/>
          </a:p>
          <a:p>
            <a:pPr algn="just">
              <a:buFont typeface="Wingdings" pitchFamily="2" charset="2"/>
              <a:buChar char="ü"/>
            </a:pPr>
            <a:r>
              <a:rPr lang="en-US" sz="3200" dirty="0" smtClean="0"/>
              <a:t> These techniques begin by viewing a system as a </a:t>
            </a:r>
            <a:r>
              <a:rPr lang="en-US" sz="3200" b="1" dirty="0" smtClean="0">
                <a:solidFill>
                  <a:srgbClr val="008000"/>
                </a:solidFill>
              </a:rPr>
              <a:t>black-box</a:t>
            </a:r>
            <a:r>
              <a:rPr lang="en-US" sz="3200" dirty="0" smtClean="0"/>
              <a:t> that provides high-level functions (e.g., issuing or searching for a book in a Library Automation System). </a:t>
            </a:r>
          </a:p>
          <a:p>
            <a:pPr algn="just">
              <a:buFont typeface="Wingdings" pitchFamily="2" charset="2"/>
              <a:buChar char="ü"/>
            </a:pPr>
            <a:endParaRPr lang="en-US" sz="3200" dirty="0" smtClean="0"/>
          </a:p>
          <a:p>
            <a:pPr algn="just">
              <a:buFont typeface="Wingdings" pitchFamily="2" charset="2"/>
              <a:buChar char="ü"/>
            </a:pPr>
            <a:r>
              <a:rPr lang="en-US" sz="3200" dirty="0" smtClean="0"/>
              <a:t>These functions are progressively decomposed into detailed functions through </a:t>
            </a:r>
            <a:r>
              <a:rPr lang="en-US" sz="3200" b="1" dirty="0" smtClean="0"/>
              <a:t>top-down decomposition</a:t>
            </a:r>
            <a:r>
              <a:rPr lang="en-US" sz="3200" dirty="0" smtClean="0"/>
              <a:t>.</a:t>
            </a:r>
          </a:p>
          <a:p>
            <a:pPr>
              <a:buFont typeface="Wingdings" pitchFamily="2" charset="2"/>
              <a:buChar char="ü"/>
            </a:pPr>
            <a:endParaRPr lang="en-US" sz="2800" dirty="0" smtClean="0"/>
          </a:p>
          <a:p>
            <a:pPr>
              <a:buFont typeface="Wingdings" pitchFamily="2" charset="2"/>
              <a:buChar char="ü"/>
            </a:pPr>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8906" y="295835"/>
            <a:ext cx="11080376" cy="6494085"/>
          </a:xfrm>
          <a:prstGeom prst="rect">
            <a:avLst/>
          </a:prstGeom>
        </p:spPr>
        <p:txBody>
          <a:bodyPr wrap="square">
            <a:spAutoFit/>
          </a:bodyPr>
          <a:lstStyle/>
          <a:p>
            <a:pPr algn="just">
              <a:buFont typeface="Wingdings" pitchFamily="2" charset="2"/>
              <a:buChar char="ü"/>
            </a:pPr>
            <a:r>
              <a:rPr lang="en-US" sz="3200" dirty="0" smtClean="0"/>
              <a:t>After decomposition, the identified functions are mapped to modules, forming a </a:t>
            </a:r>
            <a:r>
              <a:rPr lang="en-US" sz="3200" b="1" dirty="0" smtClean="0">
                <a:solidFill>
                  <a:srgbClr val="008000"/>
                </a:solidFill>
              </a:rPr>
              <a:t>module structure</a:t>
            </a:r>
            <a:r>
              <a:rPr lang="en-US" sz="3200" dirty="0" smtClean="0">
                <a:solidFill>
                  <a:srgbClr val="008000"/>
                </a:solidFill>
              </a:rPr>
              <a:t> </a:t>
            </a:r>
            <a:r>
              <a:rPr lang="en-US" sz="3200" dirty="0" smtClean="0"/>
              <a:t>that meets good design principles. </a:t>
            </a:r>
          </a:p>
          <a:p>
            <a:pPr algn="just"/>
            <a:endParaRPr lang="en-US" sz="3200" dirty="0" smtClean="0"/>
          </a:p>
          <a:p>
            <a:pPr algn="just">
              <a:buFont typeface="Wingdings" pitchFamily="2" charset="2"/>
              <a:buChar char="ü"/>
            </a:pPr>
            <a:r>
              <a:rPr lang="en-US" sz="3200" dirty="0" smtClean="0"/>
              <a:t>Instead of focusing on a </a:t>
            </a:r>
            <a:r>
              <a:rPr lang="en-US" sz="3200" b="1" dirty="0" smtClean="0">
                <a:solidFill>
                  <a:srgbClr val="008000"/>
                </a:solidFill>
              </a:rPr>
              <a:t>single design methodology, </a:t>
            </a:r>
            <a:r>
              <a:rPr lang="en-US" sz="3200" dirty="0" smtClean="0"/>
              <a:t>this text presents a general approach incorporating essential features from various function-oriented design methodologies, including those by </a:t>
            </a:r>
            <a:r>
              <a:rPr lang="en-US" sz="3200" b="1" dirty="0" err="1" smtClean="0"/>
              <a:t>DeMarco</a:t>
            </a:r>
            <a:r>
              <a:rPr lang="en-US" sz="3200" b="1" dirty="0" smtClean="0"/>
              <a:t> &amp; Yourdon, Constantine &amp; Yourdon, </a:t>
            </a:r>
            <a:r>
              <a:rPr lang="en-US" sz="3200" b="1" dirty="0" err="1" smtClean="0"/>
              <a:t>Gane</a:t>
            </a:r>
            <a:r>
              <a:rPr lang="en-US" sz="3200" b="1" dirty="0" smtClean="0"/>
              <a:t> &amp; </a:t>
            </a:r>
            <a:r>
              <a:rPr lang="en-US" sz="3200" b="1" dirty="0" err="1" smtClean="0"/>
              <a:t>Sarson</a:t>
            </a:r>
            <a:r>
              <a:rPr lang="en-US" sz="3200" b="1" dirty="0" smtClean="0"/>
              <a:t>, and </a:t>
            </a:r>
            <a:r>
              <a:rPr lang="en-US" sz="3200" b="1" dirty="0" err="1" smtClean="0"/>
              <a:t>Hatley</a:t>
            </a:r>
            <a:r>
              <a:rPr lang="en-US" sz="3200" b="1" dirty="0" smtClean="0"/>
              <a:t> &amp; </a:t>
            </a:r>
            <a:r>
              <a:rPr lang="en-US" sz="3200" b="1" dirty="0" err="1" smtClean="0"/>
              <a:t>Pirbhai</a:t>
            </a:r>
            <a:r>
              <a:rPr lang="en-US" sz="3200" dirty="0" smtClean="0"/>
              <a:t>. </a:t>
            </a:r>
          </a:p>
          <a:p>
            <a:pPr algn="just"/>
            <a:endParaRPr lang="en-US" sz="3200" dirty="0" smtClean="0"/>
          </a:p>
          <a:p>
            <a:pPr algn="just">
              <a:buFont typeface="Wingdings" pitchFamily="2" charset="2"/>
              <a:buChar char="ü"/>
            </a:pPr>
            <a:r>
              <a:rPr lang="en-US" sz="3200" dirty="0" smtClean="0"/>
              <a:t>This approach, known as </a:t>
            </a:r>
            <a:r>
              <a:rPr lang="en-US" sz="3200" b="1" dirty="0" smtClean="0">
                <a:solidFill>
                  <a:srgbClr val="008000"/>
                </a:solidFill>
              </a:rPr>
              <a:t>Structured Analysis/Structured Design (SA/SD) methodology</a:t>
            </a:r>
            <a:r>
              <a:rPr lang="en-US" sz="3200" dirty="0" smtClean="0">
                <a:solidFill>
                  <a:srgbClr val="008000"/>
                </a:solidFill>
              </a:rPr>
              <a:t>, </a:t>
            </a:r>
            <a:r>
              <a:rPr lang="en-US" sz="3200" dirty="0" smtClean="0"/>
              <a:t>is used for high-level software design.</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389" y="228600"/>
            <a:ext cx="11510682" cy="6309420"/>
          </a:xfrm>
          <a:prstGeom prst="rect">
            <a:avLst/>
          </a:prstGeom>
        </p:spPr>
        <p:txBody>
          <a:bodyPr wrap="square">
            <a:spAutoFit/>
          </a:bodyPr>
          <a:lstStyle/>
          <a:p>
            <a:r>
              <a:rPr lang="en-US" sz="3200" b="1" dirty="0" smtClean="0">
                <a:solidFill>
                  <a:srgbClr val="008000"/>
                </a:solidFill>
              </a:rPr>
              <a:t>Overview of SA/SD Methodology:</a:t>
            </a:r>
          </a:p>
          <a:p>
            <a:endParaRPr lang="en-US" sz="3200" b="1" dirty="0" smtClean="0"/>
          </a:p>
          <a:p>
            <a:r>
              <a:rPr lang="en-US" sz="3200" dirty="0" smtClean="0"/>
              <a:t>SA/SD methodology consists of two key activities:</a:t>
            </a:r>
          </a:p>
          <a:p>
            <a:endParaRPr lang="en-US" sz="3200" dirty="0" smtClean="0"/>
          </a:p>
          <a:p>
            <a:r>
              <a:rPr lang="en-US" sz="3200" b="1" dirty="0" smtClean="0"/>
              <a:t>Structured Analysis (SA)</a:t>
            </a:r>
            <a:r>
              <a:rPr lang="en-US" sz="3200" dirty="0" smtClean="0"/>
              <a:t> – Transforms the </a:t>
            </a:r>
            <a:r>
              <a:rPr lang="en-US" sz="3200" b="1" dirty="0" smtClean="0"/>
              <a:t>SRS document</a:t>
            </a:r>
            <a:r>
              <a:rPr lang="en-US" sz="3200" dirty="0" smtClean="0"/>
              <a:t> into a </a:t>
            </a:r>
            <a:r>
              <a:rPr lang="en-US" sz="3200" b="1" dirty="0" smtClean="0"/>
              <a:t>Data Flow Diagram (DFD)</a:t>
            </a:r>
            <a:r>
              <a:rPr lang="en-US" sz="3200" dirty="0" smtClean="0"/>
              <a:t> model through </a:t>
            </a:r>
            <a:r>
              <a:rPr lang="en-US" sz="3200" b="1" dirty="0" smtClean="0"/>
              <a:t>functional decomposition</a:t>
            </a:r>
            <a:r>
              <a:rPr lang="en-US" sz="3200" dirty="0" smtClean="0"/>
              <a:t>.</a:t>
            </a:r>
          </a:p>
          <a:p>
            <a:endParaRPr lang="en-US" sz="3200" dirty="0" smtClean="0"/>
          </a:p>
          <a:p>
            <a:r>
              <a:rPr lang="en-US" sz="3200" b="1" dirty="0" smtClean="0"/>
              <a:t>Structured Design (SD)</a:t>
            </a:r>
            <a:r>
              <a:rPr lang="en-US" sz="3200" dirty="0" smtClean="0"/>
              <a:t> – Converts the </a:t>
            </a:r>
            <a:r>
              <a:rPr lang="en-US" sz="3200" b="1" dirty="0" smtClean="0"/>
              <a:t>DFD model</a:t>
            </a:r>
            <a:r>
              <a:rPr lang="en-US" sz="3200" dirty="0" smtClean="0"/>
              <a:t> into a </a:t>
            </a:r>
            <a:r>
              <a:rPr lang="en-US" sz="3200" b="1" dirty="0" smtClean="0"/>
              <a:t>structure chart</a:t>
            </a:r>
            <a:r>
              <a:rPr lang="en-US" sz="3200" dirty="0" smtClean="0"/>
              <a:t>, which represents the </a:t>
            </a:r>
            <a:r>
              <a:rPr lang="en-US" sz="3200" b="1" dirty="0" smtClean="0"/>
              <a:t>high-level design or software architecture</a:t>
            </a:r>
            <a:r>
              <a:rPr lang="en-US" sz="3200" dirty="0" smtClean="0"/>
              <a:t>.</a:t>
            </a:r>
          </a:p>
          <a:p>
            <a:pPr lvl="1" algn="just"/>
            <a:endParaRPr lang="en-US" sz="2800" dirty="0" smtClean="0"/>
          </a:p>
          <a:p>
            <a:pPr lvl="1" algn="just"/>
            <a:endParaRPr lang="en-US" sz="2800" dirty="0" smtClean="0"/>
          </a:p>
          <a:p>
            <a:pPr lvl="1" algn="just"/>
            <a:endParaRPr lang="en-US" sz="2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1023938" y="228600"/>
            <a:ext cx="9686925" cy="2876550"/>
          </a:xfrm>
          <a:prstGeom prst="rect">
            <a:avLst/>
          </a:prstGeom>
          <a:noFill/>
          <a:ln w="9525">
            <a:noFill/>
            <a:miter lim="800000"/>
            <a:headEnd/>
            <a:tailEnd/>
          </a:ln>
          <a:effectLst/>
        </p:spPr>
      </p:pic>
      <p:sp>
        <p:nvSpPr>
          <p:cNvPr id="5" name="Rectangle 4"/>
          <p:cNvSpPr/>
          <p:nvPr/>
        </p:nvSpPr>
        <p:spPr>
          <a:xfrm>
            <a:off x="2946955" y="3230887"/>
            <a:ext cx="5904630" cy="369332"/>
          </a:xfrm>
          <a:prstGeom prst="rect">
            <a:avLst/>
          </a:prstGeom>
        </p:spPr>
        <p:txBody>
          <a:bodyPr wrap="none">
            <a:spAutoFit/>
          </a:bodyPr>
          <a:lstStyle/>
          <a:p>
            <a:r>
              <a:rPr lang="en-US" b="1" dirty="0" smtClean="0"/>
              <a:t>Fig: Structured analysis and structured design methodology</a:t>
            </a:r>
            <a:r>
              <a:rPr lang="en-US" dirty="0" smtClean="0"/>
              <a:t>.</a:t>
            </a:r>
            <a:endParaRPr lang="en-US" dirty="0"/>
          </a:p>
        </p:txBody>
      </p:sp>
      <p:sp>
        <p:nvSpPr>
          <p:cNvPr id="6" name="Rectangle 5"/>
          <p:cNvSpPr/>
          <p:nvPr/>
        </p:nvSpPr>
        <p:spPr>
          <a:xfrm>
            <a:off x="564777" y="3684493"/>
            <a:ext cx="11456893" cy="3046988"/>
          </a:xfrm>
          <a:prstGeom prst="rect">
            <a:avLst/>
          </a:prstGeom>
        </p:spPr>
        <p:txBody>
          <a:bodyPr wrap="square">
            <a:spAutoFit/>
          </a:bodyPr>
          <a:lstStyle/>
          <a:p>
            <a:pPr>
              <a:buFont typeface="Wingdings" pitchFamily="2" charset="2"/>
              <a:buChar char="ü"/>
            </a:pPr>
            <a:r>
              <a:rPr lang="en-US" sz="3200" dirty="0" smtClean="0"/>
              <a:t>In structured analysis, functions and data are labeled using </a:t>
            </a:r>
            <a:r>
              <a:rPr lang="en-US" sz="3200" b="1" dirty="0" smtClean="0"/>
              <a:t>user terminology</a:t>
            </a:r>
            <a:r>
              <a:rPr lang="en-US" sz="3200" dirty="0" smtClean="0"/>
              <a:t>, making the results understandable and reviewable by users. </a:t>
            </a:r>
          </a:p>
          <a:p>
            <a:pPr>
              <a:buFont typeface="Wingdings" pitchFamily="2" charset="2"/>
              <a:buChar char="ü"/>
            </a:pPr>
            <a:r>
              <a:rPr lang="en-US" sz="3200" dirty="0" smtClean="0"/>
              <a:t>The </a:t>
            </a:r>
            <a:r>
              <a:rPr lang="en-US" sz="3200" b="1" dirty="0" smtClean="0"/>
              <a:t>detailed design stage</a:t>
            </a:r>
            <a:r>
              <a:rPr lang="en-US" sz="3200" dirty="0" smtClean="0"/>
              <a:t> follows, where module algorithms and data structures are designed and implemented using a programming language.</a:t>
            </a:r>
            <a:endParaRPr lang="en-US" sz="32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58" y="815926"/>
            <a:ext cx="11029070" cy="6801862"/>
          </a:xfrm>
          <a:prstGeom prst="rect">
            <a:avLst/>
          </a:prstGeom>
        </p:spPr>
        <p:txBody>
          <a:bodyPr wrap="square">
            <a:spAutoFit/>
          </a:bodyPr>
          <a:lstStyle/>
          <a:p>
            <a:pPr algn="just"/>
            <a:r>
              <a:rPr lang="en-US" sz="3200" b="1" dirty="0" smtClean="0"/>
              <a:t>STRUCTURED ANALYSIS:</a:t>
            </a:r>
          </a:p>
          <a:p>
            <a:pPr algn="just"/>
            <a:endParaRPr lang="en-US" sz="3200" b="1" dirty="0" smtClean="0"/>
          </a:p>
          <a:p>
            <a:pPr algn="just">
              <a:buFont typeface="Arial" pitchFamily="34" charset="0"/>
              <a:buChar char="•"/>
            </a:pPr>
            <a:r>
              <a:rPr lang="en-US" sz="3200" dirty="0" smtClean="0"/>
              <a:t>Structured analysis involves breaking down </a:t>
            </a:r>
            <a:r>
              <a:rPr lang="en-US" sz="3200" b="1" dirty="0" smtClean="0">
                <a:solidFill>
                  <a:srgbClr val="008000"/>
                </a:solidFill>
              </a:rPr>
              <a:t>high-level functions into detailed functions</a:t>
            </a:r>
            <a:r>
              <a:rPr lang="en-US" sz="3200" dirty="0" smtClean="0"/>
              <a:t> while representing </a:t>
            </a:r>
            <a:r>
              <a:rPr lang="en-US" sz="3200" b="1" dirty="0" smtClean="0"/>
              <a:t>data flow</a:t>
            </a:r>
            <a:r>
              <a:rPr lang="en-US" sz="3200" dirty="0" smtClean="0"/>
              <a:t> graphically.</a:t>
            </a:r>
          </a:p>
          <a:p>
            <a:pPr algn="just">
              <a:buFont typeface="Arial" pitchFamily="34" charset="0"/>
              <a:buChar char="•"/>
            </a:pPr>
            <a:endParaRPr lang="en-US" sz="3200" dirty="0" smtClean="0"/>
          </a:p>
          <a:p>
            <a:pPr algn="just">
              <a:buFont typeface="Arial" pitchFamily="34" charset="0"/>
              <a:buChar char="•"/>
            </a:pPr>
            <a:r>
              <a:rPr lang="en-US" sz="3200" dirty="0" smtClean="0"/>
              <a:t> It follows a </a:t>
            </a:r>
            <a:r>
              <a:rPr lang="en-US" sz="3200" b="1" dirty="0" smtClean="0"/>
              <a:t>top-down decomposition</a:t>
            </a:r>
            <a:r>
              <a:rPr lang="en-US" sz="3200" dirty="0" smtClean="0"/>
              <a:t> approach and applies the </a:t>
            </a:r>
            <a:r>
              <a:rPr lang="en-US" sz="3200" b="1" dirty="0" smtClean="0"/>
              <a:t>divide and conquer</a:t>
            </a:r>
            <a:r>
              <a:rPr lang="en-US" sz="3200" dirty="0" smtClean="0"/>
              <a:t> principle. </a:t>
            </a:r>
          </a:p>
          <a:p>
            <a:pPr algn="just">
              <a:buFont typeface="Arial" pitchFamily="34" charset="0"/>
              <a:buChar char="•"/>
            </a:pPr>
            <a:endParaRPr lang="en-US" sz="3200" dirty="0" smtClean="0"/>
          </a:p>
          <a:p>
            <a:pPr algn="just">
              <a:buFont typeface="Arial" pitchFamily="34" charset="0"/>
              <a:buChar char="•"/>
            </a:pPr>
            <a:r>
              <a:rPr lang="en-US" sz="3200" dirty="0" smtClean="0"/>
              <a:t>The </a:t>
            </a:r>
            <a:r>
              <a:rPr lang="en-US" sz="3200" b="1" dirty="0" smtClean="0"/>
              <a:t>Data Flow Diagram (DFD)</a:t>
            </a:r>
            <a:r>
              <a:rPr lang="en-US" sz="3200" dirty="0" smtClean="0"/>
              <a:t> technique, introduced by </a:t>
            </a:r>
            <a:r>
              <a:rPr lang="en-US" sz="3200" b="1" dirty="0" err="1" smtClean="0"/>
              <a:t>Gane</a:t>
            </a:r>
            <a:r>
              <a:rPr lang="en-US" sz="3200" b="1" dirty="0" smtClean="0"/>
              <a:t> &amp; </a:t>
            </a:r>
            <a:r>
              <a:rPr lang="en-US" sz="3200" b="1" dirty="0" err="1" smtClean="0"/>
              <a:t>Sarson</a:t>
            </a:r>
            <a:r>
              <a:rPr lang="en-US" sz="3200" b="1" dirty="0" smtClean="0"/>
              <a:t> (1979)</a:t>
            </a:r>
            <a:r>
              <a:rPr lang="en-US" sz="3200" dirty="0" smtClean="0"/>
              <a:t> and </a:t>
            </a:r>
            <a:r>
              <a:rPr lang="en-US" sz="3200" b="1" dirty="0" err="1" smtClean="0"/>
              <a:t>DeMarco</a:t>
            </a:r>
            <a:r>
              <a:rPr lang="en-US" sz="3200" b="1" dirty="0" smtClean="0"/>
              <a:t> &amp; Yourdon (1978)</a:t>
            </a:r>
            <a:r>
              <a:rPr lang="en-US" sz="3200" dirty="0" smtClean="0"/>
              <a:t>, is widely used for representing system processes and data flow.</a:t>
            </a:r>
          </a:p>
          <a:p>
            <a:pPr algn="ctr"/>
            <a:endParaRPr lang="en-US" sz="2800" b="1" dirty="0" smtClean="0">
              <a:solidFill>
                <a:schemeClr val="accent4">
                  <a:lumMod val="50000"/>
                </a:schemeClr>
              </a:solidFill>
            </a:endParaRPr>
          </a:p>
          <a:p>
            <a:pPr algn="ctr"/>
            <a:endParaRPr lang="en-US" sz="2800" b="1" dirty="0" smtClean="0">
              <a:solidFill>
                <a:schemeClr val="accent4">
                  <a:lumMod val="50000"/>
                </a:schemeClr>
              </a:solidFill>
            </a:endParaRPr>
          </a:p>
          <a:p>
            <a:pPr algn="ctr"/>
            <a:endParaRPr lang="en-US" sz="2800" b="1" dirty="0" smtClean="0">
              <a:solidFill>
                <a:schemeClr val="accent4">
                  <a:lumMod val="50000"/>
                </a:schemeClr>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166" y="0"/>
            <a:ext cx="11221881" cy="6494085"/>
          </a:xfrm>
          <a:prstGeom prst="rect">
            <a:avLst/>
          </a:prstGeom>
        </p:spPr>
        <p:txBody>
          <a:bodyPr wrap="square">
            <a:spAutoFit/>
          </a:bodyPr>
          <a:lstStyle/>
          <a:p>
            <a:endParaRPr lang="en-US" sz="3200" b="1" dirty="0" smtClean="0"/>
          </a:p>
          <a:p>
            <a:r>
              <a:rPr lang="en-US" sz="3200" b="1" dirty="0" smtClean="0">
                <a:solidFill>
                  <a:srgbClr val="008000"/>
                </a:solidFill>
              </a:rPr>
              <a:t>Data Flow Diagrams (DFDs):</a:t>
            </a:r>
          </a:p>
          <a:p>
            <a:endParaRPr lang="en-US" sz="3200" b="1" dirty="0" smtClean="0"/>
          </a:p>
          <a:p>
            <a:pPr algn="just"/>
            <a:r>
              <a:rPr lang="en-US" sz="3200" dirty="0" smtClean="0"/>
              <a:t>A </a:t>
            </a:r>
            <a:r>
              <a:rPr lang="en-US" sz="3200" b="1" dirty="0" smtClean="0"/>
              <a:t>DFD (Bubble chart)</a:t>
            </a:r>
            <a:r>
              <a:rPr lang="en-US" sz="3200" dirty="0" smtClean="0"/>
              <a:t> is a </a:t>
            </a:r>
            <a:r>
              <a:rPr lang="en-US" sz="3200" b="1" dirty="0" smtClean="0"/>
              <a:t>hierarchical graphical model</a:t>
            </a:r>
            <a:r>
              <a:rPr lang="en-US" sz="3200" dirty="0" smtClean="0"/>
              <a:t> representing a system’s </a:t>
            </a:r>
            <a:r>
              <a:rPr lang="en-US" sz="3200" b="1" dirty="0" smtClean="0"/>
              <a:t>processing activities and data flow</a:t>
            </a:r>
            <a:r>
              <a:rPr lang="en-US" sz="3200" dirty="0" smtClean="0"/>
              <a:t>. It consists of five  primary symbols.</a:t>
            </a:r>
          </a:p>
          <a:p>
            <a:pPr algn="just"/>
            <a:endParaRPr lang="en-US" sz="3200" dirty="0" smtClean="0"/>
          </a:p>
          <a:p>
            <a:r>
              <a:rPr lang="en-US" sz="3200" dirty="0" smtClean="0"/>
              <a:t>Primitive symbols used for constructing DFDs</a:t>
            </a:r>
          </a:p>
          <a:p>
            <a:pPr marL="514350" indent="-514350">
              <a:buAutoNum type="arabicPeriod"/>
            </a:pPr>
            <a:r>
              <a:rPr lang="en-US" sz="3200" b="1" dirty="0" smtClean="0"/>
              <a:t>Function (Process)</a:t>
            </a:r>
            <a:r>
              <a:rPr lang="en-US" sz="3200" dirty="0" smtClean="0"/>
              <a:t> → Represented by a </a:t>
            </a:r>
            <a:r>
              <a:rPr lang="en-US" sz="3200" b="1" dirty="0" smtClean="0"/>
              <a:t>circle</a:t>
            </a:r>
            <a:r>
              <a:rPr lang="en-US" sz="3200" dirty="0" smtClean="0"/>
              <a:t> (e.g., "Issue Book" in a Library System).</a:t>
            </a:r>
          </a:p>
          <a:p>
            <a:pPr marL="514350" indent="-514350"/>
            <a:endParaRPr lang="en-US" sz="3200" dirty="0" smtClean="0"/>
          </a:p>
          <a:p>
            <a:r>
              <a:rPr lang="en-US" sz="3200" b="1" dirty="0" smtClean="0"/>
              <a:t>2. External Entity</a:t>
            </a:r>
            <a:r>
              <a:rPr lang="en-US" sz="3200" dirty="0" smtClean="0"/>
              <a:t> → Represented by a </a:t>
            </a:r>
            <a:r>
              <a:rPr lang="en-US" sz="3200" b="1" dirty="0" smtClean="0"/>
              <a:t>rectangle</a:t>
            </a:r>
            <a:r>
              <a:rPr lang="en-US" sz="3200" dirty="0" smtClean="0"/>
              <a:t> (e.g., "Student" or "Librarian").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79829" y="225081"/>
            <a:ext cx="10986866" cy="7417415"/>
          </a:xfrm>
          <a:prstGeom prst="rect">
            <a:avLst/>
          </a:prstGeom>
        </p:spPr>
        <p:txBody>
          <a:bodyPr wrap="square">
            <a:spAutoFit/>
          </a:bodyPr>
          <a:lstStyle/>
          <a:p>
            <a:r>
              <a:rPr lang="en-US" sz="3200" b="1" dirty="0" smtClean="0">
                <a:solidFill>
                  <a:srgbClr val="C00000"/>
                </a:solidFill>
              </a:rPr>
              <a:t>Do design techniques result in unique solutions?</a:t>
            </a:r>
          </a:p>
          <a:p>
            <a:pPr algn="just">
              <a:buFont typeface="Wingdings" pitchFamily="2" charset="2"/>
              <a:buChar char="ü"/>
            </a:pPr>
            <a:r>
              <a:rPr lang="en-US" sz="3200" dirty="0" smtClean="0"/>
              <a:t>Designers may create </a:t>
            </a:r>
            <a:r>
              <a:rPr lang="en-US" sz="3200" b="1" dirty="0" smtClean="0">
                <a:solidFill>
                  <a:schemeClr val="accent4"/>
                </a:solidFill>
              </a:rPr>
              <a:t>different solutions </a:t>
            </a:r>
            <a:r>
              <a:rPr lang="en-US" sz="3200" dirty="0" smtClean="0"/>
              <a:t>due to subjective decisions. </a:t>
            </a:r>
          </a:p>
          <a:p>
            <a:pPr algn="just">
              <a:buFont typeface="Wingdings" pitchFamily="2" charset="2"/>
              <a:buChar char="ü"/>
            </a:pPr>
            <a:r>
              <a:rPr lang="en-US" sz="3200" dirty="0" smtClean="0"/>
              <a:t>Therefore, obtaining a </a:t>
            </a:r>
            <a:r>
              <a:rPr lang="en-US" sz="3200" b="1" dirty="0" smtClean="0">
                <a:solidFill>
                  <a:schemeClr val="accent4"/>
                </a:solidFill>
              </a:rPr>
              <a:t>good design </a:t>
            </a:r>
            <a:r>
              <a:rPr lang="en-US" sz="3200" dirty="0" smtClean="0"/>
              <a:t>would involve trying out several alternatives (or candidate solutions) and picking out the best one.</a:t>
            </a:r>
          </a:p>
          <a:p>
            <a:pPr algn="just"/>
            <a:endParaRPr lang="en-US" sz="3200" dirty="0" smtClean="0"/>
          </a:p>
          <a:p>
            <a:pPr algn="just"/>
            <a:r>
              <a:rPr lang="en-US" sz="3200" b="1" dirty="0" smtClean="0">
                <a:solidFill>
                  <a:srgbClr val="C00000"/>
                </a:solidFill>
              </a:rPr>
              <a:t>Analysis versus design</a:t>
            </a:r>
          </a:p>
          <a:p>
            <a:pPr algn="just"/>
            <a:r>
              <a:rPr lang="en-US" sz="3200" b="1" dirty="0" smtClean="0">
                <a:solidFill>
                  <a:schemeClr val="accent6"/>
                </a:solidFill>
              </a:rPr>
              <a:t>Analysis: </a:t>
            </a:r>
            <a:r>
              <a:rPr lang="en-US" sz="3200" dirty="0" smtClean="0"/>
              <a:t>Defines requirements without considering implementation, using DFDs or UML.</a:t>
            </a:r>
          </a:p>
          <a:p>
            <a:pPr algn="just"/>
            <a:r>
              <a:rPr lang="en-US" sz="3200" b="1" dirty="0" smtClean="0">
                <a:solidFill>
                  <a:schemeClr val="accent6"/>
                </a:solidFill>
              </a:rPr>
              <a:t>Design: </a:t>
            </a:r>
            <a:r>
              <a:rPr lang="en-US" sz="3200" dirty="0" smtClean="0"/>
              <a:t>Transforms analysis into an implementable model, defining system structure and details.</a:t>
            </a:r>
          </a:p>
          <a:p>
            <a:endParaRPr lang="en-US" sz="3200" dirty="0" smtClean="0"/>
          </a:p>
          <a:p>
            <a:pPr algn="just"/>
            <a:endParaRPr lang="en-US" sz="3200" dirty="0" smtClean="0"/>
          </a:p>
          <a:p>
            <a:endParaRPr lang="en-IN" sz="2800" b="1" dirty="0" smtClean="0">
              <a:solidFill>
                <a:srgbClr val="0000CC"/>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549" y="241635"/>
            <a:ext cx="11392969" cy="7786747"/>
          </a:xfrm>
          <a:prstGeom prst="rect">
            <a:avLst/>
          </a:prstGeom>
        </p:spPr>
        <p:txBody>
          <a:bodyPr wrap="square">
            <a:spAutoFit/>
          </a:bodyPr>
          <a:lstStyle/>
          <a:p>
            <a:r>
              <a:rPr lang="en-US" sz="3200" b="1" dirty="0" smtClean="0"/>
              <a:t>3. Data Flow</a:t>
            </a:r>
            <a:r>
              <a:rPr lang="en-US" sz="3200" dirty="0" smtClean="0"/>
              <a:t> → Represented by a </a:t>
            </a:r>
            <a:r>
              <a:rPr lang="en-US" sz="3200" b="1" dirty="0" smtClean="0"/>
              <a:t>directed arrow</a:t>
            </a:r>
            <a:r>
              <a:rPr lang="en-US" sz="3200" dirty="0" smtClean="0"/>
              <a:t> (e.g., "Book Request" flowing to "Issue Book").</a:t>
            </a:r>
          </a:p>
          <a:p>
            <a:endParaRPr lang="en-US" sz="3200" dirty="0" smtClean="0"/>
          </a:p>
          <a:p>
            <a:r>
              <a:rPr lang="en-US" sz="3200" b="1" dirty="0" smtClean="0"/>
              <a:t>4. Data Store</a:t>
            </a:r>
            <a:r>
              <a:rPr lang="en-US" sz="3200" dirty="0" smtClean="0"/>
              <a:t> → Represented by </a:t>
            </a:r>
            <a:r>
              <a:rPr lang="en-US" sz="3200" b="1" dirty="0" smtClean="0"/>
              <a:t>two parallel lines</a:t>
            </a:r>
            <a:r>
              <a:rPr lang="en-US" sz="3200" dirty="0" smtClean="0"/>
              <a:t> (e.g., "Library Database").</a:t>
            </a:r>
          </a:p>
          <a:p>
            <a:endParaRPr lang="en-US" sz="3200" dirty="0" smtClean="0"/>
          </a:p>
          <a:p>
            <a:r>
              <a:rPr lang="en-US" sz="3200" dirty="0" smtClean="0"/>
              <a:t>5. Output → The </a:t>
            </a:r>
            <a:r>
              <a:rPr lang="en-US" sz="3200" b="1" dirty="0" smtClean="0"/>
              <a:t>output symbol</a:t>
            </a:r>
            <a:r>
              <a:rPr lang="en-US" sz="3200" dirty="0" smtClean="0"/>
              <a:t> is used when generating a </a:t>
            </a:r>
            <a:r>
              <a:rPr lang="en-US" sz="3200" b="1" dirty="0" smtClean="0"/>
              <a:t>hard copy</a:t>
            </a:r>
            <a:r>
              <a:rPr lang="en-US" sz="3200" dirty="0" smtClean="0"/>
              <a:t> of data. The </a:t>
            </a:r>
            <a:r>
              <a:rPr lang="en-US" sz="3200" b="1" dirty="0" smtClean="0"/>
              <a:t>notations</a:t>
            </a:r>
            <a:r>
              <a:rPr lang="en-US" sz="3200" dirty="0" smtClean="0"/>
              <a:t> in this text follow </a:t>
            </a:r>
            <a:r>
              <a:rPr lang="en-US" sz="3200" b="1" dirty="0" smtClean="0"/>
              <a:t>Yourdon’s notation</a:t>
            </a:r>
            <a:r>
              <a:rPr lang="en-US" sz="3200" dirty="0" smtClean="0"/>
              <a:t>, though other books may use variations, such as </a:t>
            </a:r>
            <a:r>
              <a:rPr lang="en-US" sz="3200" b="1" dirty="0" err="1" smtClean="0"/>
              <a:t>Gane</a:t>
            </a:r>
            <a:r>
              <a:rPr lang="en-US" sz="3200" b="1" dirty="0" smtClean="0"/>
              <a:t> and </a:t>
            </a:r>
            <a:r>
              <a:rPr lang="en-US" sz="3200" b="1" dirty="0" err="1" smtClean="0"/>
              <a:t>Sarson’s</a:t>
            </a:r>
            <a:r>
              <a:rPr lang="en-US" sz="3200" b="1" dirty="0" smtClean="0"/>
              <a:t> notation</a:t>
            </a:r>
            <a:r>
              <a:rPr lang="en-US" sz="3200" dirty="0" smtClean="0"/>
              <a:t>, where a </a:t>
            </a:r>
            <a:r>
              <a:rPr lang="en-US" sz="3200" b="1" dirty="0" smtClean="0"/>
              <a:t>data store</a:t>
            </a:r>
            <a:r>
              <a:rPr lang="en-US" sz="3200" dirty="0" smtClean="0"/>
              <a:t> may appear as a </a:t>
            </a:r>
            <a:r>
              <a:rPr lang="en-US" sz="3200" b="1" dirty="0" smtClean="0"/>
              <a:t>box with one open end</a:t>
            </a:r>
            <a:r>
              <a:rPr lang="en-US" sz="3200" dirty="0" smtClean="0"/>
              <a:t>.</a:t>
            </a:r>
          </a:p>
          <a:p>
            <a:r>
              <a:rPr lang="en-US" sz="3200" dirty="0" smtClean="0"/>
              <a:t>DFDs </a:t>
            </a:r>
            <a:r>
              <a:rPr lang="en-US" sz="3200" b="1" dirty="0" smtClean="0"/>
              <a:t>ignore control flow</a:t>
            </a:r>
            <a:r>
              <a:rPr lang="en-US" sz="3200" dirty="0" smtClean="0"/>
              <a:t> and </a:t>
            </a:r>
            <a:r>
              <a:rPr lang="en-US" sz="3200" b="1" dirty="0" smtClean="0"/>
              <a:t>execution sequence</a:t>
            </a:r>
            <a:r>
              <a:rPr lang="en-US" sz="3200" dirty="0" smtClean="0"/>
              <a:t>, focusing purely on data movement.</a:t>
            </a:r>
          </a:p>
          <a:p>
            <a:pPr lvl="1" algn="just"/>
            <a:endParaRPr lang="en-US" sz="2800" dirty="0" smtClean="0"/>
          </a:p>
          <a:p>
            <a:pPr lvl="1" algn="just"/>
            <a:endParaRPr lang="en-US" sz="2800" dirty="0" smtClean="0"/>
          </a:p>
          <a:p>
            <a:pPr lvl="1" algn="just"/>
            <a:endParaRPr lang="en-US" sz="28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309266" y="2449118"/>
            <a:ext cx="11117943"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pic>
        <p:nvPicPr>
          <p:cNvPr id="2050" name="Picture 2"/>
          <p:cNvPicPr>
            <a:picLocks noChangeAspect="1" noChangeArrowheads="1"/>
          </p:cNvPicPr>
          <p:nvPr/>
        </p:nvPicPr>
        <p:blipFill>
          <a:blip r:embed="rId2"/>
          <a:srcRect/>
          <a:stretch>
            <a:fillRect/>
          </a:stretch>
        </p:blipFill>
        <p:spPr bwMode="auto">
          <a:xfrm>
            <a:off x="1532965" y="1008529"/>
            <a:ext cx="8243047" cy="3160059"/>
          </a:xfrm>
          <a:prstGeom prst="rect">
            <a:avLst/>
          </a:prstGeom>
          <a:noFill/>
          <a:ln w="9525">
            <a:noFill/>
            <a:miter lim="800000"/>
            <a:headEnd/>
            <a:tailEnd/>
          </a:ln>
          <a:effectLst/>
        </p:spPr>
      </p:pic>
      <p:sp>
        <p:nvSpPr>
          <p:cNvPr id="5" name="Rectangle 4"/>
          <p:cNvSpPr/>
          <p:nvPr/>
        </p:nvSpPr>
        <p:spPr>
          <a:xfrm>
            <a:off x="3950071" y="4750405"/>
            <a:ext cx="3767057" cy="369332"/>
          </a:xfrm>
          <a:prstGeom prst="rect">
            <a:avLst/>
          </a:prstGeom>
        </p:spPr>
        <p:txBody>
          <a:bodyPr wrap="none">
            <a:spAutoFit/>
          </a:bodyPr>
          <a:lstStyle/>
          <a:p>
            <a:r>
              <a:rPr lang="en-US" b="1" dirty="0" smtClean="0"/>
              <a:t>Fig: Symbols used for designing DFDs.</a:t>
            </a:r>
            <a:endParaRPr lang="en-US" b="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ChangeArrowheads="1"/>
          </p:cNvSpPr>
          <p:nvPr/>
        </p:nvSpPr>
        <p:spPr bwMode="auto">
          <a:xfrm>
            <a:off x="510988" y="351692"/>
            <a:ext cx="11282083" cy="79714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algn="just"/>
            <a:r>
              <a:rPr lang="en-US" sz="3200" b="1" dirty="0" smtClean="0">
                <a:solidFill>
                  <a:schemeClr val="accent6">
                    <a:lumMod val="50000"/>
                  </a:schemeClr>
                </a:solidFill>
              </a:rPr>
              <a:t>Synchronous and Asynchronous Operations:</a:t>
            </a:r>
          </a:p>
          <a:p>
            <a:pPr algn="just"/>
            <a:endParaRPr lang="en-US" sz="3200" b="1" dirty="0" smtClean="0"/>
          </a:p>
          <a:p>
            <a:pPr algn="just"/>
            <a:r>
              <a:rPr lang="en-US" sz="3200" b="1" dirty="0" smtClean="0"/>
              <a:t>Synchronous</a:t>
            </a:r>
            <a:r>
              <a:rPr lang="en-US" sz="3200" dirty="0" smtClean="0"/>
              <a:t> → If two functions are directly connected, they operate at the same speed.</a:t>
            </a:r>
          </a:p>
          <a:p>
            <a:pPr algn="just"/>
            <a:r>
              <a:rPr lang="en-US" sz="3200" dirty="0" smtClean="0"/>
              <a:t> (e.g., "Read Number" → "Validate Number"). </a:t>
            </a:r>
          </a:p>
          <a:p>
            <a:pPr algn="just"/>
            <a:endParaRPr lang="en-US" sz="3200" dirty="0" smtClean="0"/>
          </a:p>
          <a:p>
            <a:pPr algn="just"/>
            <a:r>
              <a:rPr lang="en-US" sz="3200" dirty="0" smtClean="0"/>
              <a:t>The second function </a:t>
            </a:r>
            <a:r>
              <a:rPr lang="en-US" sz="3200" b="1" dirty="0" smtClean="0"/>
              <a:t>cannot start until it receives input</a:t>
            </a:r>
            <a:r>
              <a:rPr lang="en-US" sz="3200" dirty="0" smtClean="0"/>
              <a:t> from the first function.</a:t>
            </a:r>
          </a:p>
          <a:p>
            <a:pPr algn="just"/>
            <a:endParaRPr lang="en-US" sz="3200" dirty="0" smtClean="0"/>
          </a:p>
          <a:p>
            <a:pPr algn="just"/>
            <a:r>
              <a:rPr lang="en-US" sz="3200" dirty="0" smtClean="0"/>
              <a:t>Here, "Validate Number" </a:t>
            </a:r>
            <a:r>
              <a:rPr lang="en-US" sz="3200" b="1" dirty="0" smtClean="0"/>
              <a:t>must wait</a:t>
            </a:r>
            <a:r>
              <a:rPr lang="en-US" sz="3200" dirty="0" smtClean="0"/>
              <a:t> for "Read Number" to complete before it can process the data.</a:t>
            </a:r>
          </a:p>
          <a:p>
            <a:pPr algn="just"/>
            <a:endParaRPr lang="en-US" sz="3200" dirty="0" smtClean="0"/>
          </a:p>
          <a:p>
            <a:pPr algn="just"/>
            <a:endParaRPr lang="en-US" sz="3200" dirty="0" smtClean="0"/>
          </a:p>
          <a:p>
            <a:pPr algn="just"/>
            <a:endParaRPr lang="en-US" sz="3200" dirty="0" smtClean="0"/>
          </a:p>
          <a:p>
            <a:pPr lvl="1"/>
            <a:endParaRPr lang="en-US" sz="2800" dirty="0" smtClean="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2197" y="835579"/>
            <a:ext cx="10255348" cy="4031873"/>
          </a:xfrm>
          <a:prstGeom prst="rect">
            <a:avLst/>
          </a:prstGeom>
        </p:spPr>
        <p:txBody>
          <a:bodyPr wrap="square">
            <a:spAutoFit/>
          </a:bodyPr>
          <a:lstStyle/>
          <a:p>
            <a:pPr algn="just"/>
            <a:r>
              <a:rPr lang="en-US" sz="3200" b="1" dirty="0" smtClean="0"/>
              <a:t>Asynchronous</a:t>
            </a:r>
            <a:r>
              <a:rPr lang="en-US" sz="3200" dirty="0" smtClean="0"/>
              <a:t> → If connected through a </a:t>
            </a:r>
            <a:r>
              <a:rPr lang="en-US" sz="3200" b="1" dirty="0" smtClean="0"/>
              <a:t>data store</a:t>
            </a:r>
            <a:r>
              <a:rPr lang="en-US" sz="3200" dirty="0" smtClean="0"/>
              <a:t>, they operate independently.</a:t>
            </a:r>
          </a:p>
          <a:p>
            <a:pPr algn="just"/>
            <a:endParaRPr lang="en-US" sz="3200" dirty="0" smtClean="0"/>
          </a:p>
          <a:p>
            <a:pPr algn="just"/>
            <a:r>
              <a:rPr lang="en-US" sz="3200" dirty="0" smtClean="0"/>
              <a:t>One function can store data, and the other function can retrieve it later </a:t>
            </a:r>
            <a:r>
              <a:rPr lang="en-US" sz="3200" b="1" dirty="0" smtClean="0"/>
              <a:t>at its own pace</a:t>
            </a:r>
            <a:r>
              <a:rPr lang="en-US" sz="3200" dirty="0" smtClean="0"/>
              <a:t>.</a:t>
            </a:r>
          </a:p>
          <a:p>
            <a:pPr algn="just"/>
            <a:endParaRPr lang="en-US" sz="3200" dirty="0" smtClean="0"/>
          </a:p>
          <a:p>
            <a:pPr algn="just"/>
            <a:endParaRPr lang="en-US" sz="3200" dirty="0" smtClean="0"/>
          </a:p>
          <a:p>
            <a:pPr algn="just"/>
            <a:endParaRPr lang="en-US" sz="32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424" y="453879"/>
            <a:ext cx="10260037" cy="954107"/>
          </a:xfrm>
          <a:prstGeom prst="rect">
            <a:avLst/>
          </a:prstGeom>
        </p:spPr>
        <p:txBody>
          <a:bodyPr wrap="square">
            <a:spAutoFit/>
          </a:bodyPr>
          <a:lstStyle/>
          <a:p>
            <a:pPr algn="just"/>
            <a:endParaRPr lang="en-US" sz="2800" b="1" dirty="0" smtClean="0"/>
          </a:p>
          <a:p>
            <a:pPr algn="just"/>
            <a:endParaRPr lang="en-US" sz="2800" dirty="0"/>
          </a:p>
        </p:txBody>
      </p:sp>
      <p:pic>
        <p:nvPicPr>
          <p:cNvPr id="3075" name="Picture 3"/>
          <p:cNvPicPr>
            <a:picLocks noChangeAspect="1" noChangeArrowheads="1"/>
          </p:cNvPicPr>
          <p:nvPr/>
        </p:nvPicPr>
        <p:blipFill>
          <a:blip r:embed="rId2"/>
          <a:srcRect/>
          <a:stretch>
            <a:fillRect/>
          </a:stretch>
        </p:blipFill>
        <p:spPr bwMode="auto">
          <a:xfrm>
            <a:off x="739589" y="1627095"/>
            <a:ext cx="10851776" cy="3065929"/>
          </a:xfrm>
          <a:prstGeom prst="rect">
            <a:avLst/>
          </a:prstGeom>
          <a:noFill/>
          <a:ln w="9525">
            <a:noFill/>
            <a:miter lim="800000"/>
            <a:headEnd/>
            <a:tailEnd/>
          </a:ln>
          <a:effectLst/>
        </p:spPr>
      </p:pic>
      <p:sp>
        <p:nvSpPr>
          <p:cNvPr id="5" name="Rectangle 4"/>
          <p:cNvSpPr/>
          <p:nvPr/>
        </p:nvSpPr>
        <p:spPr>
          <a:xfrm>
            <a:off x="3715527" y="5113475"/>
            <a:ext cx="4583178" cy="369332"/>
          </a:xfrm>
          <a:prstGeom prst="rect">
            <a:avLst/>
          </a:prstGeom>
        </p:spPr>
        <p:txBody>
          <a:bodyPr wrap="none">
            <a:spAutoFit/>
          </a:bodyPr>
          <a:lstStyle/>
          <a:p>
            <a:r>
              <a:rPr lang="en-US" b="1" dirty="0" smtClean="0"/>
              <a:t>Fig: Synchronous and asynchronous data flow.</a:t>
            </a:r>
            <a:endParaRPr lang="en-US" b="1"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42047" y="253218"/>
            <a:ext cx="11698941" cy="67095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3200" b="1" dirty="0" smtClean="0">
                <a:solidFill>
                  <a:schemeClr val="accent2"/>
                </a:solidFill>
                <a:cs typeface="Arial" pitchFamily="34" charset="0"/>
              </a:rPr>
              <a:t>Data Dictionary:</a:t>
            </a:r>
          </a:p>
          <a:p>
            <a:pPr lvl="0" algn="just" fontAlgn="base">
              <a:spcBef>
                <a:spcPct val="0"/>
              </a:spcBef>
              <a:spcAft>
                <a:spcPct val="0"/>
              </a:spcAft>
            </a:pPr>
            <a:endParaRPr lang="en-US" sz="3200" b="1" dirty="0" smtClean="0">
              <a:solidFill>
                <a:schemeClr val="accent6">
                  <a:lumMod val="50000"/>
                </a:schemeClr>
              </a:solidFill>
              <a:cs typeface="Arial" pitchFamily="34" charset="0"/>
            </a:endParaRPr>
          </a:p>
          <a:p>
            <a:pPr lvl="0" algn="just" fontAlgn="base">
              <a:spcBef>
                <a:spcPct val="0"/>
              </a:spcBef>
              <a:spcAft>
                <a:spcPct val="0"/>
              </a:spcAft>
              <a:buFont typeface="Wingdings" pitchFamily="2" charset="2"/>
              <a:buChar char="ü"/>
            </a:pPr>
            <a:r>
              <a:rPr lang="en-US" sz="3200" b="1" dirty="0" smtClean="0">
                <a:solidFill>
                  <a:schemeClr val="accent6">
                    <a:lumMod val="50000"/>
                  </a:schemeClr>
                </a:solidFill>
                <a:cs typeface="Arial" pitchFamily="34" charset="0"/>
              </a:rPr>
              <a:t>A data dictionary </a:t>
            </a:r>
            <a:r>
              <a:rPr lang="en-US" sz="3200" b="1" dirty="0" smtClean="0">
                <a:solidFill>
                  <a:schemeClr val="accent1"/>
                </a:solidFill>
                <a:cs typeface="Arial" pitchFamily="34" charset="0"/>
              </a:rPr>
              <a:t>lists all data items </a:t>
            </a:r>
            <a:r>
              <a:rPr lang="en-US" sz="3200" b="1" dirty="0" smtClean="0">
                <a:solidFill>
                  <a:schemeClr val="accent6">
                    <a:lumMod val="50000"/>
                  </a:schemeClr>
                </a:solidFill>
                <a:cs typeface="Arial" pitchFamily="34" charset="0"/>
              </a:rPr>
              <a:t>in a DFD model along with their definitions. </a:t>
            </a:r>
          </a:p>
          <a:p>
            <a:pPr lvl="0" algn="just" fontAlgn="base">
              <a:spcBef>
                <a:spcPct val="0"/>
              </a:spcBef>
              <a:spcAft>
                <a:spcPct val="0"/>
              </a:spcAft>
              <a:buFont typeface="Wingdings" pitchFamily="2" charset="2"/>
              <a:buChar char="ü"/>
            </a:pPr>
            <a:r>
              <a:rPr lang="en-US" sz="3200" b="1" dirty="0" smtClean="0">
                <a:solidFill>
                  <a:schemeClr val="accent6">
                    <a:lumMod val="50000"/>
                  </a:schemeClr>
                </a:solidFill>
                <a:cs typeface="Arial" pitchFamily="34" charset="0"/>
              </a:rPr>
              <a:t>It ensures consistency and aids impact analysis (e.g., determining how changing "Salary" affects "Gross Pay").</a:t>
            </a:r>
          </a:p>
          <a:p>
            <a:pPr lvl="0" algn="just" fontAlgn="base">
              <a:spcBef>
                <a:spcPct val="0"/>
              </a:spcBef>
              <a:spcAft>
                <a:spcPct val="0"/>
              </a:spcAft>
            </a:pPr>
            <a:endParaRPr lang="en-US" sz="3200" b="1" dirty="0" smtClean="0">
              <a:solidFill>
                <a:schemeClr val="accent6">
                  <a:lumMod val="50000"/>
                </a:schemeClr>
              </a:solidFill>
              <a:cs typeface="Arial" pitchFamily="34" charset="0"/>
            </a:endParaRPr>
          </a:p>
          <a:p>
            <a:pPr lvl="0" algn="just" fontAlgn="base">
              <a:spcBef>
                <a:spcPct val="0"/>
              </a:spcBef>
              <a:spcAft>
                <a:spcPct val="0"/>
              </a:spcAft>
            </a:pPr>
            <a:r>
              <a:rPr lang="en-US" sz="3200" b="1" dirty="0" smtClean="0">
                <a:solidFill>
                  <a:schemeClr val="accent6">
                    <a:lumMod val="50000"/>
                  </a:schemeClr>
                </a:solidFill>
                <a:cs typeface="Arial" pitchFamily="34" charset="0"/>
              </a:rPr>
              <a:t>Example:</a:t>
            </a:r>
          </a:p>
          <a:p>
            <a:pPr lvl="0" algn="just" fontAlgn="base">
              <a:spcBef>
                <a:spcPct val="0"/>
              </a:spcBef>
              <a:spcAft>
                <a:spcPct val="0"/>
              </a:spcAft>
            </a:pPr>
            <a:r>
              <a:rPr lang="en-US" sz="3200" b="1" dirty="0" err="1" smtClean="0">
                <a:solidFill>
                  <a:schemeClr val="accent6">
                    <a:lumMod val="50000"/>
                  </a:schemeClr>
                </a:solidFill>
                <a:cs typeface="Arial" pitchFamily="34" charset="0"/>
              </a:rPr>
              <a:t>grossPay</a:t>
            </a:r>
            <a:r>
              <a:rPr lang="en-US" sz="3200" b="1" dirty="0" smtClean="0">
                <a:solidFill>
                  <a:schemeClr val="accent6">
                    <a:lumMod val="50000"/>
                  </a:schemeClr>
                </a:solidFill>
                <a:cs typeface="Arial" pitchFamily="34" charset="0"/>
              </a:rPr>
              <a:t> = </a:t>
            </a:r>
            <a:r>
              <a:rPr lang="en-US" sz="3200" b="1" dirty="0" err="1" smtClean="0">
                <a:solidFill>
                  <a:schemeClr val="accent6">
                    <a:lumMod val="50000"/>
                  </a:schemeClr>
                </a:solidFill>
                <a:cs typeface="Arial" pitchFamily="34" charset="0"/>
              </a:rPr>
              <a:t>regularPay</a:t>
            </a:r>
            <a:r>
              <a:rPr lang="en-US" sz="3200" b="1" dirty="0" smtClean="0">
                <a:solidFill>
                  <a:schemeClr val="accent6">
                    <a:lumMod val="50000"/>
                  </a:schemeClr>
                </a:solidFill>
                <a:cs typeface="Arial" pitchFamily="34" charset="0"/>
              </a:rPr>
              <a:t> + </a:t>
            </a:r>
            <a:r>
              <a:rPr lang="en-US" sz="3200" b="1" dirty="0" err="1" smtClean="0">
                <a:solidFill>
                  <a:schemeClr val="accent6">
                    <a:lumMod val="50000"/>
                  </a:schemeClr>
                </a:solidFill>
                <a:cs typeface="Arial" pitchFamily="34" charset="0"/>
              </a:rPr>
              <a:t>overtimePay</a:t>
            </a:r>
            <a:endParaRPr lang="en-US" sz="3200" b="1" dirty="0" smtClean="0">
              <a:solidFill>
                <a:schemeClr val="accent6">
                  <a:lumMod val="50000"/>
                </a:schemeClr>
              </a:solidFill>
              <a:cs typeface="Arial" pitchFamily="34" charset="0"/>
            </a:endParaRPr>
          </a:p>
          <a:p>
            <a:pPr lvl="0" algn="just" fontAlgn="base">
              <a:spcBef>
                <a:spcPct val="0"/>
              </a:spcBef>
              <a:spcAft>
                <a:spcPct val="0"/>
              </a:spcAft>
            </a:pPr>
            <a:endParaRPr lang="en-US" sz="3200" b="1" dirty="0" smtClean="0">
              <a:solidFill>
                <a:schemeClr val="accent6">
                  <a:lumMod val="50000"/>
                </a:schemeClr>
              </a:solidFill>
              <a:cs typeface="Arial" pitchFamily="34" charset="0"/>
            </a:endParaRPr>
          </a:p>
          <a:p>
            <a:pPr lvl="0" algn="just" fontAlgn="base">
              <a:spcBef>
                <a:spcPct val="0"/>
              </a:spcBef>
              <a:spcAft>
                <a:spcPct val="0"/>
              </a:spcAft>
            </a:pPr>
            <a:r>
              <a:rPr lang="en-US" sz="3200" b="1" dirty="0" smtClean="0">
                <a:solidFill>
                  <a:schemeClr val="accent6">
                    <a:lumMod val="50000"/>
                  </a:schemeClr>
                </a:solidFill>
                <a:cs typeface="Arial" pitchFamily="34" charset="0"/>
              </a:rPr>
              <a:t>For large systems, CASE tools automate data dictionary management.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0988" y="201707"/>
            <a:ext cx="11403106" cy="7478970"/>
          </a:xfrm>
          <a:prstGeom prst="rect">
            <a:avLst/>
          </a:prstGeom>
        </p:spPr>
        <p:txBody>
          <a:bodyPr wrap="square">
            <a:spAutoFit/>
          </a:bodyPr>
          <a:lstStyle/>
          <a:p>
            <a:r>
              <a:rPr lang="en-US" sz="3200" b="1" dirty="0" smtClean="0"/>
              <a:t>Data Definition Operators:</a:t>
            </a:r>
          </a:p>
          <a:p>
            <a:endParaRPr lang="en-US" sz="3200" b="1" dirty="0" smtClean="0"/>
          </a:p>
          <a:p>
            <a:r>
              <a:rPr lang="en-US" sz="3200" b="1" dirty="0" smtClean="0"/>
              <a:t>+ (Composition)</a:t>
            </a:r>
            <a:r>
              <a:rPr lang="en-US" sz="3200" dirty="0" smtClean="0"/>
              <a:t> → </a:t>
            </a:r>
            <a:r>
              <a:rPr lang="en-US" sz="3200" b="1" dirty="0" smtClean="0"/>
              <a:t>a + b</a:t>
            </a:r>
            <a:r>
              <a:rPr lang="en-US" sz="3200" dirty="0" smtClean="0"/>
              <a:t> (e.g., "Name + Age" forms "Personal Info").</a:t>
            </a:r>
          </a:p>
          <a:p>
            <a:endParaRPr lang="en-US" sz="3200" dirty="0" smtClean="0"/>
          </a:p>
          <a:p>
            <a:r>
              <a:rPr lang="en-US" sz="3200" b="1" dirty="0" smtClean="0"/>
              <a:t>[ , , ] (Selection)</a:t>
            </a:r>
            <a:r>
              <a:rPr lang="en-US" sz="3200" dirty="0" smtClean="0"/>
              <a:t> → </a:t>
            </a:r>
            <a:r>
              <a:rPr lang="en-US" sz="3200" b="1" dirty="0" smtClean="0"/>
              <a:t>[a, b]</a:t>
            </a:r>
            <a:r>
              <a:rPr lang="en-US" sz="3200" dirty="0" smtClean="0"/>
              <a:t> (e.g., "Credit Card or Debit Card" for payment). Represents either a or b. </a:t>
            </a:r>
          </a:p>
          <a:p>
            <a:endParaRPr lang="en-US" sz="3200" dirty="0" smtClean="0"/>
          </a:p>
          <a:p>
            <a:r>
              <a:rPr lang="en-US" sz="3200" b="1" dirty="0" smtClean="0"/>
              <a:t>() (Optional Data)</a:t>
            </a:r>
            <a:r>
              <a:rPr lang="en-US" sz="3200" dirty="0" smtClean="0"/>
              <a:t> → </a:t>
            </a:r>
            <a:r>
              <a:rPr lang="en-US" sz="3200" b="1" dirty="0" smtClean="0"/>
              <a:t>a + (b)</a:t>
            </a:r>
            <a:r>
              <a:rPr lang="en-US" sz="3200" dirty="0" smtClean="0"/>
              <a:t> (e.g., "Middle Name" in a name field).</a:t>
            </a:r>
          </a:p>
          <a:p>
            <a:r>
              <a:rPr lang="en-US" sz="3200" dirty="0" smtClean="0"/>
              <a:t>Either a or a+(b)  occurs .</a:t>
            </a:r>
          </a:p>
          <a:p>
            <a:endParaRPr lang="en-US" sz="3200" dirty="0" smtClean="0"/>
          </a:p>
          <a:p>
            <a:r>
              <a:rPr lang="en-US" sz="3200" b="1" dirty="0" smtClean="0"/>
              <a:t>{} (Iteration)</a:t>
            </a:r>
            <a:r>
              <a:rPr lang="en-US" sz="3200" dirty="0" smtClean="0"/>
              <a:t> → </a:t>
            </a:r>
            <a:r>
              <a:rPr lang="en-US" sz="3200" b="1" dirty="0" smtClean="0"/>
              <a:t>{name}5</a:t>
            </a:r>
            <a:r>
              <a:rPr lang="en-US" sz="3200" dirty="0" smtClean="0"/>
              <a:t> (e.g., "5 student names") or </a:t>
            </a:r>
            <a:r>
              <a:rPr lang="en-US" sz="3200" b="1" dirty="0" smtClean="0"/>
              <a:t>{name}</a:t>
            </a:r>
            <a:r>
              <a:rPr lang="en-US" sz="3200" dirty="0" smtClean="0"/>
              <a:t>* ("zero or more names").</a:t>
            </a:r>
          </a:p>
          <a:p>
            <a:endParaRPr lang="en-US" sz="3200" dirty="0" smtClean="0"/>
          </a:p>
          <a:p>
            <a:endParaRPr lang="en-US" sz="3200"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0386" y="497954"/>
            <a:ext cx="10555459" cy="5262979"/>
          </a:xfrm>
          <a:prstGeom prst="rect">
            <a:avLst/>
          </a:prstGeom>
        </p:spPr>
        <p:txBody>
          <a:bodyPr wrap="square">
            <a:spAutoFit/>
          </a:bodyPr>
          <a:lstStyle/>
          <a:p>
            <a:r>
              <a:rPr lang="en-US" sz="3200" b="1" dirty="0" smtClean="0"/>
              <a:t>= (Equivalence)</a:t>
            </a:r>
            <a:r>
              <a:rPr lang="en-US" sz="3200" dirty="0" smtClean="0"/>
              <a:t> → </a:t>
            </a:r>
            <a:r>
              <a:rPr lang="en-US" sz="3200" b="1" dirty="0" smtClean="0"/>
              <a:t>a = b + c</a:t>
            </a:r>
            <a:r>
              <a:rPr lang="en-US" sz="3200" dirty="0" smtClean="0"/>
              <a:t> (e.g., "Total Marks = Theory Marks + Practical Marks").</a:t>
            </a:r>
          </a:p>
          <a:p>
            <a:endParaRPr lang="en-US" sz="3200" dirty="0" smtClean="0"/>
          </a:p>
          <a:p>
            <a:r>
              <a:rPr lang="en-US" sz="3200" b="1" dirty="0" smtClean="0"/>
              <a:t>/</a:t>
            </a:r>
            <a:r>
              <a:rPr lang="en-US" sz="3200" dirty="0" smtClean="0"/>
              <a:t>* (Commenting)** → Anything between </a:t>
            </a:r>
            <a:r>
              <a:rPr lang="en-US" sz="3200" b="1" dirty="0" smtClean="0"/>
              <a:t>/</a:t>
            </a:r>
            <a:r>
              <a:rPr lang="en-US" sz="3200" b="1" i="1" dirty="0" smtClean="0"/>
              <a:t>...</a:t>
            </a:r>
            <a:r>
              <a:rPr lang="en-US" sz="3200" b="1" dirty="0" smtClean="0"/>
              <a:t>/</a:t>
            </a:r>
            <a:r>
              <a:rPr lang="en-US" sz="3200" dirty="0" smtClean="0"/>
              <a:t> is a comment.</a:t>
            </a:r>
          </a:p>
          <a:p>
            <a:endParaRPr lang="en-US" sz="3200" dirty="0" smtClean="0"/>
          </a:p>
          <a:p>
            <a:endParaRPr lang="en-US" sz="3200" dirty="0" smtClean="0"/>
          </a:p>
          <a:p>
            <a:r>
              <a:rPr lang="en-US" sz="3200" b="1" dirty="0" smtClean="0">
                <a:solidFill>
                  <a:srgbClr val="00B050"/>
                </a:solidFill>
              </a:rPr>
              <a:t>DFDs and data dictionaries simplify understanding, ensuring consistency in software design.</a:t>
            </a:r>
          </a:p>
          <a:p>
            <a:endParaRPr lang="en-US" sz="2400" dirty="0" smtClean="0"/>
          </a:p>
          <a:p>
            <a:endParaRPr lang="en-US" sz="2800" dirty="0" smtClean="0"/>
          </a:p>
          <a:p>
            <a:endParaRPr lang="en-US" sz="2800" b="1" dirty="0">
              <a:solidFill>
                <a:srgbClr val="C00000"/>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2873" y="675249"/>
            <a:ext cx="10086535" cy="4955203"/>
          </a:xfrm>
          <a:prstGeom prst="rect">
            <a:avLst/>
          </a:prstGeom>
        </p:spPr>
        <p:txBody>
          <a:bodyPr wrap="square">
            <a:spAutoFit/>
          </a:bodyPr>
          <a:lstStyle/>
          <a:p>
            <a:r>
              <a:rPr lang="en-US" sz="3600" b="1" dirty="0" smtClean="0">
                <a:solidFill>
                  <a:schemeClr val="accent6">
                    <a:lumMod val="75000"/>
                  </a:schemeClr>
                </a:solidFill>
              </a:rPr>
              <a:t>Developing the DFD Model of a System:</a:t>
            </a:r>
          </a:p>
          <a:p>
            <a:endParaRPr lang="en-US" sz="3600" b="1" dirty="0" smtClean="0"/>
          </a:p>
          <a:p>
            <a:pPr algn="just">
              <a:buFont typeface="Wingdings" pitchFamily="2" charset="2"/>
              <a:buChar char="ü"/>
            </a:pPr>
            <a:r>
              <a:rPr lang="en-US" sz="3600" dirty="0" smtClean="0"/>
              <a:t>A </a:t>
            </a:r>
            <a:r>
              <a:rPr lang="en-US" sz="3600" b="1" dirty="0" smtClean="0"/>
              <a:t>Data Flow Diagram (DFD)</a:t>
            </a:r>
            <a:r>
              <a:rPr lang="en-US" sz="3600" dirty="0" smtClean="0"/>
              <a:t> graphically represents </a:t>
            </a:r>
            <a:r>
              <a:rPr lang="en-US" sz="3600" dirty="0" smtClean="0">
                <a:solidFill>
                  <a:schemeClr val="accent1"/>
                </a:solidFill>
              </a:rPr>
              <a:t>how input data is transformed into output data through various levels of detail. </a:t>
            </a:r>
          </a:p>
          <a:p>
            <a:pPr algn="just">
              <a:buFont typeface="Wingdings" pitchFamily="2" charset="2"/>
              <a:buChar char="ü"/>
            </a:pPr>
            <a:endParaRPr lang="en-US" sz="3600" dirty="0" smtClean="0"/>
          </a:p>
          <a:p>
            <a:pPr algn="just">
              <a:buFont typeface="Wingdings" pitchFamily="2" charset="2"/>
              <a:buChar char="ü"/>
            </a:pPr>
            <a:r>
              <a:rPr lang="en-US" sz="3600" dirty="0" smtClean="0"/>
              <a:t>It consists of a </a:t>
            </a:r>
            <a:r>
              <a:rPr lang="en-US" sz="3600" b="1" dirty="0" smtClean="0">
                <a:solidFill>
                  <a:schemeClr val="accent2">
                    <a:lumMod val="50000"/>
                  </a:schemeClr>
                </a:solidFill>
              </a:rPr>
              <a:t>hierarchy of DFDs</a:t>
            </a:r>
            <a:r>
              <a:rPr lang="en-US" sz="3600" dirty="0" smtClean="0">
                <a:solidFill>
                  <a:schemeClr val="accent2">
                    <a:lumMod val="50000"/>
                  </a:schemeClr>
                </a:solidFill>
              </a:rPr>
              <a:t>, </a:t>
            </a:r>
            <a:r>
              <a:rPr lang="en-US" sz="3600" dirty="0" smtClean="0"/>
              <a:t>with each level providing more details than the previous one.</a:t>
            </a:r>
          </a:p>
          <a:p>
            <a:endParaRPr lang="en-US" sz="28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3412" y="287768"/>
            <a:ext cx="10986247" cy="6186309"/>
          </a:xfrm>
          <a:prstGeom prst="rect">
            <a:avLst/>
          </a:prstGeom>
        </p:spPr>
        <p:txBody>
          <a:bodyPr wrap="square">
            <a:spAutoFit/>
          </a:bodyPr>
          <a:lstStyle/>
          <a:p>
            <a:pPr algn="just"/>
            <a:r>
              <a:rPr lang="en-US" sz="3600" b="1" dirty="0" smtClean="0">
                <a:solidFill>
                  <a:schemeClr val="accent2">
                    <a:lumMod val="50000"/>
                  </a:schemeClr>
                </a:solidFill>
              </a:rPr>
              <a:t>Context Diagram:</a:t>
            </a:r>
          </a:p>
          <a:p>
            <a:pPr algn="just"/>
            <a:endParaRPr lang="en-US" sz="3600" b="1" dirty="0" smtClean="0"/>
          </a:p>
          <a:p>
            <a:pPr marL="742950" indent="-742950" algn="just">
              <a:buFont typeface="Wingdings" pitchFamily="2" charset="2"/>
              <a:buChar char="ü"/>
            </a:pPr>
            <a:r>
              <a:rPr lang="en-US" sz="3600" dirty="0" smtClean="0"/>
              <a:t>The </a:t>
            </a:r>
            <a:r>
              <a:rPr lang="en-US" sz="3600" b="1" dirty="0" smtClean="0"/>
              <a:t>context diagram (Level 0 DFD)</a:t>
            </a:r>
            <a:r>
              <a:rPr lang="en-US" sz="3600" dirty="0" smtClean="0"/>
              <a:t> is the </a:t>
            </a:r>
            <a:r>
              <a:rPr lang="en-US" sz="3600" b="1" dirty="0" smtClean="0"/>
              <a:t>highest-level</a:t>
            </a:r>
            <a:r>
              <a:rPr lang="en-US" sz="3600" dirty="0" smtClean="0"/>
              <a:t> and </a:t>
            </a:r>
            <a:r>
              <a:rPr lang="en-US" sz="3600" b="1" dirty="0" smtClean="0"/>
              <a:t>most abstract</a:t>
            </a:r>
            <a:r>
              <a:rPr lang="en-US" sz="3600" dirty="0" smtClean="0"/>
              <a:t> representation of the system.</a:t>
            </a:r>
          </a:p>
          <a:p>
            <a:pPr marL="742950" indent="-742950" algn="just">
              <a:buFont typeface="Wingdings" pitchFamily="2" charset="2"/>
              <a:buChar char="ü"/>
            </a:pPr>
            <a:endParaRPr lang="en-US" sz="3600" dirty="0" smtClean="0"/>
          </a:p>
          <a:p>
            <a:pPr marL="742950" indent="-742950" algn="just">
              <a:buFont typeface="Wingdings" pitchFamily="2" charset="2"/>
              <a:buChar char="ü"/>
            </a:pPr>
            <a:r>
              <a:rPr lang="en-US" sz="3600" dirty="0" smtClean="0"/>
              <a:t>It depicts the entire system as a </a:t>
            </a:r>
            <a:r>
              <a:rPr lang="en-US" sz="3600" b="1" dirty="0" smtClean="0"/>
              <a:t>single bubble</a:t>
            </a:r>
            <a:r>
              <a:rPr lang="en-US" sz="3600" dirty="0" smtClean="0"/>
              <a:t>, labeled with a </a:t>
            </a:r>
            <a:r>
              <a:rPr lang="en-US" sz="3600" b="1" dirty="0" smtClean="0"/>
              <a:t>noun</a:t>
            </a:r>
            <a:r>
              <a:rPr lang="en-US" sz="3600" dirty="0" smtClean="0"/>
              <a:t> (e.g., "Library Management System").</a:t>
            </a:r>
          </a:p>
          <a:p>
            <a:pPr marL="742950" indent="-742950" algn="just">
              <a:buFont typeface="Wingdings" pitchFamily="2" charset="2"/>
              <a:buChar char="ü"/>
            </a:pPr>
            <a:endParaRPr lang="en-US" sz="3600" dirty="0" smtClean="0"/>
          </a:p>
          <a:p>
            <a:pPr marL="742950" indent="-742950" algn="just">
              <a:buFont typeface="Wingdings" pitchFamily="2" charset="2"/>
              <a:buChar char="ü"/>
            </a:pPr>
            <a:r>
              <a:rPr lang="en-US" sz="3600" dirty="0" smtClean="0"/>
              <a:t> It also shows </a:t>
            </a:r>
            <a:r>
              <a:rPr lang="en-US" sz="3600" b="1" dirty="0" smtClean="0"/>
              <a:t>external entities</a:t>
            </a:r>
            <a:r>
              <a:rPr lang="en-US" sz="3600" dirty="0" smtClean="0"/>
              <a:t> interacting with the system and the </a:t>
            </a:r>
            <a:r>
              <a:rPr lang="en-US" sz="3600" b="1" dirty="0" smtClean="0"/>
              <a:t>data flow</a:t>
            </a:r>
            <a:r>
              <a:rPr lang="en-US" sz="3600" dirty="0" smtClean="0"/>
              <a:t> between them.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79829" y="225081"/>
            <a:ext cx="10986866" cy="954107"/>
          </a:xfrm>
          <a:prstGeom prst="rect">
            <a:avLst/>
          </a:prstGeom>
        </p:spPr>
        <p:txBody>
          <a:bodyPr wrap="square">
            <a:spAutoFit/>
          </a:bodyPr>
          <a:lstStyle/>
          <a:p>
            <a:endParaRPr lang="en-US" sz="2800" b="1" dirty="0" smtClean="0">
              <a:solidFill>
                <a:srgbClr val="0000CC"/>
              </a:solidFill>
            </a:endParaRPr>
          </a:p>
          <a:p>
            <a:endParaRPr lang="en-IN" sz="2800" b="1" dirty="0" smtClean="0">
              <a:solidFill>
                <a:srgbClr val="0000CC"/>
              </a:solidFill>
            </a:endParaRPr>
          </a:p>
        </p:txBody>
      </p:sp>
      <p:sp>
        <p:nvSpPr>
          <p:cNvPr id="3" name="Rectangle 2"/>
          <p:cNvSpPr/>
          <p:nvPr/>
        </p:nvSpPr>
        <p:spPr>
          <a:xfrm>
            <a:off x="754966" y="437328"/>
            <a:ext cx="10766473" cy="5447645"/>
          </a:xfrm>
          <a:prstGeom prst="rect">
            <a:avLst/>
          </a:prstGeom>
        </p:spPr>
        <p:txBody>
          <a:bodyPr wrap="square">
            <a:spAutoFit/>
          </a:bodyPr>
          <a:lstStyle/>
          <a:p>
            <a:r>
              <a:rPr lang="en-US" sz="3200" b="1" dirty="0" smtClean="0">
                <a:solidFill>
                  <a:srgbClr val="C00000"/>
                </a:solidFill>
              </a:rPr>
              <a:t>HOW TO CHARACTERISE A GOOD SOFTWARE DESIGN?:</a:t>
            </a:r>
          </a:p>
          <a:p>
            <a:endParaRPr lang="en-US" sz="3200" dirty="0" smtClean="0"/>
          </a:p>
          <a:p>
            <a:pPr algn="just"/>
            <a:r>
              <a:rPr lang="en-US" sz="3200" dirty="0" smtClean="0"/>
              <a:t>A good software design varies by application type, but generally, it should have:</a:t>
            </a:r>
          </a:p>
          <a:p>
            <a:pPr algn="just"/>
            <a:endParaRPr lang="en-US" sz="3200" dirty="0" smtClean="0"/>
          </a:p>
          <a:p>
            <a:pPr algn="just"/>
            <a:r>
              <a:rPr lang="en-US" sz="3200" b="1" dirty="0" smtClean="0">
                <a:solidFill>
                  <a:srgbClr val="0070C0"/>
                </a:solidFill>
              </a:rPr>
              <a:t>Correctness:</a:t>
            </a:r>
            <a:r>
              <a:rPr lang="en-US" sz="3200" dirty="0" smtClean="0"/>
              <a:t> It must meet all system requirements.</a:t>
            </a:r>
          </a:p>
          <a:p>
            <a:pPr algn="just"/>
            <a:r>
              <a:rPr lang="en-US" sz="3200" b="1" dirty="0" smtClean="0">
                <a:solidFill>
                  <a:srgbClr val="0070C0"/>
                </a:solidFill>
              </a:rPr>
              <a:t>Understandability: </a:t>
            </a:r>
            <a:r>
              <a:rPr lang="en-US" sz="3200" dirty="0" smtClean="0"/>
              <a:t>It should be simple and easy to comprehend.</a:t>
            </a:r>
          </a:p>
          <a:p>
            <a:pPr algn="just"/>
            <a:r>
              <a:rPr lang="en-US" sz="3200" b="1" dirty="0" smtClean="0">
                <a:solidFill>
                  <a:srgbClr val="0070C0"/>
                </a:solidFill>
              </a:rPr>
              <a:t>Efficiency:</a:t>
            </a:r>
            <a:r>
              <a:rPr lang="en-US" sz="3200" dirty="0" smtClean="0"/>
              <a:t> It should optimize time, cost, and resources.</a:t>
            </a:r>
          </a:p>
          <a:p>
            <a:pPr algn="just"/>
            <a:r>
              <a:rPr lang="en-US" sz="3200" b="1" dirty="0" smtClean="0">
                <a:solidFill>
                  <a:srgbClr val="0070C0"/>
                </a:solidFill>
              </a:rPr>
              <a:t>Maintainability: </a:t>
            </a:r>
            <a:r>
              <a:rPr lang="en-US" sz="3200" dirty="0" smtClean="0"/>
              <a:t>It should be easy to modify for future changes.</a:t>
            </a:r>
          </a:p>
          <a:p>
            <a:pPr lvl="1"/>
            <a:endParaRPr lang="en-US" sz="2800"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4632" y="466291"/>
            <a:ext cx="10432944" cy="5161413"/>
          </a:xfrm>
          <a:prstGeom prst="rect">
            <a:avLst/>
          </a:prstGeom>
        </p:spPr>
        <p:txBody>
          <a:bodyPr wrap="square">
            <a:spAutoFit/>
          </a:bodyPr>
          <a:lstStyle/>
          <a:p>
            <a:r>
              <a:rPr lang="en-US" sz="3600" b="1" dirty="0" smtClean="0">
                <a:solidFill>
                  <a:schemeClr val="accent2">
                    <a:lumMod val="50000"/>
                  </a:schemeClr>
                </a:solidFill>
              </a:rPr>
              <a:t>Example:</a:t>
            </a:r>
          </a:p>
          <a:p>
            <a:r>
              <a:rPr lang="en-US" sz="3600" dirty="0" smtClean="0"/>
              <a:t/>
            </a:r>
            <a:br>
              <a:rPr lang="en-US" sz="3600" dirty="0" smtClean="0"/>
            </a:br>
            <a:r>
              <a:rPr lang="en-US" sz="3600" dirty="0" smtClean="0"/>
              <a:t>For a </a:t>
            </a:r>
            <a:r>
              <a:rPr lang="en-US" sz="3600" b="1" dirty="0" smtClean="0"/>
              <a:t>supermarket billing system</a:t>
            </a:r>
            <a:r>
              <a:rPr lang="en-US" sz="3600" dirty="0" smtClean="0"/>
              <a:t>, the context diagram may have the following components:</a:t>
            </a:r>
          </a:p>
          <a:p>
            <a:endParaRPr lang="en-US" sz="3600" dirty="0" smtClean="0"/>
          </a:p>
          <a:p>
            <a:pPr algn="just"/>
            <a:r>
              <a:rPr lang="en-US" sz="3600" b="1" dirty="0" smtClean="0"/>
              <a:t>External Entities:</a:t>
            </a:r>
            <a:r>
              <a:rPr lang="en-US" sz="3600" dirty="0" smtClean="0"/>
              <a:t> Customers, Suppliers, and Bank</a:t>
            </a:r>
          </a:p>
          <a:p>
            <a:pPr algn="just"/>
            <a:r>
              <a:rPr lang="en-US" sz="3600" b="1" dirty="0" smtClean="0"/>
              <a:t>Input Data:</a:t>
            </a:r>
            <a:r>
              <a:rPr lang="en-US" sz="3600" dirty="0" smtClean="0"/>
              <a:t> Product details, Payment details</a:t>
            </a:r>
          </a:p>
          <a:p>
            <a:pPr algn="just"/>
            <a:r>
              <a:rPr lang="en-US" sz="3600" b="1" dirty="0" smtClean="0"/>
              <a:t>Output Data:</a:t>
            </a:r>
            <a:r>
              <a:rPr lang="en-US" sz="3600" dirty="0" smtClean="0"/>
              <a:t> Bill receipt, Inventory update</a:t>
            </a:r>
          </a:p>
          <a:p>
            <a:pPr algn="just">
              <a:lnSpc>
                <a:spcPct val="115000"/>
              </a:lnSpc>
              <a:spcAft>
                <a:spcPts val="600"/>
              </a:spcAft>
              <a:defRPr/>
            </a:pPr>
            <a:endParaRPr lang="en-IN" sz="3600" b="1" dirty="0" smtClean="0">
              <a:solidFill>
                <a:srgbClr val="C00000"/>
              </a:solidFill>
              <a:latin typeface="Constantia"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507316" y="197505"/>
            <a:ext cx="6343650" cy="5629275"/>
          </a:xfrm>
          <a:prstGeom prst="rect">
            <a:avLst/>
          </a:prstGeom>
          <a:noFill/>
          <a:ln w="9525">
            <a:noFill/>
            <a:miter lim="800000"/>
            <a:headEnd/>
            <a:tailEnd/>
          </a:ln>
          <a:effectLst/>
        </p:spPr>
      </p:pic>
      <p:sp>
        <p:nvSpPr>
          <p:cNvPr id="4" name="Rectangle 3"/>
          <p:cNvSpPr/>
          <p:nvPr/>
        </p:nvSpPr>
        <p:spPr>
          <a:xfrm>
            <a:off x="1532965" y="6171764"/>
            <a:ext cx="8807824" cy="369332"/>
          </a:xfrm>
          <a:prstGeom prst="rect">
            <a:avLst/>
          </a:prstGeom>
        </p:spPr>
        <p:txBody>
          <a:bodyPr wrap="square">
            <a:spAutoFit/>
          </a:bodyPr>
          <a:lstStyle/>
          <a:p>
            <a:pPr algn="ctr"/>
            <a:r>
              <a:rPr lang="en-US" b="1" dirty="0" smtClean="0"/>
              <a:t>Fig: DFD model of a system consists of a hierarchy of DFDs and a single data dictionary</a:t>
            </a:r>
            <a:endParaRPr lang="en-US" b="1"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5751" y="275865"/>
            <a:ext cx="11364214" cy="7602081"/>
          </a:xfrm>
          <a:prstGeom prst="rect">
            <a:avLst/>
          </a:prstGeom>
        </p:spPr>
        <p:txBody>
          <a:bodyPr wrap="square">
            <a:spAutoFit/>
          </a:bodyPr>
          <a:lstStyle/>
          <a:p>
            <a:r>
              <a:rPr lang="en-US" sz="3200" b="1" dirty="0" smtClean="0">
                <a:solidFill>
                  <a:schemeClr val="accent2">
                    <a:lumMod val="50000"/>
                  </a:schemeClr>
                </a:solidFill>
              </a:rPr>
              <a:t>Level 1 DFD:</a:t>
            </a:r>
          </a:p>
          <a:p>
            <a:endParaRPr lang="en-US" sz="3200" b="1" dirty="0" smtClean="0"/>
          </a:p>
          <a:p>
            <a:pPr algn="just"/>
            <a:r>
              <a:rPr lang="en-US" sz="3600" dirty="0" smtClean="0"/>
              <a:t>The </a:t>
            </a:r>
            <a:r>
              <a:rPr lang="en-US" sz="3600" b="1" dirty="0" smtClean="0"/>
              <a:t>Level 1 DFD</a:t>
            </a:r>
            <a:r>
              <a:rPr lang="en-US" sz="3600" dirty="0" smtClean="0"/>
              <a:t> provides more detail by decomposing the system into </a:t>
            </a:r>
            <a:r>
              <a:rPr lang="en-US" sz="3600" b="1" dirty="0" smtClean="0"/>
              <a:t>three to seven main functions</a:t>
            </a:r>
            <a:r>
              <a:rPr lang="en-US" sz="3600" dirty="0" smtClean="0"/>
              <a:t>, represented as </a:t>
            </a:r>
            <a:r>
              <a:rPr lang="en-US" sz="3600" b="1" dirty="0" smtClean="0"/>
              <a:t>bubbles</a:t>
            </a:r>
            <a:r>
              <a:rPr lang="en-US" sz="3600" dirty="0" smtClean="0"/>
              <a:t>.</a:t>
            </a:r>
          </a:p>
          <a:p>
            <a:r>
              <a:rPr lang="en-US" sz="3600" b="1" dirty="0" smtClean="0"/>
              <a:t>Example:</a:t>
            </a:r>
            <a:r>
              <a:rPr lang="en-US" sz="3600" dirty="0" smtClean="0"/>
              <a:t/>
            </a:r>
            <a:br>
              <a:rPr lang="en-US" sz="3600" dirty="0" smtClean="0"/>
            </a:br>
            <a:r>
              <a:rPr lang="en-US" sz="3600" dirty="0" smtClean="0"/>
              <a:t>For a </a:t>
            </a:r>
            <a:r>
              <a:rPr lang="en-US" sz="3600" b="1" dirty="0" smtClean="0"/>
              <a:t>Library Management System</a:t>
            </a:r>
            <a:r>
              <a:rPr lang="en-US" sz="3600" dirty="0" smtClean="0"/>
              <a:t>, the Level 1 DFD may include:</a:t>
            </a:r>
          </a:p>
          <a:p>
            <a:pPr algn="just"/>
            <a:r>
              <a:rPr lang="en-US" sz="3600" b="1" dirty="0" smtClean="0"/>
              <a:t>Issue Book, Return Book, Search Book, Manage Users</a:t>
            </a:r>
            <a:endParaRPr lang="en-US" sz="3600" dirty="0" smtClean="0"/>
          </a:p>
          <a:p>
            <a:pPr algn="just"/>
            <a:endParaRPr lang="en-US" sz="3600" dirty="0" smtClean="0"/>
          </a:p>
          <a:p>
            <a:pPr algn="just"/>
            <a:r>
              <a:rPr lang="en-US" sz="3600" dirty="0" smtClean="0"/>
              <a:t>Each function shows the </a:t>
            </a:r>
            <a:r>
              <a:rPr lang="en-US" sz="3600" b="1" dirty="0" smtClean="0"/>
              <a:t>input and output data</a:t>
            </a:r>
            <a:r>
              <a:rPr lang="en-US" sz="3600" dirty="0" smtClean="0"/>
              <a:t> and interactions with external entities.</a:t>
            </a:r>
          </a:p>
          <a:p>
            <a:pPr>
              <a:buFont typeface="Wingdings" pitchFamily="2" charset="2"/>
              <a:buChar char="ü"/>
            </a:pPr>
            <a:endParaRPr lang="en-US" sz="3200" dirty="0" smtClean="0">
              <a:latin typeface="Constantia" pitchFamily="18" charset="0"/>
            </a:endParaRPr>
          </a:p>
          <a:p>
            <a:endParaRPr lang="en-US" sz="3200" dirty="0" smtClean="0">
              <a:latin typeface="Constantia"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828" y="225083"/>
            <a:ext cx="11268221" cy="6186309"/>
          </a:xfrm>
          <a:prstGeom prst="rect">
            <a:avLst/>
          </a:prstGeom>
        </p:spPr>
        <p:txBody>
          <a:bodyPr wrap="square">
            <a:spAutoFit/>
          </a:bodyPr>
          <a:lstStyle/>
          <a:p>
            <a:pPr algn="just"/>
            <a:r>
              <a:rPr lang="en-US" sz="3600" b="1" dirty="0" smtClean="0">
                <a:solidFill>
                  <a:schemeClr val="accent1">
                    <a:lumMod val="75000"/>
                  </a:schemeClr>
                </a:solidFill>
              </a:rPr>
              <a:t>Decomposition:</a:t>
            </a:r>
          </a:p>
          <a:p>
            <a:pPr algn="just"/>
            <a:endParaRPr lang="en-US" sz="3600" b="1" dirty="0" smtClean="0"/>
          </a:p>
          <a:p>
            <a:pPr algn="just"/>
            <a:r>
              <a:rPr lang="en-US" sz="3600" dirty="0" smtClean="0"/>
              <a:t>Each </a:t>
            </a:r>
            <a:r>
              <a:rPr lang="en-US" sz="3600" b="1" dirty="0" smtClean="0"/>
              <a:t>bubble</a:t>
            </a:r>
            <a:r>
              <a:rPr lang="en-US" sz="3600" dirty="0" smtClean="0"/>
              <a:t> at any level is further decomposed into </a:t>
            </a:r>
            <a:r>
              <a:rPr lang="en-US" sz="3600" b="1" dirty="0" smtClean="0"/>
              <a:t>sub functions</a:t>
            </a:r>
            <a:r>
              <a:rPr lang="en-US" sz="3600" dirty="0" smtClean="0"/>
              <a:t> at lower levels, ensuring that each function is broken down into </a:t>
            </a:r>
            <a:r>
              <a:rPr lang="en-US" sz="3600" b="1" dirty="0" smtClean="0"/>
              <a:t>three to seven sub functions</a:t>
            </a:r>
            <a:r>
              <a:rPr lang="en-US" sz="3600" dirty="0" smtClean="0"/>
              <a:t>.</a:t>
            </a:r>
          </a:p>
          <a:p>
            <a:r>
              <a:rPr lang="en-US" sz="3600" b="1" dirty="0" smtClean="0"/>
              <a:t>Example:</a:t>
            </a:r>
            <a:r>
              <a:rPr lang="en-US" sz="3600" dirty="0" smtClean="0"/>
              <a:t/>
            </a:r>
            <a:br>
              <a:rPr lang="en-US" sz="3600" dirty="0" smtClean="0"/>
            </a:br>
            <a:r>
              <a:rPr lang="en-US" sz="3600" dirty="0" smtClean="0"/>
              <a:t>The </a:t>
            </a:r>
            <a:r>
              <a:rPr lang="en-US" sz="3600" b="1" dirty="0" smtClean="0"/>
              <a:t>"Issue Book"</a:t>
            </a:r>
            <a:r>
              <a:rPr lang="en-US" sz="3600" dirty="0" smtClean="0"/>
              <a:t> process in a library system may be decomposed into:</a:t>
            </a:r>
          </a:p>
          <a:p>
            <a:pPr algn="just">
              <a:buFont typeface="Wingdings" pitchFamily="2" charset="2"/>
              <a:buChar char="ü"/>
            </a:pPr>
            <a:r>
              <a:rPr lang="en-US" sz="3600" dirty="0" smtClean="0"/>
              <a:t>Check User Validity</a:t>
            </a:r>
          </a:p>
          <a:p>
            <a:pPr algn="just">
              <a:buFont typeface="Wingdings" pitchFamily="2" charset="2"/>
              <a:buChar char="ü"/>
            </a:pPr>
            <a:r>
              <a:rPr lang="en-US" sz="3600" dirty="0" smtClean="0"/>
              <a:t>Verify Book Availability</a:t>
            </a:r>
          </a:p>
          <a:p>
            <a:pPr algn="just">
              <a:buFont typeface="Wingdings" pitchFamily="2" charset="2"/>
              <a:buChar char="ü"/>
            </a:pPr>
            <a:r>
              <a:rPr lang="en-US" sz="3600" dirty="0" smtClean="0"/>
              <a:t>Record Issue Details</a:t>
            </a:r>
            <a:endParaRPr lang="en-US" sz="36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3212" y="675249"/>
            <a:ext cx="10536702" cy="5632311"/>
          </a:xfrm>
          <a:prstGeom prst="rect">
            <a:avLst/>
          </a:prstGeom>
        </p:spPr>
        <p:txBody>
          <a:bodyPr wrap="square">
            <a:spAutoFit/>
          </a:bodyPr>
          <a:lstStyle/>
          <a:p>
            <a:r>
              <a:rPr lang="en-US" sz="3600" b="1" dirty="0" smtClean="0">
                <a:solidFill>
                  <a:schemeClr val="accent6">
                    <a:lumMod val="50000"/>
                  </a:schemeClr>
                </a:solidFill>
              </a:rPr>
              <a:t>Numbering of Bubbles:</a:t>
            </a:r>
          </a:p>
          <a:p>
            <a:endParaRPr lang="en-US" sz="3600" b="1" dirty="0" smtClean="0"/>
          </a:p>
          <a:p>
            <a:r>
              <a:rPr lang="en-US" sz="3600" dirty="0" smtClean="0"/>
              <a:t>Bubbles in the DFD should be numbered systematically:</a:t>
            </a:r>
          </a:p>
          <a:p>
            <a:endParaRPr lang="en-US" sz="3600" dirty="0" smtClean="0"/>
          </a:p>
          <a:p>
            <a:r>
              <a:rPr lang="en-US" sz="3600" b="1" dirty="0" smtClean="0"/>
              <a:t>Level 0 DFD:</a:t>
            </a:r>
            <a:r>
              <a:rPr lang="en-US" sz="3600" dirty="0" smtClean="0"/>
              <a:t> Assigned </a:t>
            </a:r>
            <a:r>
              <a:rPr lang="en-US" sz="3600" b="1" dirty="0" smtClean="0"/>
              <a:t>0</a:t>
            </a:r>
            <a:endParaRPr lang="en-US" sz="3600" dirty="0" smtClean="0"/>
          </a:p>
          <a:p>
            <a:r>
              <a:rPr lang="en-US" sz="3600" b="1" dirty="0" smtClean="0"/>
              <a:t>Level 1 Bubbles:</a:t>
            </a:r>
            <a:r>
              <a:rPr lang="en-US" sz="3600" dirty="0" smtClean="0"/>
              <a:t> Numbered </a:t>
            </a:r>
            <a:r>
              <a:rPr lang="en-US" sz="3600" b="1" dirty="0" smtClean="0"/>
              <a:t>0.1, 0.2, 0.3</a:t>
            </a:r>
            <a:r>
              <a:rPr lang="en-US" sz="3600" dirty="0" smtClean="0"/>
              <a:t>, etc.</a:t>
            </a:r>
          </a:p>
          <a:p>
            <a:r>
              <a:rPr lang="en-US" sz="3600" b="1" dirty="0" smtClean="0"/>
              <a:t>Level 2 Bubbles:</a:t>
            </a:r>
            <a:r>
              <a:rPr lang="en-US" sz="3600" dirty="0" smtClean="0"/>
              <a:t> Numbered </a:t>
            </a:r>
            <a:r>
              <a:rPr lang="en-US" sz="3600" b="1" dirty="0" smtClean="0"/>
              <a:t>0.1.1, 0.1.2</a:t>
            </a:r>
            <a:r>
              <a:rPr lang="en-US" sz="3600" dirty="0" smtClean="0"/>
              <a:t>, etc.</a:t>
            </a:r>
          </a:p>
          <a:p>
            <a:endParaRPr lang="en-US" sz="3600" dirty="0" smtClean="0"/>
          </a:p>
          <a:p>
            <a:r>
              <a:rPr lang="en-US" sz="3600" dirty="0" smtClean="0"/>
              <a:t>This numbering helps identify </a:t>
            </a:r>
            <a:r>
              <a:rPr lang="en-US" sz="3600" b="1" dirty="0" smtClean="0"/>
              <a:t>hierarchical relationships</a:t>
            </a:r>
            <a:r>
              <a:rPr lang="en-US" sz="3600" dirty="0" smtClean="0"/>
              <a:t> in the DFD.</a:t>
            </a:r>
            <a:endParaRPr lang="en-US" sz="36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4572" y="668944"/>
            <a:ext cx="11000936" cy="5632311"/>
          </a:xfrm>
          <a:prstGeom prst="rect">
            <a:avLst/>
          </a:prstGeom>
        </p:spPr>
        <p:txBody>
          <a:bodyPr wrap="square">
            <a:spAutoFit/>
          </a:bodyPr>
          <a:lstStyle/>
          <a:p>
            <a:r>
              <a:rPr lang="en-US" sz="3600" b="1" dirty="0" smtClean="0">
                <a:solidFill>
                  <a:schemeClr val="accent1"/>
                </a:solidFill>
              </a:rPr>
              <a:t>Balancing DFDs:</a:t>
            </a:r>
          </a:p>
          <a:p>
            <a:r>
              <a:rPr lang="en-US" sz="3600" dirty="0" smtClean="0"/>
              <a:t>Each level of a DFD must be </a:t>
            </a:r>
            <a:r>
              <a:rPr lang="en-US" sz="3600" b="1" dirty="0" smtClean="0"/>
              <a:t>balanced</a:t>
            </a:r>
            <a:r>
              <a:rPr lang="en-US" sz="3600" dirty="0" smtClean="0"/>
              <a:t>, meaning the </a:t>
            </a:r>
            <a:r>
              <a:rPr lang="en-US" sz="3600" b="1" dirty="0" smtClean="0"/>
              <a:t>input and output data flow</a:t>
            </a:r>
            <a:r>
              <a:rPr lang="en-US" sz="3600" dirty="0" smtClean="0"/>
              <a:t> should match between </a:t>
            </a:r>
            <a:r>
              <a:rPr lang="en-US" sz="3600" b="1" dirty="0" smtClean="0"/>
              <a:t>parent</a:t>
            </a:r>
            <a:r>
              <a:rPr lang="en-US" sz="3600" dirty="0" smtClean="0"/>
              <a:t> and </a:t>
            </a:r>
            <a:r>
              <a:rPr lang="en-US" sz="3600" b="1" dirty="0" smtClean="0"/>
              <a:t>child</a:t>
            </a:r>
            <a:r>
              <a:rPr lang="en-US" sz="3600" dirty="0" smtClean="0"/>
              <a:t> bubbles.</a:t>
            </a:r>
          </a:p>
          <a:p>
            <a:r>
              <a:rPr lang="en-US" sz="3600" b="1" dirty="0" smtClean="0"/>
              <a:t>Example:</a:t>
            </a:r>
            <a:r>
              <a:rPr lang="en-US" sz="3600" dirty="0" smtClean="0"/>
              <a:t/>
            </a:r>
            <a:br>
              <a:rPr lang="en-US" sz="3600" dirty="0" smtClean="0"/>
            </a:br>
            <a:r>
              <a:rPr lang="en-US" sz="3600" dirty="0" smtClean="0"/>
              <a:t>In a </a:t>
            </a:r>
            <a:r>
              <a:rPr lang="en-US" sz="3600" b="1" dirty="0" smtClean="0"/>
              <a:t>Hospital Management System</a:t>
            </a:r>
            <a:r>
              <a:rPr lang="en-US" sz="3600" dirty="0" smtClean="0"/>
              <a:t>, if Level 1 has a function </a:t>
            </a:r>
            <a:r>
              <a:rPr lang="en-US" sz="3600" b="1" dirty="0" smtClean="0"/>
              <a:t>"Patient Registration"</a:t>
            </a:r>
            <a:r>
              <a:rPr lang="en-US" sz="3600" dirty="0" smtClean="0"/>
              <a:t> that takes </a:t>
            </a:r>
            <a:r>
              <a:rPr lang="en-US" sz="3600" b="1" dirty="0" smtClean="0"/>
              <a:t>patient details</a:t>
            </a:r>
            <a:r>
              <a:rPr lang="en-US" sz="3600" dirty="0" smtClean="0"/>
              <a:t> as input and outputs a </a:t>
            </a:r>
            <a:r>
              <a:rPr lang="en-US" sz="3600" b="1" dirty="0" smtClean="0"/>
              <a:t>patient ID</a:t>
            </a:r>
            <a:r>
              <a:rPr lang="en-US" sz="3600" dirty="0" smtClean="0"/>
              <a:t>, then its decomposition (Level 2 DFD) should also show the </a:t>
            </a:r>
            <a:r>
              <a:rPr lang="en-US" sz="3600" b="1" dirty="0" smtClean="0"/>
              <a:t>same data flow</a:t>
            </a:r>
            <a:r>
              <a:rPr lang="en-US" sz="3600" dirty="0" smtClean="0"/>
              <a:t> in and out. (</a:t>
            </a:r>
            <a:r>
              <a:rPr lang="en-US" sz="3600" b="1" dirty="0" smtClean="0"/>
              <a:t>data flow consistency</a:t>
            </a:r>
            <a:r>
              <a:rPr lang="en-US" sz="3600" dirty="0" smtClean="0"/>
              <a:t>.)</a:t>
            </a:r>
            <a:endParaRPr lang="en-US" sz="36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683683" y="442633"/>
            <a:ext cx="4171950" cy="5676900"/>
          </a:xfrm>
          <a:prstGeom prst="rect">
            <a:avLst/>
          </a:prstGeom>
          <a:noFill/>
          <a:ln w="9525">
            <a:noFill/>
            <a:miter lim="800000"/>
            <a:headEnd/>
            <a:tailEnd/>
          </a:ln>
          <a:effectLst/>
        </p:spPr>
      </p:pic>
      <p:sp>
        <p:nvSpPr>
          <p:cNvPr id="3" name="Rectangle 2"/>
          <p:cNvSpPr/>
          <p:nvPr/>
        </p:nvSpPr>
        <p:spPr>
          <a:xfrm>
            <a:off x="6894738" y="2383723"/>
            <a:ext cx="5004127" cy="369332"/>
          </a:xfrm>
          <a:prstGeom prst="rect">
            <a:avLst/>
          </a:prstGeom>
        </p:spPr>
        <p:txBody>
          <a:bodyPr wrap="none">
            <a:spAutoFit/>
          </a:bodyPr>
          <a:lstStyle/>
          <a:p>
            <a:r>
              <a:rPr lang="en-US" b="1" dirty="0" smtClean="0"/>
              <a:t>Fig: An example showing balanced decomposition.</a:t>
            </a:r>
            <a:endParaRPr lang="en-US" b="1"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6708" y="806223"/>
            <a:ext cx="10972800" cy="4524315"/>
          </a:xfrm>
          <a:prstGeom prst="rect">
            <a:avLst/>
          </a:prstGeom>
        </p:spPr>
        <p:txBody>
          <a:bodyPr wrap="square">
            <a:spAutoFit/>
          </a:bodyPr>
          <a:lstStyle/>
          <a:p>
            <a:r>
              <a:rPr lang="en-US" sz="3600" b="1" dirty="0" smtClean="0">
                <a:solidFill>
                  <a:srgbClr val="C00000"/>
                </a:solidFill>
              </a:rPr>
              <a:t>How Far to Decompose?:</a:t>
            </a:r>
          </a:p>
          <a:p>
            <a:endParaRPr lang="en-US" sz="3600" b="1" dirty="0" smtClean="0"/>
          </a:p>
          <a:p>
            <a:r>
              <a:rPr lang="en-US" sz="3600" dirty="0" smtClean="0"/>
              <a:t>Decomposition should continue </a:t>
            </a:r>
            <a:r>
              <a:rPr lang="en-US" sz="3600" b="1" dirty="0" smtClean="0"/>
              <a:t>until each function can be expressed as a simple algorithm</a:t>
            </a:r>
            <a:r>
              <a:rPr lang="en-US" sz="3600" dirty="0" smtClean="0"/>
              <a:t>.</a:t>
            </a:r>
          </a:p>
          <a:p>
            <a:endParaRPr lang="en-US" sz="3600" dirty="0" smtClean="0"/>
          </a:p>
          <a:p>
            <a:r>
              <a:rPr lang="en-US" sz="3600" b="1" dirty="0" smtClean="0"/>
              <a:t>Small systems</a:t>
            </a:r>
            <a:r>
              <a:rPr lang="en-US" sz="3600" dirty="0" smtClean="0"/>
              <a:t>: Level 1 may be enough</a:t>
            </a:r>
          </a:p>
          <a:p>
            <a:r>
              <a:rPr lang="en-US" sz="3600" b="1" dirty="0" smtClean="0"/>
              <a:t>Large systems</a:t>
            </a:r>
            <a:r>
              <a:rPr lang="en-US" sz="3600" dirty="0" smtClean="0"/>
              <a:t>: May require </a:t>
            </a:r>
            <a:r>
              <a:rPr lang="en-US" sz="3600" b="1" dirty="0" smtClean="0"/>
              <a:t>Level 3 or Level 4</a:t>
            </a:r>
            <a:endParaRPr lang="en-US" sz="3600" dirty="0" smtClean="0"/>
          </a:p>
          <a:p>
            <a:r>
              <a:rPr lang="en-US" sz="3600" dirty="0" smtClean="0"/>
              <a:t>Rarely do DFDs go beyond </a:t>
            </a:r>
            <a:r>
              <a:rPr lang="en-US" sz="3600" b="1" dirty="0" smtClean="0"/>
              <a:t>Level 4</a:t>
            </a:r>
            <a:r>
              <a:rPr lang="en-US" sz="3600" dirty="0" smtClean="0"/>
              <a:t>.</a:t>
            </a:r>
            <a:endParaRPr lang="en-US" sz="36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6437" y="474174"/>
            <a:ext cx="11226017" cy="5078313"/>
          </a:xfrm>
          <a:prstGeom prst="rect">
            <a:avLst/>
          </a:prstGeom>
        </p:spPr>
        <p:txBody>
          <a:bodyPr wrap="square">
            <a:spAutoFit/>
          </a:bodyPr>
          <a:lstStyle/>
          <a:p>
            <a:r>
              <a:rPr lang="en-US" sz="3600" b="1" dirty="0" smtClean="0"/>
              <a:t>Common Mistakes in DFD Modeling:</a:t>
            </a:r>
          </a:p>
          <a:p>
            <a:endParaRPr lang="en-US" sz="3600" b="1" dirty="0" smtClean="0"/>
          </a:p>
          <a:p>
            <a:r>
              <a:rPr lang="en-US" sz="3600" b="1" dirty="0" smtClean="0"/>
              <a:t>1. More than one bubble in the context diagram.</a:t>
            </a:r>
          </a:p>
          <a:p>
            <a:r>
              <a:rPr lang="en-US" sz="3600" dirty="0" smtClean="0"/>
              <a:t>The </a:t>
            </a:r>
            <a:r>
              <a:rPr lang="en-US" sz="3600" b="1" dirty="0" smtClean="0"/>
              <a:t>context diagram</a:t>
            </a:r>
            <a:r>
              <a:rPr lang="en-US" sz="3600" dirty="0" smtClean="0"/>
              <a:t> should have </a:t>
            </a:r>
            <a:r>
              <a:rPr lang="en-US" sz="3600" b="1" dirty="0" smtClean="0"/>
              <a:t>only one</a:t>
            </a:r>
            <a:r>
              <a:rPr lang="en-US" sz="3600" dirty="0" smtClean="0"/>
              <a:t> bubble.</a:t>
            </a:r>
          </a:p>
          <a:p>
            <a:endParaRPr lang="en-US" sz="3600" b="1" dirty="0" smtClean="0"/>
          </a:p>
          <a:p>
            <a:r>
              <a:rPr lang="en-US" sz="3600" b="1" dirty="0" smtClean="0"/>
              <a:t>2. Including external entities at lower levels</a:t>
            </a:r>
            <a:endParaRPr lang="en-US" sz="3600" dirty="0" smtClean="0"/>
          </a:p>
          <a:p>
            <a:pPr lvl="1"/>
            <a:r>
              <a:rPr lang="en-US" sz="3600" dirty="0" smtClean="0"/>
              <a:t>External entities should only be in the </a:t>
            </a:r>
            <a:r>
              <a:rPr lang="en-US" sz="3600" b="1" dirty="0" smtClean="0"/>
              <a:t>context diagram</a:t>
            </a:r>
            <a:r>
              <a:rPr lang="en-US" sz="3600" dirty="0" smtClean="0"/>
              <a:t>, not in </a:t>
            </a:r>
            <a:r>
              <a:rPr lang="en-US" sz="3600" b="1" dirty="0" smtClean="0"/>
              <a:t>Level 1 or below</a:t>
            </a:r>
            <a:endParaRPr lang="en-US" sz="3600" dirty="0" smtClean="0"/>
          </a:p>
          <a:p>
            <a:pPr lvl="1"/>
            <a:endParaRPr lang="en-US" sz="36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827" y="173394"/>
            <a:ext cx="10888395" cy="7602081"/>
          </a:xfrm>
          <a:prstGeom prst="rect">
            <a:avLst/>
          </a:prstGeom>
        </p:spPr>
        <p:txBody>
          <a:bodyPr wrap="square">
            <a:spAutoFit/>
          </a:bodyPr>
          <a:lstStyle/>
          <a:p>
            <a:pPr algn="just"/>
            <a:r>
              <a:rPr lang="en-US" sz="3600" b="1" dirty="0" smtClean="0"/>
              <a:t>3. Too few or too many bubbles per level</a:t>
            </a:r>
            <a:endParaRPr lang="en-US" sz="3600" dirty="0" smtClean="0"/>
          </a:p>
          <a:p>
            <a:pPr marL="742950" indent="-742950" algn="just">
              <a:buFont typeface="Wingdings" pitchFamily="2" charset="2"/>
              <a:buChar char="ü"/>
            </a:pPr>
            <a:r>
              <a:rPr lang="en-US" sz="3600" dirty="0" smtClean="0"/>
              <a:t>A DFD should have </a:t>
            </a:r>
            <a:r>
              <a:rPr lang="en-US" sz="3600" b="1" dirty="0" smtClean="0"/>
              <a:t>3 to 7 bubbles per level</a:t>
            </a:r>
            <a:r>
              <a:rPr lang="en-US" sz="3600" dirty="0" smtClean="0"/>
              <a:t>.</a:t>
            </a:r>
          </a:p>
          <a:p>
            <a:pPr marL="742950" indent="-742950" algn="just">
              <a:buFont typeface="Wingdings" pitchFamily="2" charset="2"/>
              <a:buChar char="ü"/>
            </a:pPr>
            <a:r>
              <a:rPr lang="en-US" sz="3600" dirty="0" smtClean="0"/>
              <a:t>More than </a:t>
            </a:r>
            <a:r>
              <a:rPr lang="en-US" sz="3600" b="1" dirty="0" smtClean="0"/>
              <a:t>7 bubbles</a:t>
            </a:r>
            <a:r>
              <a:rPr lang="en-US" sz="3600" dirty="0" smtClean="0"/>
              <a:t> makes it difficult to understand</a:t>
            </a:r>
            <a:r>
              <a:rPr lang="en-US" sz="3200" dirty="0" smtClean="0"/>
              <a:t>.</a:t>
            </a:r>
          </a:p>
          <a:p>
            <a:pPr marL="742950" indent="-742950" algn="just"/>
            <a:endParaRPr lang="en-US" sz="3200" dirty="0" smtClean="0"/>
          </a:p>
          <a:p>
            <a:r>
              <a:rPr lang="en-US" sz="3600" b="1" dirty="0" smtClean="0"/>
              <a:t>4. Including control information</a:t>
            </a:r>
            <a:endParaRPr lang="en-US" sz="3600" dirty="0" smtClean="0"/>
          </a:p>
          <a:p>
            <a:r>
              <a:rPr lang="en-US" sz="3600" dirty="0" smtClean="0"/>
              <a:t>DFDs </a:t>
            </a:r>
            <a:r>
              <a:rPr lang="en-US" sz="3600" b="1" dirty="0" smtClean="0"/>
              <a:t>only</a:t>
            </a:r>
            <a:r>
              <a:rPr lang="en-US" sz="3600" dirty="0" smtClean="0"/>
              <a:t> represent </a:t>
            </a:r>
            <a:r>
              <a:rPr lang="en-US" sz="3600" b="1" dirty="0" smtClean="0"/>
              <a:t>data flow</a:t>
            </a:r>
            <a:r>
              <a:rPr lang="en-US" sz="3600" dirty="0" smtClean="0"/>
              <a:t>, not </a:t>
            </a:r>
            <a:r>
              <a:rPr lang="en-US" sz="3600" b="1" dirty="0" smtClean="0"/>
              <a:t>control flow</a:t>
            </a:r>
            <a:r>
              <a:rPr lang="en-US" sz="3600" dirty="0" smtClean="0"/>
              <a:t>.</a:t>
            </a:r>
          </a:p>
          <a:p>
            <a:pPr marL="742950" indent="-742950" algn="just"/>
            <a:endParaRPr lang="en-US" sz="3600" dirty="0" smtClean="0"/>
          </a:p>
          <a:p>
            <a:pPr marL="742950" indent="-742950" algn="just"/>
            <a:r>
              <a:rPr lang="en-US" sz="3600" b="1" dirty="0" smtClean="0"/>
              <a:t>5. Direct data flow between data stores or external entities</a:t>
            </a:r>
          </a:p>
          <a:p>
            <a:pPr marL="742950" indent="-742950" algn="just"/>
            <a:r>
              <a:rPr lang="en-US" sz="3600" b="1" dirty="0" smtClean="0"/>
              <a:t>Incorrect:</a:t>
            </a:r>
            <a:r>
              <a:rPr lang="en-US" sz="3600" dirty="0" smtClean="0"/>
              <a:t> Data Store A → Data Store B</a:t>
            </a:r>
          </a:p>
          <a:p>
            <a:pPr marL="742950" indent="-742950" algn="just"/>
            <a:r>
              <a:rPr lang="en-US" sz="3600" b="1" dirty="0" smtClean="0"/>
              <a:t>Correct:</a:t>
            </a:r>
            <a:r>
              <a:rPr lang="en-US" sz="3600" dirty="0" smtClean="0"/>
              <a:t> Data should flow through a </a:t>
            </a:r>
            <a:r>
              <a:rPr lang="en-US" sz="3600" b="1" dirty="0" smtClean="0"/>
              <a:t>process (bubble)</a:t>
            </a:r>
          </a:p>
          <a:p>
            <a:pPr marL="742950" indent="-742950" algn="just"/>
            <a:endParaRPr lang="en-US" sz="3200" b="1" dirty="0" smtClean="0"/>
          </a:p>
          <a:p>
            <a:pPr marL="742950" indent="-742950" algn="just">
              <a:buFont typeface="Wingdings" pitchFamily="2" charset="2"/>
              <a:buChar char="ü"/>
            </a:pPr>
            <a:endParaRPr lang="en-US" sz="3200" dirty="0" smtClean="0"/>
          </a:p>
          <a:p>
            <a:endParaRPr lang="en-US" sz="3200" b="1" dirty="0" smtClean="0">
              <a:latin typeface="Constantia"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79829" y="225081"/>
            <a:ext cx="10986866" cy="954107"/>
          </a:xfrm>
          <a:prstGeom prst="rect">
            <a:avLst/>
          </a:prstGeom>
        </p:spPr>
        <p:txBody>
          <a:bodyPr wrap="square">
            <a:spAutoFit/>
          </a:bodyPr>
          <a:lstStyle/>
          <a:p>
            <a:endParaRPr lang="en-US" sz="2800" b="1" dirty="0" smtClean="0">
              <a:solidFill>
                <a:srgbClr val="0000CC"/>
              </a:solidFill>
            </a:endParaRPr>
          </a:p>
          <a:p>
            <a:endParaRPr lang="en-IN" sz="2800" b="1" dirty="0" smtClean="0">
              <a:solidFill>
                <a:srgbClr val="0000CC"/>
              </a:solidFill>
            </a:endParaRPr>
          </a:p>
        </p:txBody>
      </p:sp>
      <p:sp>
        <p:nvSpPr>
          <p:cNvPr id="3" name="Rectangle 2"/>
          <p:cNvSpPr/>
          <p:nvPr/>
        </p:nvSpPr>
        <p:spPr>
          <a:xfrm>
            <a:off x="487680" y="268516"/>
            <a:ext cx="11413588" cy="7786747"/>
          </a:xfrm>
          <a:prstGeom prst="rect">
            <a:avLst/>
          </a:prstGeom>
        </p:spPr>
        <p:txBody>
          <a:bodyPr wrap="square">
            <a:spAutoFit/>
          </a:bodyPr>
          <a:lstStyle/>
          <a:p>
            <a:pPr algn="just"/>
            <a:r>
              <a:rPr lang="en-US" sz="3200" b="1" dirty="0" smtClean="0">
                <a:solidFill>
                  <a:schemeClr val="accent2"/>
                </a:solidFill>
              </a:rPr>
              <a:t>Understandability of a Design: A Major Concern:</a:t>
            </a:r>
            <a:endParaRPr lang="en-US" sz="3200" dirty="0" smtClean="0"/>
          </a:p>
          <a:p>
            <a:pPr algn="just"/>
            <a:r>
              <a:rPr lang="en-US" sz="3200" dirty="0" smtClean="0"/>
              <a:t>The </a:t>
            </a:r>
            <a:r>
              <a:rPr lang="en-US" sz="3200" b="1" dirty="0" smtClean="0">
                <a:solidFill>
                  <a:schemeClr val="accent4">
                    <a:lumMod val="50000"/>
                  </a:schemeClr>
                </a:solidFill>
              </a:rPr>
              <a:t>best design is the most understandable</a:t>
            </a:r>
            <a:r>
              <a:rPr lang="en-US" sz="3200" dirty="0" smtClean="0"/>
              <a:t>. A complex design increases development and maintenance costs.</a:t>
            </a:r>
          </a:p>
          <a:p>
            <a:pPr algn="just"/>
            <a:endParaRPr lang="en-US" sz="3200" dirty="0" smtClean="0"/>
          </a:p>
          <a:p>
            <a:pPr algn="just"/>
            <a:r>
              <a:rPr lang="en-US" sz="3200" b="1" dirty="0" smtClean="0">
                <a:solidFill>
                  <a:schemeClr val="accent1"/>
                </a:solidFill>
              </a:rPr>
              <a:t>Key features of an understandable design:</a:t>
            </a:r>
          </a:p>
          <a:p>
            <a:pPr algn="just">
              <a:buFont typeface="Wingdings" pitchFamily="2" charset="2"/>
              <a:buChar char="ü"/>
            </a:pPr>
            <a:r>
              <a:rPr lang="en-US" sz="3200" dirty="0" smtClean="0"/>
              <a:t>Meaningful and consistent names for components.</a:t>
            </a:r>
          </a:p>
          <a:p>
            <a:pPr algn="just">
              <a:buFont typeface="Wingdings" pitchFamily="2" charset="2"/>
              <a:buChar char="ü"/>
            </a:pPr>
            <a:r>
              <a:rPr lang="en-US" sz="3200" dirty="0" smtClean="0"/>
              <a:t>Effective use of </a:t>
            </a:r>
            <a:r>
              <a:rPr lang="en-US" sz="3200" dirty="0" smtClean="0">
                <a:solidFill>
                  <a:schemeClr val="accent2"/>
                </a:solidFill>
              </a:rPr>
              <a:t>abstraction</a:t>
            </a:r>
            <a:r>
              <a:rPr lang="en-US" sz="3200" dirty="0" smtClean="0"/>
              <a:t> (hiding complexity) and </a:t>
            </a:r>
            <a:r>
              <a:rPr lang="en-US" sz="3200" dirty="0" smtClean="0">
                <a:solidFill>
                  <a:schemeClr val="accent2"/>
                </a:solidFill>
              </a:rPr>
              <a:t>decomposition  </a:t>
            </a:r>
            <a:r>
              <a:rPr lang="en-US" sz="3200" dirty="0" smtClean="0"/>
              <a:t>(breaking down into smaller parts).</a:t>
            </a:r>
          </a:p>
          <a:p>
            <a:pPr algn="just"/>
            <a:r>
              <a:rPr lang="en-US" sz="3200" b="1" dirty="0" smtClean="0">
                <a:solidFill>
                  <a:schemeClr val="accent6">
                    <a:lumMod val="75000"/>
                  </a:schemeClr>
                </a:solidFill>
              </a:rPr>
              <a:t>Examples:</a:t>
            </a:r>
          </a:p>
          <a:p>
            <a:pPr algn="just"/>
            <a:r>
              <a:rPr lang="en-US" sz="3200" dirty="0" smtClean="0"/>
              <a:t>✅ Good Design: A car has separate systems for the engine, braking, and air conditioning. Each part works independently.</a:t>
            </a:r>
            <a:br>
              <a:rPr lang="en-US" sz="3200" dirty="0" smtClean="0"/>
            </a:br>
            <a:r>
              <a:rPr lang="en-US" sz="3200" dirty="0" smtClean="0"/>
              <a:t>❌ Bad Design: A car where the braking system also controls the air conditioning—complex and hard to fix.</a:t>
            </a:r>
          </a:p>
          <a:p>
            <a:pPr lvl="1"/>
            <a:endParaRPr lang="en-US" sz="2800" dirty="0" smtClean="0"/>
          </a:p>
          <a:p>
            <a:pPr lvl="1"/>
            <a:endParaRPr lang="en-US" sz="2800" dirty="0" smtClean="0"/>
          </a:p>
          <a:p>
            <a:endParaRPr lang="en-US" sz="2800" b="1" dirty="0" smtClean="0">
              <a:solidFill>
                <a:srgbClr val="0000CC"/>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3412" y="201706"/>
            <a:ext cx="11295529" cy="6740307"/>
          </a:xfrm>
          <a:prstGeom prst="rect">
            <a:avLst/>
          </a:prstGeom>
        </p:spPr>
        <p:txBody>
          <a:bodyPr wrap="square">
            <a:spAutoFit/>
          </a:bodyPr>
          <a:lstStyle/>
          <a:p>
            <a:r>
              <a:rPr lang="en-US" sz="3600" b="1" dirty="0" smtClean="0"/>
              <a:t>6. Omitting functionalities from the SRS document.</a:t>
            </a:r>
            <a:endParaRPr lang="en-US" sz="3600" dirty="0" smtClean="0"/>
          </a:p>
          <a:p>
            <a:pPr lvl="1"/>
            <a:r>
              <a:rPr lang="en-US" sz="3600" dirty="0" smtClean="0"/>
              <a:t>Every function from the </a:t>
            </a:r>
            <a:r>
              <a:rPr lang="en-US" sz="3600" b="1" dirty="0" smtClean="0"/>
              <a:t>SRS document</a:t>
            </a:r>
            <a:r>
              <a:rPr lang="en-US" sz="3600" dirty="0" smtClean="0"/>
              <a:t> should be represented.</a:t>
            </a:r>
          </a:p>
          <a:p>
            <a:pPr lvl="1"/>
            <a:endParaRPr lang="en-US" sz="3600" dirty="0" smtClean="0"/>
          </a:p>
          <a:p>
            <a:r>
              <a:rPr lang="en-US" sz="3600" b="1" dirty="0" smtClean="0"/>
              <a:t>7. Using unclear or symbolic data names</a:t>
            </a:r>
            <a:endParaRPr lang="en-US" sz="3600" dirty="0" smtClean="0"/>
          </a:p>
          <a:p>
            <a:pPr lvl="1"/>
            <a:r>
              <a:rPr lang="en-US" sz="3600" b="1" dirty="0" smtClean="0"/>
              <a:t>Incorrect:</a:t>
            </a:r>
            <a:r>
              <a:rPr lang="en-US" sz="3600" dirty="0" smtClean="0"/>
              <a:t> Naming data items as </a:t>
            </a:r>
            <a:r>
              <a:rPr lang="en-US" sz="3600" b="1" dirty="0" smtClean="0"/>
              <a:t>A, B, C</a:t>
            </a:r>
            <a:endParaRPr lang="en-US" sz="3600" dirty="0" smtClean="0"/>
          </a:p>
          <a:p>
            <a:pPr lvl="1"/>
            <a:r>
              <a:rPr lang="en-US" sz="3600" b="1" dirty="0" smtClean="0"/>
              <a:t>Correct:</a:t>
            </a:r>
            <a:r>
              <a:rPr lang="en-US" sz="3600" dirty="0" smtClean="0"/>
              <a:t> Use meaningful names like </a:t>
            </a:r>
            <a:r>
              <a:rPr lang="en-US" sz="3600" b="1" dirty="0" smtClean="0"/>
              <a:t>Customer_Details, Invoice_No</a:t>
            </a:r>
            <a:endParaRPr lang="en-US" sz="3600" dirty="0" smtClean="0"/>
          </a:p>
          <a:p>
            <a:endParaRPr lang="en-US" sz="3600" b="1" dirty="0" smtClean="0"/>
          </a:p>
          <a:p>
            <a:r>
              <a:rPr lang="en-US" sz="3600" b="1" dirty="0" smtClean="0"/>
              <a:t>8. Too many data flow arrows</a:t>
            </a:r>
            <a:endParaRPr lang="en-US" sz="3600" dirty="0" smtClean="0"/>
          </a:p>
          <a:p>
            <a:pPr lvl="1"/>
            <a:r>
              <a:rPr lang="en-US" sz="3600" dirty="0" smtClean="0"/>
              <a:t>If a bubble has </a:t>
            </a:r>
            <a:r>
              <a:rPr lang="en-US" sz="3600" b="1" dirty="0" smtClean="0"/>
              <a:t>more than 7 data flows</a:t>
            </a:r>
            <a:r>
              <a:rPr lang="en-US" sz="3600" dirty="0" smtClean="0"/>
              <a:t>, they should be </a:t>
            </a:r>
            <a:r>
              <a:rPr lang="en-US" sz="3600" b="1" dirty="0" smtClean="0"/>
              <a:t>grouped</a:t>
            </a:r>
            <a:r>
              <a:rPr lang="en-US" sz="3600" dirty="0" smtClean="0"/>
              <a:t> into a </a:t>
            </a:r>
            <a:r>
              <a:rPr lang="en-US" sz="3600" b="1" dirty="0" smtClean="0"/>
              <a:t>higher-level data item</a:t>
            </a:r>
            <a:r>
              <a:rPr lang="en-US" sz="3600" dirty="0" smtClean="0"/>
              <a: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7961" y="412309"/>
            <a:ext cx="11476133" cy="2739211"/>
          </a:xfrm>
          <a:prstGeom prst="rect">
            <a:avLst/>
          </a:prstGeom>
        </p:spPr>
        <p:txBody>
          <a:bodyPr wrap="square">
            <a:spAutoFit/>
          </a:bodyPr>
          <a:lstStyle/>
          <a:p>
            <a:r>
              <a:rPr lang="en-US" sz="3600" b="1" dirty="0" smtClean="0"/>
              <a:t>Example:</a:t>
            </a:r>
            <a:r>
              <a:rPr lang="en-US" sz="3600" dirty="0" smtClean="0"/>
              <a:t/>
            </a:r>
            <a:br>
              <a:rPr lang="en-US" sz="3600" dirty="0" smtClean="0"/>
            </a:br>
            <a:r>
              <a:rPr lang="en-US" sz="3600" dirty="0" smtClean="0"/>
              <a:t>Instead of showing separate arrows for </a:t>
            </a:r>
            <a:r>
              <a:rPr lang="en-US" sz="3600" b="1" dirty="0" smtClean="0"/>
              <a:t>"First Name"</a:t>
            </a:r>
            <a:r>
              <a:rPr lang="en-US" sz="3600" dirty="0" smtClean="0"/>
              <a:t>, </a:t>
            </a:r>
            <a:r>
              <a:rPr lang="en-US" sz="3600" b="1" dirty="0" smtClean="0"/>
              <a:t>"Last Name"</a:t>
            </a:r>
            <a:r>
              <a:rPr lang="en-US" sz="3600" dirty="0" smtClean="0"/>
              <a:t>, and </a:t>
            </a:r>
            <a:r>
              <a:rPr lang="en-US" sz="3600" b="1" dirty="0" smtClean="0"/>
              <a:t>"DOB"</a:t>
            </a:r>
            <a:r>
              <a:rPr lang="en-US" sz="3600" dirty="0" smtClean="0"/>
              <a:t>, use a single arrow labeled </a:t>
            </a:r>
            <a:r>
              <a:rPr lang="en-US" sz="3600" b="1" dirty="0" smtClean="0"/>
              <a:t>"Customer Details"</a:t>
            </a:r>
            <a:r>
              <a:rPr lang="en-US" sz="3600" dirty="0" smtClean="0"/>
              <a:t>.</a:t>
            </a:r>
          </a:p>
          <a:p>
            <a:pPr lvl="1"/>
            <a:endParaRPr lang="en-US" sz="2800" b="1" dirty="0" smtClean="0">
              <a:latin typeface="Constantia" pitchFamily="18"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982195" y="1012451"/>
            <a:ext cx="4552950" cy="5505450"/>
          </a:xfrm>
          <a:prstGeom prst="rect">
            <a:avLst/>
          </a:prstGeom>
          <a:noFill/>
          <a:ln w="9525">
            <a:noFill/>
            <a:miter lim="800000"/>
            <a:headEnd/>
            <a:tailEnd/>
          </a:ln>
          <a:effectLst/>
        </p:spPr>
      </p:pic>
      <p:sp>
        <p:nvSpPr>
          <p:cNvPr id="4" name="Rectangle 3"/>
          <p:cNvSpPr/>
          <p:nvPr/>
        </p:nvSpPr>
        <p:spPr>
          <a:xfrm>
            <a:off x="5852828" y="1361747"/>
            <a:ext cx="5999206" cy="3077766"/>
          </a:xfrm>
          <a:prstGeom prst="rect">
            <a:avLst/>
          </a:prstGeom>
        </p:spPr>
        <p:txBody>
          <a:bodyPr wrap="none">
            <a:spAutoFit/>
          </a:bodyPr>
          <a:lstStyle/>
          <a:p>
            <a:r>
              <a:rPr lang="en-US" b="1" dirty="0" smtClean="0"/>
              <a:t>Eg: Context diagram, level 1, and level 2 DFDs for Example 1</a:t>
            </a:r>
          </a:p>
          <a:p>
            <a:endParaRPr lang="en-US" b="1" dirty="0" smtClean="0"/>
          </a:p>
          <a:p>
            <a:endParaRPr lang="en-US" b="1" dirty="0" smtClean="0"/>
          </a:p>
          <a:p>
            <a:r>
              <a:rPr lang="en-US" sz="2800" b="1" dirty="0" smtClean="0">
                <a:solidFill>
                  <a:srgbClr val="C00000"/>
                </a:solidFill>
              </a:rPr>
              <a:t>Other Examples Include</a:t>
            </a:r>
          </a:p>
          <a:p>
            <a:pPr marL="342900" indent="-342900">
              <a:buAutoNum type="arabicPeriod"/>
            </a:pPr>
            <a:r>
              <a:rPr lang="en-US" sz="2800" b="1" dirty="0" smtClean="0">
                <a:solidFill>
                  <a:srgbClr val="C00000"/>
                </a:solidFill>
              </a:rPr>
              <a:t>tic-tac-toe software</a:t>
            </a:r>
          </a:p>
          <a:p>
            <a:pPr marL="342900" indent="-342900">
              <a:buAutoNum type="arabicPeriod"/>
            </a:pPr>
            <a:r>
              <a:rPr lang="en-US" sz="2800" b="1" dirty="0" smtClean="0">
                <a:solidFill>
                  <a:srgbClr val="C00000"/>
                </a:solidFill>
              </a:rPr>
              <a:t>Supermarket Prize Scheme software </a:t>
            </a:r>
          </a:p>
          <a:p>
            <a:pPr marL="342900" indent="-342900">
              <a:buAutoNum type="arabicPeriod"/>
            </a:pPr>
            <a:r>
              <a:rPr lang="en-US" sz="2800" b="1" dirty="0" smtClean="0">
                <a:solidFill>
                  <a:srgbClr val="C00000"/>
                </a:solidFill>
              </a:rPr>
              <a:t>trade-house automation system</a:t>
            </a:r>
          </a:p>
          <a:p>
            <a:pPr marL="342900" indent="-342900">
              <a:buFontTx/>
              <a:buAutoNum type="arabicPeriod"/>
            </a:pPr>
            <a:r>
              <a:rPr lang="en-US" sz="2800" b="1" dirty="0" smtClean="0">
                <a:solidFill>
                  <a:srgbClr val="C00000"/>
                </a:solidFill>
              </a:rPr>
              <a:t>personal library software</a:t>
            </a:r>
            <a:endParaRPr lang="en-US" sz="2800" b="1" dirty="0">
              <a:solidFill>
                <a:srgbClr val="C00000"/>
              </a:solidFill>
            </a:endParaRPr>
          </a:p>
        </p:txBody>
      </p:sp>
      <p:sp>
        <p:nvSpPr>
          <p:cNvPr id="5" name="Rectangle 4"/>
          <p:cNvSpPr/>
          <p:nvPr/>
        </p:nvSpPr>
        <p:spPr>
          <a:xfrm>
            <a:off x="322730" y="218745"/>
            <a:ext cx="9426388" cy="584775"/>
          </a:xfrm>
          <a:prstGeom prst="rect">
            <a:avLst/>
          </a:prstGeom>
        </p:spPr>
        <p:txBody>
          <a:bodyPr wrap="square">
            <a:spAutoFit/>
          </a:bodyPr>
          <a:lstStyle/>
          <a:p>
            <a:r>
              <a:rPr lang="en-US" sz="3200" b="1" dirty="0" smtClean="0">
                <a:solidFill>
                  <a:srgbClr val="0000CC"/>
                </a:solidFill>
              </a:rPr>
              <a:t>Example 1: RMS Calculation for a Set of Numbers</a:t>
            </a:r>
            <a:endParaRPr lang="en-US" sz="3200" b="1" dirty="0">
              <a:solidFill>
                <a:srgbClr val="0000CC"/>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4455" y="220835"/>
            <a:ext cx="10874326" cy="646331"/>
          </a:xfrm>
          <a:prstGeom prst="rect">
            <a:avLst/>
          </a:prstGeom>
        </p:spPr>
        <p:txBody>
          <a:bodyPr wrap="square">
            <a:spAutoFit/>
          </a:bodyPr>
          <a:lstStyle/>
          <a:p>
            <a:pPr lvl="1"/>
            <a:r>
              <a:rPr lang="en-US" sz="3600" b="1" dirty="0" smtClean="0">
                <a:solidFill>
                  <a:srgbClr val="0000CC"/>
                </a:solidFill>
              </a:rPr>
              <a:t>Shortcomings of the DFD model</a:t>
            </a:r>
            <a:endParaRPr lang="en-US" sz="3600" b="1" dirty="0" smtClean="0">
              <a:solidFill>
                <a:srgbClr val="0000CC"/>
              </a:solidFill>
              <a:latin typeface="Constantia" pitchFamily="18" charset="0"/>
            </a:endParaRPr>
          </a:p>
        </p:txBody>
      </p:sp>
      <p:sp>
        <p:nvSpPr>
          <p:cNvPr id="4" name="Rectangle 3"/>
          <p:cNvSpPr/>
          <p:nvPr/>
        </p:nvSpPr>
        <p:spPr>
          <a:xfrm>
            <a:off x="443754" y="1048871"/>
            <a:ext cx="11066928" cy="5016758"/>
          </a:xfrm>
          <a:prstGeom prst="rect">
            <a:avLst/>
          </a:prstGeom>
        </p:spPr>
        <p:txBody>
          <a:bodyPr wrap="square">
            <a:spAutoFit/>
          </a:bodyPr>
          <a:lstStyle/>
          <a:p>
            <a:pPr algn="just"/>
            <a:r>
              <a:rPr lang="en-US" sz="3200" dirty="0" smtClean="0"/>
              <a:t>The DFD (Data Flow Diagram) model has several shortcomings:</a:t>
            </a:r>
          </a:p>
          <a:p>
            <a:pPr algn="just"/>
            <a:endParaRPr lang="en-US" sz="3200" dirty="0" smtClean="0"/>
          </a:p>
          <a:p>
            <a:pPr marL="742950" indent="-742950" algn="just"/>
            <a:r>
              <a:rPr lang="en-US" sz="3200" b="1" dirty="0" smtClean="0"/>
              <a:t>1. Imprecision</a:t>
            </a:r>
            <a:r>
              <a:rPr lang="en-US" sz="3200" dirty="0" smtClean="0"/>
              <a:t>: DFD labels may not fully capture a function's complexity, leading to vague understanding. For example, a label like </a:t>
            </a:r>
            <a:r>
              <a:rPr lang="en-US" sz="3200" b="1" dirty="0" smtClean="0">
                <a:solidFill>
                  <a:srgbClr val="FF0000"/>
                </a:solidFill>
              </a:rPr>
              <a:t>"find book-position" </a:t>
            </a:r>
            <a:r>
              <a:rPr lang="en-US" sz="3200" dirty="0" smtClean="0"/>
              <a:t>doesn't explain what happens if the book is missing or if there is incorrect input.</a:t>
            </a:r>
          </a:p>
          <a:p>
            <a:pPr marL="742950" indent="-742950" algn="just"/>
            <a:endParaRPr lang="en-US" sz="3200" dirty="0" smtClean="0"/>
          </a:p>
          <a:p>
            <a:pPr algn="just"/>
            <a:r>
              <a:rPr lang="en-US" sz="3200" b="1" dirty="0" smtClean="0"/>
              <a:t>2. Undefined Control Aspects</a:t>
            </a:r>
            <a:r>
              <a:rPr lang="en-US" sz="3200" dirty="0" smtClean="0"/>
              <a:t>: DFDs don't specify the order in  which inputs are processed or outputs are produced, which is crucial for real-time systems.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24149" y="1468623"/>
            <a:ext cx="6975789" cy="369332"/>
          </a:xfrm>
          <a:prstGeom prst="rect">
            <a:avLst/>
          </a:prstGeom>
          <a:noFill/>
        </p:spPr>
        <p:txBody>
          <a:bodyPr wrap="square" rtlCol="0">
            <a:spAutoFit/>
          </a:bodyPr>
          <a:lstStyle/>
          <a:p>
            <a:endParaRPr lang="en-US" dirty="0"/>
          </a:p>
        </p:txBody>
      </p:sp>
      <p:sp>
        <p:nvSpPr>
          <p:cNvPr id="5" name="Rectangle 4"/>
          <p:cNvSpPr/>
          <p:nvPr/>
        </p:nvSpPr>
        <p:spPr>
          <a:xfrm>
            <a:off x="492369" y="745588"/>
            <a:ext cx="11521440" cy="4031873"/>
          </a:xfrm>
          <a:prstGeom prst="rect">
            <a:avLst/>
          </a:prstGeom>
        </p:spPr>
        <p:txBody>
          <a:bodyPr wrap="square">
            <a:spAutoFit/>
          </a:bodyPr>
          <a:lstStyle/>
          <a:p>
            <a:pPr algn="just"/>
            <a:r>
              <a:rPr lang="en-US" sz="3200" b="1" dirty="0" smtClean="0"/>
              <a:t>3. Decomposition Issues</a:t>
            </a:r>
            <a:r>
              <a:rPr lang="en-US" sz="3200" dirty="0" smtClean="0"/>
              <a:t>: </a:t>
            </a:r>
            <a:r>
              <a:rPr lang="en-US" sz="3200" b="1" dirty="0" smtClean="0">
                <a:solidFill>
                  <a:schemeClr val="accent2">
                    <a:lumMod val="75000"/>
                  </a:schemeClr>
                </a:solidFill>
              </a:rPr>
              <a:t>The process of breaking down a system into sub-levels is subjective and depends on the analyst's judgment. </a:t>
            </a:r>
            <a:r>
              <a:rPr lang="en-US" sz="3200" dirty="0" smtClean="0"/>
              <a:t>Different analysts may create different DFDs for the same problem, making it hard to say which is the best representation.</a:t>
            </a:r>
          </a:p>
          <a:p>
            <a:pPr algn="just"/>
            <a:endParaRPr lang="en-US" sz="3200" dirty="0" smtClean="0"/>
          </a:p>
          <a:p>
            <a:pPr algn="just"/>
            <a:r>
              <a:rPr lang="en-US" sz="3200" b="1" dirty="0" smtClean="0"/>
              <a:t>4. Lack of Guidance</a:t>
            </a:r>
            <a:r>
              <a:rPr lang="en-US" sz="3200" dirty="0" smtClean="0"/>
              <a:t>: DFDs </a:t>
            </a:r>
            <a:r>
              <a:rPr lang="en-US" sz="3200" b="1" dirty="0" smtClean="0">
                <a:solidFill>
                  <a:schemeClr val="accent2">
                    <a:lumMod val="75000"/>
                  </a:schemeClr>
                </a:solidFill>
              </a:rPr>
              <a:t>don't provide clear instructions on how to decompose functions into sub-functions, </a:t>
            </a:r>
            <a:r>
              <a:rPr lang="en-US" sz="3200" dirty="0" smtClean="0"/>
              <a:t>requiring subjective judgment.</a:t>
            </a:r>
            <a:endParaRPr lang="en-US" sz="32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7556" y="203568"/>
            <a:ext cx="11647220" cy="1077218"/>
          </a:xfrm>
          <a:prstGeom prst="rect">
            <a:avLst/>
          </a:prstGeom>
        </p:spPr>
        <p:txBody>
          <a:bodyPr wrap="square">
            <a:spAutoFit/>
          </a:bodyPr>
          <a:lstStyle/>
          <a:p>
            <a:r>
              <a:rPr lang="en-US" sz="3200" b="1" dirty="0" smtClean="0">
                <a:solidFill>
                  <a:schemeClr val="accent2">
                    <a:lumMod val="75000"/>
                  </a:schemeClr>
                </a:solidFill>
              </a:rPr>
              <a:t>Extending DFD Technique to make it Applicable to Real-time Systems</a:t>
            </a:r>
            <a:endParaRPr lang="en-US" sz="3200" b="1" dirty="0" smtClean="0">
              <a:solidFill>
                <a:schemeClr val="accent2">
                  <a:lumMod val="75000"/>
                </a:schemeClr>
              </a:solidFill>
              <a:latin typeface="Constantia" pitchFamily="18" charset="0"/>
            </a:endParaRPr>
          </a:p>
        </p:txBody>
      </p:sp>
      <p:sp>
        <p:nvSpPr>
          <p:cNvPr id="3" name="Rectangle 2"/>
          <p:cNvSpPr/>
          <p:nvPr/>
        </p:nvSpPr>
        <p:spPr>
          <a:xfrm>
            <a:off x="282387" y="1225689"/>
            <a:ext cx="11725835" cy="5632311"/>
          </a:xfrm>
          <a:prstGeom prst="rect">
            <a:avLst/>
          </a:prstGeom>
        </p:spPr>
        <p:txBody>
          <a:bodyPr wrap="square">
            <a:spAutoFit/>
          </a:bodyPr>
          <a:lstStyle/>
          <a:p>
            <a:pPr algn="just">
              <a:buFont typeface="Wingdings" pitchFamily="2" charset="2"/>
              <a:buChar char="ü"/>
            </a:pPr>
            <a:r>
              <a:rPr lang="en-US" sz="3600" dirty="0" smtClean="0"/>
              <a:t>To apply DFDs to real-time systems, control and event flow aspects must be explicitly represented due to strict </a:t>
            </a:r>
            <a:r>
              <a:rPr lang="en-US" sz="3600" b="1" dirty="0" smtClean="0">
                <a:solidFill>
                  <a:srgbClr val="0000CC"/>
                </a:solidFill>
              </a:rPr>
              <a:t>timing requirements. </a:t>
            </a:r>
            <a:r>
              <a:rPr lang="en-US" sz="3600" dirty="0" smtClean="0"/>
              <a:t>The </a:t>
            </a:r>
            <a:r>
              <a:rPr lang="en-US" sz="3600" b="1" dirty="0" smtClean="0"/>
              <a:t>Ward and Mellor</a:t>
            </a:r>
            <a:r>
              <a:rPr lang="en-US" sz="3600" dirty="0" smtClean="0"/>
              <a:t> technique introduces </a:t>
            </a:r>
            <a:r>
              <a:rPr lang="en-US" sz="3600" b="1" dirty="0" smtClean="0"/>
              <a:t>dashed bubbles</a:t>
            </a:r>
            <a:r>
              <a:rPr lang="en-US" sz="3600" dirty="0" smtClean="0"/>
              <a:t> for control processes and </a:t>
            </a:r>
            <a:r>
              <a:rPr lang="en-US" sz="3600" b="1" dirty="0" smtClean="0"/>
              <a:t>dashed lines</a:t>
            </a:r>
            <a:r>
              <a:rPr lang="en-US" sz="3600" dirty="0" smtClean="0"/>
              <a:t> for control flows.</a:t>
            </a:r>
          </a:p>
          <a:p>
            <a:pPr algn="just">
              <a:buFont typeface="Wingdings" pitchFamily="2" charset="2"/>
              <a:buChar char="ü"/>
            </a:pPr>
            <a:r>
              <a:rPr lang="en-US" sz="3600" dirty="0" smtClean="0"/>
              <a:t>Alternatively, </a:t>
            </a:r>
            <a:r>
              <a:rPr lang="en-US" sz="3600" b="1" dirty="0" err="1" smtClean="0"/>
              <a:t>Hatley</a:t>
            </a:r>
            <a:r>
              <a:rPr lang="en-US" sz="3600" b="1" dirty="0" smtClean="0"/>
              <a:t> and </a:t>
            </a:r>
            <a:r>
              <a:rPr lang="en-US" sz="3600" b="1" dirty="0" err="1" smtClean="0"/>
              <a:t>Pirbhai</a:t>
            </a:r>
            <a:r>
              <a:rPr lang="en-US" sz="3600" dirty="0" smtClean="0"/>
              <a:t> separate </a:t>
            </a:r>
            <a:r>
              <a:rPr lang="en-US" sz="3600" b="1" dirty="0" smtClean="0">
                <a:solidFill>
                  <a:srgbClr val="0000CC"/>
                </a:solidFill>
              </a:rPr>
              <a:t>data processing and control processing into two different diagrams</a:t>
            </a:r>
            <a:r>
              <a:rPr lang="en-US" sz="3600" dirty="0" smtClean="0"/>
              <a:t>. They use a </a:t>
            </a:r>
            <a:r>
              <a:rPr lang="en-US" sz="3600" b="1" dirty="0" smtClean="0"/>
              <a:t>Control Flow Diagram (CFD)</a:t>
            </a:r>
            <a:r>
              <a:rPr lang="en-US" sz="3600" dirty="0" smtClean="0"/>
              <a:t> and link it to the DFD with a </a:t>
            </a:r>
            <a:r>
              <a:rPr lang="en-US" sz="3600" b="1" dirty="0" smtClean="0"/>
              <a:t>solid bar</a:t>
            </a:r>
            <a:r>
              <a:rPr lang="en-US" sz="3600" dirty="0" smtClean="0"/>
              <a:t> reference, which connects the control specification (CSPEC).</a:t>
            </a:r>
            <a:endParaRPr lang="en-US" sz="36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8223" y="968189"/>
            <a:ext cx="11174505" cy="4524315"/>
          </a:xfrm>
          <a:prstGeom prst="rect">
            <a:avLst/>
          </a:prstGeom>
        </p:spPr>
        <p:txBody>
          <a:bodyPr wrap="square">
            <a:spAutoFit/>
          </a:bodyPr>
          <a:lstStyle/>
          <a:p>
            <a:pPr algn="just"/>
            <a:r>
              <a:rPr lang="en-US" sz="3600" b="1" dirty="0" smtClean="0">
                <a:solidFill>
                  <a:srgbClr val="0000CC"/>
                </a:solidFill>
              </a:rPr>
              <a:t>CSPEC contains:</a:t>
            </a:r>
          </a:p>
          <a:p>
            <a:pPr algn="just">
              <a:buFont typeface="Wingdings" pitchFamily="2" charset="2"/>
              <a:buChar char="ü"/>
            </a:pPr>
            <a:r>
              <a:rPr lang="en-US" sz="3600" dirty="0" smtClean="0"/>
              <a:t>A </a:t>
            </a:r>
            <a:r>
              <a:rPr lang="en-US" sz="3600" b="1" dirty="0" smtClean="0"/>
              <a:t>State Transition Diagram (STD)</a:t>
            </a:r>
            <a:r>
              <a:rPr lang="en-US" sz="3600" dirty="0" smtClean="0"/>
              <a:t>, which shows sequential behavior.</a:t>
            </a:r>
          </a:p>
          <a:p>
            <a:pPr algn="just">
              <a:buFont typeface="Wingdings" pitchFamily="2" charset="2"/>
              <a:buChar char="ü"/>
            </a:pPr>
            <a:r>
              <a:rPr lang="en-US" sz="3600" dirty="0" smtClean="0"/>
              <a:t>A </a:t>
            </a:r>
            <a:r>
              <a:rPr lang="en-US" sz="3600" b="1" dirty="0" smtClean="0"/>
              <a:t>Program Activation Table (PAT)</a:t>
            </a:r>
            <a:r>
              <a:rPr lang="en-US" sz="3600" dirty="0" smtClean="0"/>
              <a:t>, which shows the order of process activations.</a:t>
            </a:r>
          </a:p>
          <a:p>
            <a:pPr algn="just"/>
            <a:endParaRPr lang="en-US" sz="3600" dirty="0" smtClean="0"/>
          </a:p>
          <a:p>
            <a:pPr algn="just"/>
            <a:r>
              <a:rPr lang="en-US" sz="3600" dirty="0" smtClean="0"/>
              <a:t>This method helps manage complex real-time system designs.</a:t>
            </a:r>
            <a:endParaRPr lang="en-US" sz="36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3385" y="829995"/>
            <a:ext cx="10508566" cy="5355312"/>
          </a:xfrm>
          <a:prstGeom prst="rect">
            <a:avLst/>
          </a:prstGeom>
        </p:spPr>
        <p:txBody>
          <a:bodyPr wrap="square">
            <a:spAutoFit/>
          </a:bodyPr>
          <a:lstStyle/>
          <a:p>
            <a:r>
              <a:rPr lang="en-US" sz="3600" b="1" dirty="0" smtClean="0">
                <a:solidFill>
                  <a:srgbClr val="C00000"/>
                </a:solidFill>
              </a:rPr>
              <a:t>STRUCTURED DESIGN:</a:t>
            </a:r>
          </a:p>
          <a:p>
            <a:endParaRPr lang="en-US" sz="3600" b="1" dirty="0" smtClean="0"/>
          </a:p>
          <a:p>
            <a:pPr algn="just">
              <a:buFont typeface="Wingdings" pitchFamily="2" charset="2"/>
              <a:buChar char="ü"/>
            </a:pPr>
            <a:r>
              <a:rPr lang="en-US" sz="3600" dirty="0" smtClean="0"/>
              <a:t>Structured design converts the DFD model into a </a:t>
            </a:r>
            <a:r>
              <a:rPr lang="en-US" sz="3600" b="1" dirty="0" smtClean="0"/>
              <a:t>structure chart</a:t>
            </a:r>
            <a:r>
              <a:rPr lang="en-US" sz="3600" dirty="0" smtClean="0"/>
              <a:t>, which represents the software architecture, including modules, dependencies, and data flow. </a:t>
            </a:r>
          </a:p>
          <a:p>
            <a:pPr algn="just"/>
            <a:endParaRPr lang="en-US" sz="3600" dirty="0" smtClean="0"/>
          </a:p>
          <a:p>
            <a:pPr algn="just">
              <a:buFont typeface="Wingdings" pitchFamily="2" charset="2"/>
              <a:buChar char="ü"/>
            </a:pPr>
            <a:r>
              <a:rPr lang="en-US" sz="3600" dirty="0" smtClean="0"/>
              <a:t>The chart focuses on module structure and interaction, not specific procedural details.</a:t>
            </a:r>
          </a:p>
          <a:p>
            <a:pPr algn="just"/>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8224" y="675249"/>
            <a:ext cx="10957284" cy="6678751"/>
          </a:xfrm>
          <a:prstGeom prst="rect">
            <a:avLst/>
          </a:prstGeom>
        </p:spPr>
        <p:txBody>
          <a:bodyPr wrap="square">
            <a:spAutoFit/>
          </a:bodyPr>
          <a:lstStyle/>
          <a:p>
            <a:r>
              <a:rPr lang="en-US" sz="3600" b="1" dirty="0" smtClean="0">
                <a:solidFill>
                  <a:srgbClr val="0000CC"/>
                </a:solidFill>
              </a:rPr>
              <a:t>Building blocks of a structure chart:</a:t>
            </a:r>
          </a:p>
          <a:p>
            <a:endParaRPr lang="en-US" sz="3200" dirty="0" smtClean="0"/>
          </a:p>
          <a:p>
            <a:pPr marL="514350" indent="-514350">
              <a:buAutoNum type="arabicPeriod"/>
            </a:pPr>
            <a:r>
              <a:rPr lang="en-US" sz="3600" b="1" dirty="0" smtClean="0"/>
              <a:t>Rectangular boxes</a:t>
            </a:r>
            <a:r>
              <a:rPr lang="en-US" sz="3600" dirty="0" smtClean="0"/>
              <a:t> represent </a:t>
            </a:r>
            <a:r>
              <a:rPr lang="en-US" sz="3600" b="1" dirty="0" smtClean="0">
                <a:solidFill>
                  <a:srgbClr val="C00000"/>
                </a:solidFill>
              </a:rPr>
              <a:t>modules, labeled with their names.</a:t>
            </a:r>
          </a:p>
          <a:p>
            <a:pPr marL="514350" indent="-514350"/>
            <a:endParaRPr lang="en-US" sz="3600" dirty="0" smtClean="0"/>
          </a:p>
          <a:p>
            <a:r>
              <a:rPr lang="en-US" sz="3600" b="1" dirty="0" smtClean="0"/>
              <a:t>2. Module invocation arrows</a:t>
            </a:r>
            <a:r>
              <a:rPr lang="en-US" sz="3600" dirty="0" smtClean="0"/>
              <a:t> show </a:t>
            </a:r>
            <a:r>
              <a:rPr lang="en-US" sz="3600" b="1" dirty="0" smtClean="0">
                <a:solidFill>
                  <a:srgbClr val="C00000"/>
                </a:solidFill>
              </a:rPr>
              <a:t>which module calls another.</a:t>
            </a:r>
          </a:p>
          <a:p>
            <a:endParaRPr lang="en-US" sz="3600" dirty="0" smtClean="0"/>
          </a:p>
          <a:p>
            <a:r>
              <a:rPr lang="en-US" sz="3600" b="1" dirty="0" smtClean="0"/>
              <a:t>3. Data flow arrows</a:t>
            </a:r>
            <a:r>
              <a:rPr lang="en-US" sz="3600" dirty="0" smtClean="0"/>
              <a:t>  are small arrows appearing alongside the module invocation arrows and represent the </a:t>
            </a:r>
            <a:r>
              <a:rPr lang="en-US" sz="3600" b="1" dirty="0" smtClean="0">
                <a:solidFill>
                  <a:srgbClr val="C00000"/>
                </a:solidFill>
              </a:rPr>
              <a:t>transfer of data </a:t>
            </a:r>
            <a:r>
              <a:rPr lang="en-US" sz="3600" dirty="0" smtClean="0"/>
              <a:t>between modules.</a:t>
            </a:r>
          </a:p>
          <a:p>
            <a:endParaRPr lang="en-US" sz="3600"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6776" y="281356"/>
            <a:ext cx="10607040" cy="4524315"/>
          </a:xfrm>
          <a:prstGeom prst="rect">
            <a:avLst/>
          </a:prstGeom>
        </p:spPr>
        <p:txBody>
          <a:bodyPr wrap="square">
            <a:spAutoFit/>
          </a:bodyPr>
          <a:lstStyle/>
          <a:p>
            <a:pPr algn="just"/>
            <a:r>
              <a:rPr lang="en-US" sz="3600" b="1" dirty="0" smtClean="0"/>
              <a:t>4. Library modules</a:t>
            </a:r>
            <a:r>
              <a:rPr lang="en-US" sz="3600" dirty="0" smtClean="0"/>
              <a:t> are frequently used and are represented with </a:t>
            </a:r>
            <a:r>
              <a:rPr lang="en-US" sz="3600" b="1" dirty="0" smtClean="0">
                <a:solidFill>
                  <a:srgbClr val="C00000"/>
                </a:solidFill>
              </a:rPr>
              <a:t>double edges.</a:t>
            </a:r>
          </a:p>
          <a:p>
            <a:pPr algn="just"/>
            <a:endParaRPr lang="en-US" sz="3600" dirty="0" smtClean="0"/>
          </a:p>
          <a:p>
            <a:pPr algn="just"/>
            <a:r>
              <a:rPr lang="en-US" sz="3600" b="1" dirty="0" smtClean="0"/>
              <a:t>5. Selection</a:t>
            </a:r>
            <a:r>
              <a:rPr lang="en-US" sz="3600" dirty="0" smtClean="0"/>
              <a:t> is shown with a </a:t>
            </a:r>
            <a:r>
              <a:rPr lang="en-US" sz="3600" b="1" dirty="0" smtClean="0">
                <a:solidFill>
                  <a:srgbClr val="C00000"/>
                </a:solidFill>
              </a:rPr>
              <a:t>diamond symbol to represent conditional execution.</a:t>
            </a:r>
          </a:p>
          <a:p>
            <a:pPr algn="just"/>
            <a:endParaRPr lang="en-US" sz="3600" dirty="0" smtClean="0"/>
          </a:p>
          <a:p>
            <a:pPr algn="just"/>
            <a:r>
              <a:rPr lang="en-US" sz="3600" b="1" dirty="0" smtClean="0"/>
              <a:t>6. Repetition</a:t>
            </a:r>
            <a:r>
              <a:rPr lang="en-US" sz="3600" dirty="0" smtClean="0"/>
              <a:t> is indicated with </a:t>
            </a:r>
            <a:r>
              <a:rPr lang="en-US" sz="3600" b="1" dirty="0" smtClean="0">
                <a:solidFill>
                  <a:srgbClr val="C00000"/>
                </a:solidFill>
              </a:rPr>
              <a:t>loops around control flow arrows</a:t>
            </a:r>
            <a:r>
              <a:rPr lang="en-US" sz="2800" b="1" dirty="0" smtClean="0">
                <a:solidFill>
                  <a:srgbClr val="C00000"/>
                </a:solidFill>
              </a:rPr>
              <a:t>.</a:t>
            </a:r>
            <a:endParaRPr lang="en-US" sz="2800" b="1" dirty="0">
              <a:solidFill>
                <a:srgbClr val="C0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79829" y="225081"/>
            <a:ext cx="10986866" cy="954107"/>
          </a:xfrm>
          <a:prstGeom prst="rect">
            <a:avLst/>
          </a:prstGeom>
        </p:spPr>
        <p:txBody>
          <a:bodyPr wrap="square">
            <a:spAutoFit/>
          </a:bodyPr>
          <a:lstStyle/>
          <a:p>
            <a:endParaRPr lang="en-US" sz="2800" b="1" dirty="0" smtClean="0">
              <a:solidFill>
                <a:srgbClr val="0000CC"/>
              </a:solidFill>
            </a:endParaRPr>
          </a:p>
          <a:p>
            <a:endParaRPr lang="en-IN" sz="2800" b="1" dirty="0" smtClean="0">
              <a:solidFill>
                <a:srgbClr val="0000CC"/>
              </a:solidFill>
            </a:endParaRPr>
          </a:p>
        </p:txBody>
      </p:sp>
      <p:sp>
        <p:nvSpPr>
          <p:cNvPr id="3" name="Rectangle 2"/>
          <p:cNvSpPr/>
          <p:nvPr/>
        </p:nvSpPr>
        <p:spPr>
          <a:xfrm>
            <a:off x="754966" y="437328"/>
            <a:ext cx="10766473" cy="954107"/>
          </a:xfrm>
          <a:prstGeom prst="rect">
            <a:avLst/>
          </a:prstGeom>
        </p:spPr>
        <p:txBody>
          <a:bodyPr wrap="square">
            <a:spAutoFit/>
          </a:bodyPr>
          <a:lstStyle/>
          <a:p>
            <a:pPr lvl="1"/>
            <a:endParaRPr lang="en-US" sz="2800" dirty="0" smtClean="0"/>
          </a:p>
          <a:p>
            <a:endParaRPr lang="en-US" sz="2800" b="1" dirty="0" smtClean="0">
              <a:solidFill>
                <a:srgbClr val="0000CC"/>
              </a:solidFill>
            </a:endParaRPr>
          </a:p>
        </p:txBody>
      </p:sp>
      <p:sp>
        <p:nvSpPr>
          <p:cNvPr id="4" name="Rectangle 3"/>
          <p:cNvSpPr/>
          <p:nvPr/>
        </p:nvSpPr>
        <p:spPr>
          <a:xfrm>
            <a:off x="1083212" y="515202"/>
            <a:ext cx="9551963" cy="5447645"/>
          </a:xfrm>
          <a:prstGeom prst="rect">
            <a:avLst/>
          </a:prstGeom>
        </p:spPr>
        <p:txBody>
          <a:bodyPr wrap="square">
            <a:spAutoFit/>
          </a:bodyPr>
          <a:lstStyle/>
          <a:p>
            <a:pPr algn="just"/>
            <a:r>
              <a:rPr lang="en-US" sz="2800" b="1" dirty="0" smtClean="0">
                <a:solidFill>
                  <a:srgbClr val="0000CC"/>
                </a:solidFill>
              </a:rPr>
              <a:t> </a:t>
            </a:r>
            <a:r>
              <a:rPr lang="en-US" sz="3200" b="1" dirty="0" smtClean="0">
                <a:solidFill>
                  <a:srgbClr val="C00000"/>
                </a:solidFill>
              </a:rPr>
              <a:t>Modularity:</a:t>
            </a:r>
          </a:p>
          <a:p>
            <a:pPr algn="just"/>
            <a:endParaRPr lang="en-US" sz="3200" dirty="0" smtClean="0"/>
          </a:p>
          <a:p>
            <a:pPr algn="just"/>
            <a:r>
              <a:rPr lang="en-US" sz="3200" dirty="0" smtClean="0"/>
              <a:t>A good design should be </a:t>
            </a:r>
            <a:r>
              <a:rPr lang="en-US" sz="3200" b="1" dirty="0" smtClean="0">
                <a:solidFill>
                  <a:schemeClr val="accent6">
                    <a:lumMod val="75000"/>
                  </a:schemeClr>
                </a:solidFill>
              </a:rPr>
              <a:t>modular—dividing a problem into independent parts.</a:t>
            </a:r>
          </a:p>
          <a:p>
            <a:pPr algn="just"/>
            <a:endParaRPr lang="en-US" sz="3200" dirty="0" smtClean="0"/>
          </a:p>
          <a:p>
            <a:pPr algn="just"/>
            <a:r>
              <a:rPr lang="en-US" sz="3200" dirty="0" smtClean="0"/>
              <a:t>Example:</a:t>
            </a:r>
          </a:p>
          <a:p>
            <a:pPr algn="just"/>
            <a:endParaRPr lang="en-US" sz="3200" dirty="0" smtClean="0"/>
          </a:p>
          <a:p>
            <a:pPr algn="just"/>
            <a:r>
              <a:rPr lang="en-US" sz="3200" dirty="0" smtClean="0"/>
              <a:t>A banking system has separate modules for customer accounts, transactions, and loans. Each works independently but interacts when needed.</a:t>
            </a:r>
          </a:p>
          <a:p>
            <a:endParaRPr lang="en-US" sz="2800" b="1" dirty="0" smtClean="0">
              <a:solidFill>
                <a:srgbClr val="C00000"/>
              </a:solidFill>
              <a:latin typeface="Constantia"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387569" y="302839"/>
            <a:ext cx="8905875" cy="4181475"/>
          </a:xfrm>
          <a:prstGeom prst="rect">
            <a:avLst/>
          </a:prstGeom>
          <a:noFill/>
          <a:ln w="9525">
            <a:noFill/>
            <a:miter lim="800000"/>
            <a:headEnd/>
            <a:tailEnd/>
          </a:ln>
          <a:effectLst/>
        </p:spPr>
      </p:pic>
      <p:sp>
        <p:nvSpPr>
          <p:cNvPr id="5" name="Rectangle 4"/>
          <p:cNvSpPr/>
          <p:nvPr/>
        </p:nvSpPr>
        <p:spPr>
          <a:xfrm>
            <a:off x="3507811" y="4844534"/>
            <a:ext cx="5194371" cy="369332"/>
          </a:xfrm>
          <a:prstGeom prst="rect">
            <a:avLst/>
          </a:prstGeom>
        </p:spPr>
        <p:txBody>
          <a:bodyPr wrap="none">
            <a:spAutoFit/>
          </a:bodyPr>
          <a:lstStyle/>
          <a:p>
            <a:r>
              <a:rPr lang="en-US" b="1" dirty="0" smtClean="0"/>
              <a:t>Fig: Examples of properly and poorly layered designs</a:t>
            </a:r>
            <a:endParaRPr lang="en-US" b="1"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9655" y="326963"/>
            <a:ext cx="10269415" cy="6678751"/>
          </a:xfrm>
          <a:prstGeom prst="rect">
            <a:avLst/>
          </a:prstGeom>
        </p:spPr>
        <p:txBody>
          <a:bodyPr wrap="square">
            <a:spAutoFit/>
          </a:bodyPr>
          <a:lstStyle/>
          <a:p>
            <a:pPr algn="just"/>
            <a:r>
              <a:rPr lang="en-US" sz="3600" b="1" dirty="0" smtClean="0">
                <a:solidFill>
                  <a:srgbClr val="C00000"/>
                </a:solidFill>
              </a:rPr>
              <a:t>Flow Chart vs. Structure Chart:</a:t>
            </a:r>
          </a:p>
          <a:p>
            <a:pPr algn="just"/>
            <a:endParaRPr lang="en-US" sz="3600" b="1" dirty="0" smtClean="0"/>
          </a:p>
          <a:p>
            <a:pPr algn="just">
              <a:buFont typeface="Arial" pitchFamily="34" charset="0"/>
              <a:buChar char="•"/>
            </a:pPr>
            <a:r>
              <a:rPr lang="en-US" sz="3600" dirty="0" smtClean="0"/>
              <a:t>Flow charts represent the control flow in a program, whereas </a:t>
            </a:r>
            <a:r>
              <a:rPr lang="en-US" sz="3600" b="1" dirty="0" smtClean="0">
                <a:solidFill>
                  <a:srgbClr val="0000CC"/>
                </a:solidFill>
              </a:rPr>
              <a:t>structure charts focus on module dependencies.</a:t>
            </a:r>
          </a:p>
          <a:p>
            <a:pPr algn="just"/>
            <a:endParaRPr lang="en-US" sz="3600" b="1" dirty="0" smtClean="0">
              <a:solidFill>
                <a:srgbClr val="0000CC"/>
              </a:solidFill>
            </a:endParaRPr>
          </a:p>
          <a:p>
            <a:pPr algn="just">
              <a:buFont typeface="Arial" pitchFamily="34" charset="0"/>
              <a:buChar char="•"/>
            </a:pPr>
            <a:r>
              <a:rPr lang="en-US" sz="3600" dirty="0" smtClean="0"/>
              <a:t>Flow charts </a:t>
            </a:r>
            <a:r>
              <a:rPr lang="en-US" sz="3600" b="1" dirty="0" smtClean="0">
                <a:solidFill>
                  <a:srgbClr val="0000CC"/>
                </a:solidFill>
              </a:rPr>
              <a:t>do not show data exchange </a:t>
            </a:r>
            <a:r>
              <a:rPr lang="en-US" sz="3600" dirty="0" smtClean="0"/>
              <a:t>or module interactions.</a:t>
            </a:r>
          </a:p>
          <a:p>
            <a:pPr algn="just"/>
            <a:endParaRPr lang="en-US" sz="3600" dirty="0" smtClean="0"/>
          </a:p>
          <a:p>
            <a:pPr algn="just">
              <a:buFont typeface="Arial" pitchFamily="34" charset="0"/>
              <a:buChar char="•"/>
            </a:pPr>
            <a:r>
              <a:rPr lang="en-US" sz="3600" dirty="0" smtClean="0"/>
              <a:t>Structure charts </a:t>
            </a:r>
            <a:r>
              <a:rPr lang="en-US" sz="3600" b="1" dirty="0" smtClean="0">
                <a:solidFill>
                  <a:srgbClr val="0000CC"/>
                </a:solidFill>
              </a:rPr>
              <a:t>suppress the sequential order </a:t>
            </a:r>
            <a:r>
              <a:rPr lang="en-US" sz="3600" dirty="0" smtClean="0"/>
              <a:t>seen in flow charts.</a:t>
            </a:r>
          </a:p>
          <a:p>
            <a:endParaRPr lang="en-US" sz="3200"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2706" y="246913"/>
            <a:ext cx="11071276" cy="6740307"/>
          </a:xfrm>
          <a:prstGeom prst="rect">
            <a:avLst/>
          </a:prstGeom>
        </p:spPr>
        <p:txBody>
          <a:bodyPr wrap="square">
            <a:spAutoFit/>
          </a:bodyPr>
          <a:lstStyle/>
          <a:p>
            <a:r>
              <a:rPr lang="en-US" sz="3600" b="1" dirty="0" smtClean="0"/>
              <a:t>Transformation of a DFD Model into Structure Chart:</a:t>
            </a:r>
          </a:p>
          <a:p>
            <a:endParaRPr lang="en-US" sz="3600" b="1" dirty="0" smtClean="0"/>
          </a:p>
          <a:p>
            <a:r>
              <a:rPr lang="en-US" sz="3600" dirty="0" smtClean="0"/>
              <a:t>Structured design uses two strategies to transform a DFD into a structure chart:</a:t>
            </a:r>
          </a:p>
          <a:p>
            <a:endParaRPr lang="en-US" sz="3600" dirty="0" smtClean="0"/>
          </a:p>
          <a:p>
            <a:pPr marL="742950" indent="-742950">
              <a:buFont typeface="+mj-lt"/>
              <a:buAutoNum type="arabicPeriod"/>
            </a:pPr>
            <a:r>
              <a:rPr lang="en-US" sz="3600" b="1" dirty="0" smtClean="0"/>
              <a:t>Transform analysis</a:t>
            </a:r>
            <a:r>
              <a:rPr lang="en-US" sz="3600" dirty="0" smtClean="0"/>
              <a:t>: Applied </a:t>
            </a:r>
            <a:r>
              <a:rPr lang="en-US" sz="3600" b="1" dirty="0" smtClean="0">
                <a:solidFill>
                  <a:srgbClr val="FF0000"/>
                </a:solidFill>
              </a:rPr>
              <a:t>single type of data is processed in the same way</a:t>
            </a:r>
            <a:r>
              <a:rPr lang="en-US" sz="3600" dirty="0" smtClean="0"/>
              <a:t> (e.g., "Process Order").</a:t>
            </a:r>
          </a:p>
          <a:p>
            <a:pPr marL="742950" indent="-742950">
              <a:buFont typeface="+mj-lt"/>
              <a:buAutoNum type="arabicPeriod"/>
            </a:pPr>
            <a:endParaRPr lang="en-US" sz="3600" dirty="0" smtClean="0"/>
          </a:p>
          <a:p>
            <a:pPr marL="742950" indent="-742950">
              <a:buFont typeface="+mj-lt"/>
              <a:buAutoNum type="arabicPeriod"/>
            </a:pPr>
            <a:r>
              <a:rPr lang="en-US" sz="3600" b="1" dirty="0" smtClean="0"/>
              <a:t>Transaction analysis</a:t>
            </a:r>
            <a:r>
              <a:rPr lang="en-US" sz="3600" dirty="0" smtClean="0"/>
              <a:t>: Used when </a:t>
            </a:r>
            <a:r>
              <a:rPr lang="en-US" sz="3600" b="1" dirty="0" smtClean="0">
                <a:solidFill>
                  <a:srgbClr val="FF0000"/>
                </a:solidFill>
              </a:rPr>
              <a:t>different types of data are processed in different ways. </a:t>
            </a:r>
            <a:r>
              <a:rPr lang="en-US" sz="3600" dirty="0" smtClean="0"/>
              <a:t>(e.g., different payment methods).</a:t>
            </a:r>
          </a:p>
          <a:p>
            <a:endParaRPr lang="en-US" sz="3600"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6176" y="288910"/>
            <a:ext cx="11349318" cy="5262979"/>
          </a:xfrm>
          <a:prstGeom prst="rect">
            <a:avLst/>
          </a:prstGeom>
        </p:spPr>
        <p:txBody>
          <a:bodyPr wrap="square">
            <a:spAutoFit/>
          </a:bodyPr>
          <a:lstStyle/>
          <a:p>
            <a:pPr algn="just"/>
            <a:r>
              <a:rPr lang="en-US" sz="2400" b="1" dirty="0" smtClean="0">
                <a:solidFill>
                  <a:srgbClr val="0000CC"/>
                </a:solidFill>
              </a:rPr>
              <a:t>Whether to apply transform analysis or transaction analysis in a DFD:</a:t>
            </a:r>
          </a:p>
          <a:p>
            <a:pPr algn="just"/>
            <a:endParaRPr lang="en-US" sz="2400" dirty="0" smtClean="0"/>
          </a:p>
          <a:p>
            <a:pPr algn="just"/>
            <a:r>
              <a:rPr lang="en-US" sz="2400" b="1" dirty="0" smtClean="0"/>
              <a:t>Transform Analysis</a:t>
            </a:r>
            <a:r>
              <a:rPr lang="en-US" sz="2400" dirty="0" smtClean="0"/>
              <a:t>: Apply if </a:t>
            </a:r>
            <a:r>
              <a:rPr lang="en-US" sz="2400" b="1" dirty="0" smtClean="0"/>
              <a:t>all input data flows</a:t>
            </a:r>
            <a:r>
              <a:rPr lang="en-US" sz="2400" dirty="0" smtClean="0"/>
              <a:t> are processed </a:t>
            </a:r>
            <a:r>
              <a:rPr lang="en-US" sz="2400" b="1" dirty="0" smtClean="0"/>
              <a:t>similarly</a:t>
            </a:r>
            <a:r>
              <a:rPr lang="en-US" sz="2400" dirty="0" smtClean="0"/>
              <a:t> (i.e., they are handled in the same way by the same process/bubble). It's used for simple processing at </a:t>
            </a:r>
            <a:r>
              <a:rPr lang="en-US" sz="2400" b="1" dirty="0" smtClean="0"/>
              <a:t>lower levels</a:t>
            </a:r>
            <a:r>
              <a:rPr lang="en-US" sz="2400" dirty="0" smtClean="0"/>
              <a:t> of the DFD where a single function can handle all inputs.</a:t>
            </a:r>
          </a:p>
          <a:p>
            <a:pPr algn="just"/>
            <a:endParaRPr lang="en-US" sz="2400" dirty="0" smtClean="0"/>
          </a:p>
          <a:p>
            <a:pPr lvl="1" algn="just"/>
            <a:r>
              <a:rPr lang="en-US" sz="2400" b="1" dirty="0" smtClean="0"/>
              <a:t>Example</a:t>
            </a:r>
            <a:r>
              <a:rPr lang="en-US" sz="2400" dirty="0" smtClean="0"/>
              <a:t>: A "Process Order" bubble that handles all customer orders similarly—validating, calculating price, and generating an invoice all in the same way.</a:t>
            </a:r>
          </a:p>
          <a:p>
            <a:pPr lvl="1" algn="just"/>
            <a:endParaRPr lang="en-US" sz="2400" dirty="0" smtClean="0"/>
          </a:p>
          <a:p>
            <a:pPr algn="just"/>
            <a:r>
              <a:rPr lang="en-US" sz="2400" b="1" dirty="0" smtClean="0"/>
              <a:t>Transaction Analysis</a:t>
            </a:r>
            <a:r>
              <a:rPr lang="en-US" sz="2400" dirty="0" smtClean="0"/>
              <a:t>: Apply when </a:t>
            </a:r>
            <a:r>
              <a:rPr lang="en-US" sz="2400" b="1" dirty="0" smtClean="0"/>
              <a:t>input data flows are processed differently</a:t>
            </a:r>
            <a:r>
              <a:rPr lang="en-US" sz="2400" dirty="0" smtClean="0"/>
              <a:t>, meaning each flow represents a different type of processing or transaction.</a:t>
            </a:r>
          </a:p>
          <a:p>
            <a:pPr lvl="1" algn="just"/>
            <a:r>
              <a:rPr lang="en-US" sz="2400" b="1" dirty="0" smtClean="0"/>
              <a:t>Example</a:t>
            </a:r>
            <a:r>
              <a:rPr lang="en-US" sz="2400" dirty="0" smtClean="0"/>
              <a:t>: A "Process Payment" bubble where different types of payments (credit, debit, cash) are processed differently, requiring separate transactions for each payment type.</a:t>
            </a:r>
            <a:endParaRPr lang="en-US" sz="24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32011" y="336176"/>
            <a:ext cx="11040035" cy="5078313"/>
          </a:xfrm>
          <a:prstGeom prst="rect">
            <a:avLst/>
          </a:prstGeom>
        </p:spPr>
        <p:txBody>
          <a:bodyPr wrap="square">
            <a:spAutoFit/>
          </a:bodyPr>
          <a:lstStyle/>
          <a:p>
            <a:r>
              <a:rPr lang="en-US" sz="3600" b="1" dirty="0" smtClean="0">
                <a:solidFill>
                  <a:srgbClr val="0000CC"/>
                </a:solidFill>
              </a:rPr>
              <a:t>Transform Analysis:</a:t>
            </a:r>
          </a:p>
          <a:p>
            <a:endParaRPr lang="en-US" sz="3600" b="1" dirty="0" smtClean="0"/>
          </a:p>
          <a:p>
            <a:r>
              <a:rPr lang="en-US" sz="3600" dirty="0" smtClean="0"/>
              <a:t>This approach identifies the </a:t>
            </a:r>
            <a:r>
              <a:rPr lang="en-US" sz="3600" b="1" dirty="0" smtClean="0">
                <a:solidFill>
                  <a:srgbClr val="CC0099"/>
                </a:solidFill>
              </a:rPr>
              <a:t>primary modules and their input/output data:</a:t>
            </a:r>
          </a:p>
          <a:p>
            <a:endParaRPr lang="en-US" sz="3600" dirty="0" smtClean="0"/>
          </a:p>
          <a:p>
            <a:r>
              <a:rPr lang="en-US" sz="3600" b="1" dirty="0" smtClean="0"/>
              <a:t>Input</a:t>
            </a:r>
            <a:r>
              <a:rPr lang="en-US" sz="3600" dirty="0" smtClean="0"/>
              <a:t>: Transforms data from physical to logical form.</a:t>
            </a:r>
          </a:p>
          <a:p>
            <a:r>
              <a:rPr lang="en-US" sz="3600" b="1" dirty="0" smtClean="0"/>
              <a:t>Processing</a:t>
            </a:r>
            <a:r>
              <a:rPr lang="en-US" sz="3600" dirty="0" smtClean="0"/>
              <a:t>: The main functionality.</a:t>
            </a:r>
          </a:p>
          <a:p>
            <a:r>
              <a:rPr lang="en-US" sz="3600" b="1" dirty="0" smtClean="0"/>
              <a:t>Output</a:t>
            </a:r>
            <a:r>
              <a:rPr lang="en-US" sz="3600" dirty="0" smtClean="0"/>
              <a:t>: Transforms data back to physical form.</a:t>
            </a:r>
          </a:p>
          <a:p>
            <a:endParaRPr lang="en-US" sz="3600" dirty="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302" y="182880"/>
            <a:ext cx="11535507" cy="6740307"/>
          </a:xfrm>
          <a:prstGeom prst="rect">
            <a:avLst/>
          </a:prstGeom>
        </p:spPr>
        <p:txBody>
          <a:bodyPr wrap="square">
            <a:spAutoFit/>
          </a:bodyPr>
          <a:lstStyle/>
          <a:p>
            <a:pPr algn="just"/>
            <a:r>
              <a:rPr lang="en-US" sz="3600" dirty="0" smtClean="0"/>
              <a:t>The structure chart is created by drawing modules for each of these components and placing them under a </a:t>
            </a:r>
            <a:r>
              <a:rPr lang="en-US" sz="3600" b="1" dirty="0" smtClean="0">
                <a:solidFill>
                  <a:srgbClr val="C00000"/>
                </a:solidFill>
              </a:rPr>
              <a:t>root module.</a:t>
            </a:r>
          </a:p>
          <a:p>
            <a:pPr algn="just"/>
            <a:endParaRPr lang="en-US" sz="3600" dirty="0" smtClean="0"/>
          </a:p>
          <a:p>
            <a:pPr algn="just"/>
            <a:r>
              <a:rPr lang="en-US" sz="3600" dirty="0" smtClean="0"/>
              <a:t>This is followed by </a:t>
            </a:r>
            <a:r>
              <a:rPr lang="en-US" sz="3600" b="1" dirty="0" smtClean="0">
                <a:solidFill>
                  <a:srgbClr val="C00000"/>
                </a:solidFill>
              </a:rPr>
              <a:t>factoring,</a:t>
            </a:r>
            <a:r>
              <a:rPr lang="en-US" sz="3600" dirty="0" smtClean="0"/>
              <a:t> which breaks high-level modules into sub modules, including error handling and initialization processes.</a:t>
            </a:r>
          </a:p>
          <a:p>
            <a:pPr algn="just"/>
            <a:endParaRPr lang="en-US" sz="3600" dirty="0" smtClean="0"/>
          </a:p>
          <a:p>
            <a:pPr algn="just"/>
            <a:r>
              <a:rPr lang="en-US" sz="3600" b="1" dirty="0" smtClean="0"/>
              <a:t>Example</a:t>
            </a:r>
            <a:r>
              <a:rPr lang="en-US" sz="3600" dirty="0" smtClean="0"/>
              <a:t>: If a DFD shows a </a:t>
            </a:r>
            <a:r>
              <a:rPr lang="en-US" sz="3600" b="1" dirty="0" smtClean="0">
                <a:solidFill>
                  <a:srgbClr val="C00000"/>
                </a:solidFill>
              </a:rPr>
              <a:t>"Process Order(root)" </a:t>
            </a:r>
            <a:r>
              <a:rPr lang="en-US" sz="3600" dirty="0" smtClean="0"/>
              <a:t>bubble, transform analysis would break it into modules like "</a:t>
            </a:r>
            <a:r>
              <a:rPr lang="en-US" sz="3600" b="1" dirty="0" smtClean="0">
                <a:solidFill>
                  <a:srgbClr val="C00000"/>
                </a:solidFill>
              </a:rPr>
              <a:t>Validate Order" (input), "Process Payment" (processing), and "Generate Receipt" (output).</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895" y="279404"/>
            <a:ext cx="11338560" cy="1138773"/>
          </a:xfrm>
          <a:prstGeom prst="rect">
            <a:avLst/>
          </a:prstGeom>
        </p:spPr>
        <p:txBody>
          <a:bodyPr wrap="square">
            <a:spAutoFit/>
          </a:bodyPr>
          <a:lstStyle/>
          <a:p>
            <a:r>
              <a:rPr lang="en-US" sz="3600" b="1" dirty="0" smtClean="0">
                <a:solidFill>
                  <a:srgbClr val="C00000"/>
                </a:solidFill>
              </a:rPr>
              <a:t>Structure chart for the RMS software:</a:t>
            </a:r>
          </a:p>
          <a:p>
            <a:r>
              <a:rPr lang="en-US" sz="3200" dirty="0" smtClean="0"/>
              <a:t> </a:t>
            </a:r>
          </a:p>
        </p:txBody>
      </p:sp>
      <p:pic>
        <p:nvPicPr>
          <p:cNvPr id="4099" name="Picture 3"/>
          <p:cNvPicPr>
            <a:picLocks noChangeAspect="1" noChangeArrowheads="1"/>
          </p:cNvPicPr>
          <p:nvPr/>
        </p:nvPicPr>
        <p:blipFill>
          <a:blip r:embed="rId2"/>
          <a:srcRect/>
          <a:stretch>
            <a:fillRect/>
          </a:stretch>
        </p:blipFill>
        <p:spPr bwMode="auto">
          <a:xfrm>
            <a:off x="2300288" y="1323975"/>
            <a:ext cx="7591425" cy="4210050"/>
          </a:xfrm>
          <a:prstGeom prst="rect">
            <a:avLst/>
          </a:prstGeom>
          <a:noFill/>
          <a:ln w="9525">
            <a:noFill/>
            <a:miter lim="800000"/>
            <a:headEnd/>
            <a:tailEnd/>
          </a:ln>
          <a:effectLst/>
        </p:spPr>
      </p:pic>
      <p:sp>
        <p:nvSpPr>
          <p:cNvPr id="5" name="Rectangle 4"/>
          <p:cNvSpPr/>
          <p:nvPr/>
        </p:nvSpPr>
        <p:spPr>
          <a:xfrm>
            <a:off x="3974655" y="6054770"/>
            <a:ext cx="4609467" cy="369332"/>
          </a:xfrm>
          <a:prstGeom prst="rect">
            <a:avLst/>
          </a:prstGeom>
        </p:spPr>
        <p:txBody>
          <a:bodyPr wrap="none">
            <a:spAutoFit/>
          </a:bodyPr>
          <a:lstStyle/>
          <a:p>
            <a:r>
              <a:rPr lang="en-US" b="1" dirty="0" smtClean="0"/>
              <a:t>Fig: Structure chart for Problem RMS Software</a:t>
            </a:r>
            <a:endParaRPr lang="en-US" b="1"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222129"/>
            <a:ext cx="11240086" cy="6740307"/>
          </a:xfrm>
          <a:prstGeom prst="rect">
            <a:avLst/>
          </a:prstGeom>
        </p:spPr>
        <p:txBody>
          <a:bodyPr wrap="square">
            <a:spAutoFit/>
          </a:bodyPr>
          <a:lstStyle/>
          <a:p>
            <a:r>
              <a:rPr lang="en-US" sz="3600" b="1" dirty="0" smtClean="0">
                <a:solidFill>
                  <a:srgbClr val="C00000"/>
                </a:solidFill>
              </a:rPr>
              <a:t>DETAILED DESIGN:</a:t>
            </a:r>
          </a:p>
          <a:p>
            <a:endParaRPr lang="en-US" sz="3600" b="1" dirty="0" smtClean="0"/>
          </a:p>
          <a:p>
            <a:pPr algn="just">
              <a:buFont typeface="Wingdings" pitchFamily="2" charset="2"/>
              <a:buChar char="ü"/>
            </a:pPr>
            <a:r>
              <a:rPr lang="en-US" sz="3600" dirty="0" smtClean="0"/>
              <a:t>In </a:t>
            </a:r>
            <a:r>
              <a:rPr lang="en-US" sz="3600" b="1" dirty="0" smtClean="0"/>
              <a:t>detailed design</a:t>
            </a:r>
            <a:r>
              <a:rPr lang="en-US" sz="3600" dirty="0" smtClean="0"/>
              <a:t>, the focus is on creating </a:t>
            </a:r>
            <a:r>
              <a:rPr lang="en-US" sz="3600" b="1" dirty="0" smtClean="0"/>
              <a:t>pseudo-code</a:t>
            </a:r>
            <a:r>
              <a:rPr lang="en-US" sz="3600" dirty="0" smtClean="0"/>
              <a:t> and </a:t>
            </a:r>
            <a:r>
              <a:rPr lang="en-US" sz="3600" b="1" dirty="0" smtClean="0"/>
              <a:t>data structures</a:t>
            </a:r>
            <a:r>
              <a:rPr lang="en-US" sz="3600" dirty="0" smtClean="0"/>
              <a:t> for the modules in the structure chart.</a:t>
            </a:r>
          </a:p>
          <a:p>
            <a:pPr algn="just">
              <a:buFont typeface="Wingdings" pitchFamily="2" charset="2"/>
              <a:buChar char="ü"/>
            </a:pPr>
            <a:endParaRPr lang="en-US" sz="3600" dirty="0" smtClean="0"/>
          </a:p>
          <a:p>
            <a:pPr algn="just">
              <a:buFont typeface="Wingdings" pitchFamily="2" charset="2"/>
              <a:buChar char="ü"/>
            </a:pPr>
            <a:r>
              <a:rPr lang="en-US" sz="3600" dirty="0" smtClean="0"/>
              <a:t> The design is documented in </a:t>
            </a:r>
            <a:r>
              <a:rPr lang="en-US" sz="3600" b="1" dirty="0" smtClean="0"/>
              <a:t>Module Specifications (MSPEC)</a:t>
            </a:r>
            <a:r>
              <a:rPr lang="en-US" sz="3600" dirty="0" smtClean="0"/>
              <a:t>, which are typically written in structured English.</a:t>
            </a:r>
          </a:p>
          <a:p>
            <a:pPr algn="just">
              <a:buFont typeface="Wingdings" pitchFamily="2" charset="2"/>
              <a:buChar char="ü"/>
            </a:pPr>
            <a:endParaRPr lang="en-US" sz="3600" dirty="0" smtClean="0"/>
          </a:p>
          <a:p>
            <a:pPr algn="just">
              <a:buFont typeface="Wingdings" pitchFamily="2" charset="2"/>
              <a:buChar char="ü"/>
            </a:pPr>
            <a:r>
              <a:rPr lang="en-US" sz="3600" dirty="0" smtClean="0"/>
              <a:t> For </a:t>
            </a:r>
            <a:r>
              <a:rPr lang="en-US" sz="3600" b="1" dirty="0" smtClean="0"/>
              <a:t>non-leaf modules</a:t>
            </a:r>
            <a:r>
              <a:rPr lang="en-US" sz="3600" dirty="0" smtClean="0"/>
              <a:t>, the MSPEC describes how responsibilities are delegated to lower-level modules.</a:t>
            </a:r>
          </a:p>
          <a:p>
            <a:pPr algn="just">
              <a:buFont typeface="Wingdings" pitchFamily="2" charset="2"/>
              <a:buChar char="ü"/>
            </a:pPr>
            <a:endParaRPr lang="en-US" sz="3600" dirty="0" smtClean="0"/>
          </a:p>
          <a:p>
            <a:pPr algn="just"/>
            <a:endParaRPr lang="en-US" sz="36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6436" y="363915"/>
            <a:ext cx="10916530" cy="5632311"/>
          </a:xfrm>
          <a:prstGeom prst="rect">
            <a:avLst/>
          </a:prstGeom>
        </p:spPr>
        <p:txBody>
          <a:bodyPr wrap="square">
            <a:spAutoFit/>
          </a:bodyPr>
          <a:lstStyle/>
          <a:p>
            <a:pPr algn="just">
              <a:buFont typeface="Wingdings" pitchFamily="2" charset="2"/>
              <a:buChar char="ü"/>
            </a:pPr>
            <a:r>
              <a:rPr lang="en-US" sz="3600" dirty="0" smtClean="0"/>
              <a:t>For </a:t>
            </a:r>
            <a:r>
              <a:rPr lang="en-US" sz="3600" b="1" dirty="0" smtClean="0"/>
              <a:t>leaf-level modules</a:t>
            </a:r>
            <a:r>
              <a:rPr lang="en-US" sz="3600" dirty="0" smtClean="0"/>
              <a:t>, the MSPEC includes algorithmic steps for processing.</a:t>
            </a:r>
          </a:p>
          <a:p>
            <a:pPr algn="just">
              <a:buFont typeface="Wingdings" pitchFamily="2" charset="2"/>
              <a:buChar char="ü"/>
            </a:pPr>
            <a:endParaRPr lang="en-US" sz="3600" dirty="0" smtClean="0"/>
          </a:p>
          <a:p>
            <a:pPr algn="just">
              <a:buFont typeface="Wingdings" pitchFamily="2" charset="2"/>
              <a:buChar char="ü"/>
            </a:pPr>
            <a:r>
              <a:rPr lang="en-US" sz="3600" dirty="0" smtClean="0"/>
              <a:t> To create the MSPEC, designers refer to the </a:t>
            </a:r>
            <a:r>
              <a:rPr lang="en-US" sz="3600" b="1" dirty="0" smtClean="0"/>
              <a:t>DFD model</a:t>
            </a:r>
            <a:r>
              <a:rPr lang="en-US" sz="3600" dirty="0" smtClean="0"/>
              <a:t> and the </a:t>
            </a:r>
            <a:r>
              <a:rPr lang="en-US" sz="3600" b="1" dirty="0" smtClean="0"/>
              <a:t>SRS document</a:t>
            </a:r>
            <a:r>
              <a:rPr lang="en-US" sz="3600" dirty="0" smtClean="0"/>
              <a:t>.</a:t>
            </a:r>
          </a:p>
          <a:p>
            <a:pPr algn="just"/>
            <a:endParaRPr lang="en-US" sz="3600" dirty="0" smtClean="0"/>
          </a:p>
          <a:p>
            <a:pPr algn="just"/>
            <a:r>
              <a:rPr lang="en-US" sz="3600" b="1" dirty="0" smtClean="0"/>
              <a:t>Example</a:t>
            </a:r>
            <a:r>
              <a:rPr lang="en-US" sz="3600" dirty="0" smtClean="0"/>
              <a:t>: If a module in the structure chart is </a:t>
            </a:r>
            <a:r>
              <a:rPr lang="en-US" sz="3600" b="1" dirty="0" smtClean="0">
                <a:solidFill>
                  <a:srgbClr val="C00000"/>
                </a:solidFill>
              </a:rPr>
              <a:t>"Validate Order," </a:t>
            </a:r>
            <a:r>
              <a:rPr lang="en-US" sz="3600" dirty="0" smtClean="0"/>
              <a:t>the MSPEC will specify the steps for validating customer details, checking inventory, and calculating the total price.</a:t>
            </a:r>
            <a:endParaRPr lang="en-US" sz="3600"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015" y="243732"/>
            <a:ext cx="11465169" cy="6740307"/>
          </a:xfrm>
          <a:prstGeom prst="rect">
            <a:avLst/>
          </a:prstGeom>
        </p:spPr>
        <p:txBody>
          <a:bodyPr wrap="square">
            <a:spAutoFit/>
          </a:bodyPr>
          <a:lstStyle/>
          <a:p>
            <a:r>
              <a:rPr lang="en-US" sz="3600" b="1" dirty="0" smtClean="0">
                <a:solidFill>
                  <a:srgbClr val="C00000"/>
                </a:solidFill>
              </a:rPr>
              <a:t>DESIGN REVIEW:</a:t>
            </a:r>
          </a:p>
          <a:p>
            <a:endParaRPr lang="en-US" sz="3600" b="1" dirty="0" smtClean="0"/>
          </a:p>
          <a:p>
            <a:pPr algn="just"/>
            <a:r>
              <a:rPr lang="en-US" sz="3600" dirty="0" smtClean="0"/>
              <a:t>After the design, a </a:t>
            </a:r>
            <a:r>
              <a:rPr lang="en-US" sz="3600" b="1" dirty="0" smtClean="0"/>
              <a:t>review team</a:t>
            </a:r>
            <a:r>
              <a:rPr lang="en-US" sz="3600" dirty="0" smtClean="0"/>
              <a:t> (including coders, testers, analysts, and maintainers) ensures the design is accurate and feasible. The team checks for:</a:t>
            </a:r>
          </a:p>
          <a:p>
            <a:endParaRPr lang="en-US" sz="3600" dirty="0" smtClean="0"/>
          </a:p>
          <a:p>
            <a:r>
              <a:rPr lang="en-US" sz="3600" b="1" dirty="0" smtClean="0"/>
              <a:t>Traceability</a:t>
            </a:r>
            <a:r>
              <a:rPr lang="en-US" sz="3600" dirty="0" smtClean="0"/>
              <a:t>: Ensure each </a:t>
            </a:r>
            <a:r>
              <a:rPr lang="en-US" sz="3600" dirty="0" smtClean="0">
                <a:solidFill>
                  <a:srgbClr val="C00000"/>
                </a:solidFill>
              </a:rPr>
              <a:t>DFD bubble is linked to a module in the structure chart.</a:t>
            </a:r>
          </a:p>
          <a:p>
            <a:endParaRPr lang="en-US" sz="3600" dirty="0" smtClean="0"/>
          </a:p>
          <a:p>
            <a:r>
              <a:rPr lang="en-US" sz="3600" b="1" dirty="0" smtClean="0"/>
              <a:t>Correctness</a:t>
            </a:r>
            <a:r>
              <a:rPr lang="en-US" sz="3600" dirty="0" smtClean="0"/>
              <a:t>: Verify algorithms and data structures are correct.</a:t>
            </a:r>
          </a:p>
          <a:p>
            <a:endParaRPr lang="en-US" sz="36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225941" y="529883"/>
            <a:ext cx="9486900" cy="4419600"/>
          </a:xfrm>
          <a:prstGeom prst="rect">
            <a:avLst/>
          </a:prstGeom>
          <a:noFill/>
          <a:ln w="9525">
            <a:noFill/>
            <a:miter lim="800000"/>
            <a:headEnd/>
            <a:tailEnd/>
          </a:ln>
          <a:effectLst/>
        </p:spPr>
      </p:pic>
      <p:sp>
        <p:nvSpPr>
          <p:cNvPr id="3" name="Rectangle 2"/>
          <p:cNvSpPr/>
          <p:nvPr/>
        </p:nvSpPr>
        <p:spPr>
          <a:xfrm>
            <a:off x="3975489" y="5044998"/>
            <a:ext cx="4675382" cy="369332"/>
          </a:xfrm>
          <a:prstGeom prst="rect">
            <a:avLst/>
          </a:prstGeom>
        </p:spPr>
        <p:txBody>
          <a:bodyPr wrap="none">
            <a:spAutoFit/>
          </a:bodyPr>
          <a:lstStyle/>
          <a:p>
            <a:r>
              <a:rPr lang="en-US" b="1" dirty="0" smtClean="0"/>
              <a:t>Fig: Two design solutions to the same problem.</a:t>
            </a:r>
            <a:endParaRPr lang="en-US" b="1"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0560" y="578005"/>
            <a:ext cx="10738338" cy="3416320"/>
          </a:xfrm>
          <a:prstGeom prst="rect">
            <a:avLst/>
          </a:prstGeom>
        </p:spPr>
        <p:txBody>
          <a:bodyPr wrap="square">
            <a:spAutoFit/>
          </a:bodyPr>
          <a:lstStyle/>
          <a:p>
            <a:pPr algn="just"/>
            <a:r>
              <a:rPr lang="en-US" sz="3600" b="1" dirty="0" smtClean="0"/>
              <a:t>Maintainability</a:t>
            </a:r>
            <a:r>
              <a:rPr lang="en-US" sz="3600" dirty="0" smtClean="0"/>
              <a:t>: Assess if the </a:t>
            </a:r>
            <a:r>
              <a:rPr lang="en-US" sz="3600" dirty="0" smtClean="0">
                <a:solidFill>
                  <a:srgbClr val="C00000"/>
                </a:solidFill>
              </a:rPr>
              <a:t>design can be easily updated.</a:t>
            </a:r>
          </a:p>
          <a:p>
            <a:pPr algn="just"/>
            <a:endParaRPr lang="en-US" sz="3600" dirty="0" smtClean="0"/>
          </a:p>
          <a:p>
            <a:pPr algn="just"/>
            <a:r>
              <a:rPr lang="en-US" sz="3600" b="1" dirty="0" smtClean="0"/>
              <a:t>Implementation</a:t>
            </a:r>
            <a:r>
              <a:rPr lang="en-US" sz="3600" dirty="0" smtClean="0"/>
              <a:t>: Confirm that the </a:t>
            </a:r>
            <a:r>
              <a:rPr lang="en-US" sz="3600" dirty="0" smtClean="0">
                <a:solidFill>
                  <a:srgbClr val="C00000"/>
                </a:solidFill>
              </a:rPr>
              <a:t>design can be efficiently implemented.</a:t>
            </a:r>
          </a:p>
          <a:p>
            <a:endParaRPr lang="en-US" sz="3600" dirty="0"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151" y="182879"/>
            <a:ext cx="11282289" cy="6186309"/>
          </a:xfrm>
          <a:prstGeom prst="rect">
            <a:avLst/>
          </a:prstGeom>
        </p:spPr>
        <p:txBody>
          <a:bodyPr wrap="square">
            <a:spAutoFit/>
          </a:bodyPr>
          <a:lstStyle/>
          <a:p>
            <a:r>
              <a:rPr lang="en-IN" sz="4000" b="1" dirty="0" smtClean="0">
                <a:solidFill>
                  <a:srgbClr val="0000CC"/>
                </a:solidFill>
                <a:latin typeface="Constantia" pitchFamily="18" charset="0"/>
                <a:ea typeface="Calibri" panose="020F0502020204030204" pitchFamily="34" charset="0"/>
                <a:cs typeface="Times New Roman" panose="02020603050405020304" pitchFamily="18" charset="0"/>
              </a:rPr>
              <a:t>User Interface Design:</a:t>
            </a:r>
          </a:p>
          <a:p>
            <a:endParaRPr lang="en-IN" sz="3200" b="1" dirty="0" smtClean="0">
              <a:solidFill>
                <a:srgbClr val="0000CC"/>
              </a:solidFill>
              <a:latin typeface="Constantia" pitchFamily="18" charset="0"/>
              <a:ea typeface="Calibri" panose="020F0502020204030204" pitchFamily="34" charset="0"/>
              <a:cs typeface="Times New Roman" panose="02020603050405020304" pitchFamily="18" charset="0"/>
            </a:endParaRPr>
          </a:p>
          <a:p>
            <a:pPr algn="just">
              <a:buFont typeface="Arial" pitchFamily="34" charset="0"/>
              <a:buChar char="•"/>
            </a:pPr>
            <a:r>
              <a:rPr lang="en-US" sz="3600" dirty="0" smtClean="0"/>
              <a:t>The user interface (UI) is how users interact with software.</a:t>
            </a:r>
          </a:p>
          <a:p>
            <a:pPr algn="just">
              <a:buFont typeface="Arial" pitchFamily="34" charset="0"/>
              <a:buChar char="•"/>
            </a:pPr>
            <a:r>
              <a:rPr lang="en-US" sz="3600" dirty="0" smtClean="0"/>
              <a:t> A bad UI can cause confusion and frustration. </a:t>
            </a:r>
          </a:p>
          <a:p>
            <a:pPr algn="just">
              <a:buFont typeface="Arial" pitchFamily="34" charset="0"/>
              <a:buChar char="•"/>
            </a:pPr>
            <a:r>
              <a:rPr lang="en-US" sz="3600" dirty="0" smtClean="0"/>
              <a:t>For example, if a "Save" button sometimes saves and sometimes deletes, users will be frustrated.</a:t>
            </a:r>
            <a:r>
              <a:rPr lang="en-IN" sz="3600" b="1" dirty="0" smtClean="0">
                <a:solidFill>
                  <a:srgbClr val="0000CC"/>
                </a:solidFill>
                <a:latin typeface="Constantia" pitchFamily="18" charset="0"/>
                <a:ea typeface="Calibri" panose="020F0502020204030204" pitchFamily="34" charset="0"/>
                <a:cs typeface="Times New Roman" panose="02020603050405020304" pitchFamily="18" charset="0"/>
              </a:rPr>
              <a:t> </a:t>
            </a:r>
          </a:p>
          <a:p>
            <a:pPr algn="just">
              <a:buFont typeface="Arial" pitchFamily="34" charset="0"/>
              <a:buChar char="•"/>
            </a:pPr>
            <a:r>
              <a:rPr lang="en-US" sz="3600" dirty="0" smtClean="0"/>
              <a:t>Designing a good UI takes time—sometimes 50% of total software development! </a:t>
            </a:r>
          </a:p>
          <a:p>
            <a:pPr algn="just">
              <a:buFont typeface="Arial" pitchFamily="34" charset="0"/>
              <a:buChar char="•"/>
            </a:pPr>
            <a:r>
              <a:rPr lang="en-US" sz="3600" dirty="0" smtClean="0"/>
              <a:t>A planned approach avoids extra work. Imagine building a car without planning the dashboard layout—it would be a mess!</a:t>
            </a:r>
            <a:endParaRPr lang="en-US" sz="3600" b="1" dirty="0" smtClean="0">
              <a:solidFill>
                <a:srgbClr val="0000CC"/>
              </a:solidFill>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752" y="195902"/>
            <a:ext cx="11477789" cy="7048083"/>
          </a:xfrm>
          <a:prstGeom prst="rect">
            <a:avLst/>
          </a:prstGeom>
        </p:spPr>
        <p:txBody>
          <a:bodyPr wrap="square">
            <a:spAutoFit/>
          </a:bodyPr>
          <a:lstStyle/>
          <a:p>
            <a:r>
              <a:rPr lang="en-US" sz="3600" b="1" dirty="0" smtClean="0">
                <a:solidFill>
                  <a:srgbClr val="0000CC"/>
                </a:solidFill>
              </a:rPr>
              <a:t>Characteristics of a Good User Interface:</a:t>
            </a:r>
            <a:endParaRPr lang="en-US" sz="3200" b="1" dirty="0" smtClean="0"/>
          </a:p>
          <a:p>
            <a:r>
              <a:rPr lang="en-US" sz="3200" b="1" dirty="0" smtClean="0">
                <a:solidFill>
                  <a:srgbClr val="00B050"/>
                </a:solidFill>
              </a:rPr>
              <a:t>1. Speed of Learning </a:t>
            </a:r>
            <a:r>
              <a:rPr lang="en-US" sz="3200" dirty="0" smtClean="0"/>
              <a:t>– Users should quickly understand how to use the UI without </a:t>
            </a:r>
            <a:r>
              <a:rPr lang="en-US" sz="3200" b="1" dirty="0" smtClean="0">
                <a:solidFill>
                  <a:schemeClr val="accent2"/>
                </a:solidFill>
              </a:rPr>
              <a:t>memorizing complex commands.</a:t>
            </a:r>
          </a:p>
          <a:p>
            <a:endParaRPr lang="en-US" sz="3200" dirty="0" smtClean="0"/>
          </a:p>
          <a:p>
            <a:pPr algn="just">
              <a:buFont typeface="Wingdings" pitchFamily="2" charset="2"/>
              <a:buChar char="ü"/>
            </a:pPr>
            <a:r>
              <a:rPr lang="en-US" sz="3200" b="1" dirty="0" smtClean="0"/>
              <a:t>Use of metaphors and intuitive command names</a:t>
            </a:r>
            <a:r>
              <a:rPr lang="en-US" sz="3200" dirty="0" smtClean="0"/>
              <a:t> – Interfaces should resemble real-life objects for easy learning. </a:t>
            </a:r>
            <a:br>
              <a:rPr lang="en-US" sz="3200" dirty="0" smtClean="0"/>
            </a:br>
            <a:r>
              <a:rPr lang="en-US" sz="3200" i="1" dirty="0" smtClean="0"/>
              <a:t>Example:</a:t>
            </a:r>
            <a:r>
              <a:rPr lang="en-US" sz="3200" dirty="0" smtClean="0"/>
              <a:t> A shopping cart icon in an online store makes it easy to add items.</a:t>
            </a:r>
          </a:p>
          <a:p>
            <a:endParaRPr lang="en-US" sz="3200" dirty="0" smtClean="0"/>
          </a:p>
          <a:p>
            <a:pPr>
              <a:buFont typeface="Wingdings" pitchFamily="2" charset="2"/>
              <a:buChar char="ü"/>
            </a:pPr>
            <a:r>
              <a:rPr lang="en-US" sz="3200" b="1" dirty="0" smtClean="0"/>
              <a:t>Consistency</a:t>
            </a:r>
            <a:r>
              <a:rPr lang="en-US" sz="3200" dirty="0" smtClean="0"/>
              <a:t> – Commands and layouts should be uniform across the application.</a:t>
            </a:r>
            <a:br>
              <a:rPr lang="en-US" sz="3200" dirty="0" smtClean="0"/>
            </a:br>
            <a:r>
              <a:rPr lang="en-US" sz="3200" i="1" dirty="0" smtClean="0"/>
              <a:t>Example:</a:t>
            </a:r>
            <a:r>
              <a:rPr lang="en-US" sz="3200" dirty="0" smtClean="0"/>
              <a:t> Google apps have a similar design, making them easy to navigate.</a:t>
            </a:r>
          </a:p>
          <a:p>
            <a:endParaRPr lang="en-US" sz="3200" dirty="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1"/>
          <p:cNvSpPr>
            <a:spLocks noChangeArrowheads="1"/>
          </p:cNvSpPr>
          <p:nvPr/>
        </p:nvSpPr>
        <p:spPr bwMode="auto">
          <a:xfrm>
            <a:off x="492369" y="703385"/>
            <a:ext cx="11141613" cy="64940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buFont typeface="Wingdings" pitchFamily="2" charset="2"/>
              <a:buChar char="ü"/>
            </a:pPr>
            <a:r>
              <a:rPr lang="en-US" sz="3200" b="1" dirty="0" smtClean="0"/>
              <a:t>Component-based interface</a:t>
            </a:r>
            <a:r>
              <a:rPr lang="en-US" sz="3200" dirty="0" smtClean="0"/>
              <a:t> – Using standard UI components helps users feel familiar.</a:t>
            </a:r>
            <a:br>
              <a:rPr lang="en-US" sz="3200" dirty="0" smtClean="0"/>
            </a:br>
            <a:r>
              <a:rPr lang="en-US" sz="3200" i="1" dirty="0" smtClean="0"/>
              <a:t>Example:</a:t>
            </a:r>
            <a:r>
              <a:rPr lang="en-US" sz="3200" dirty="0" smtClean="0"/>
              <a:t> Most software uses similar "OK" and "Cancel" buttons in popups.</a:t>
            </a:r>
          </a:p>
          <a:p>
            <a:pPr lvl="0" fontAlgn="base">
              <a:spcBef>
                <a:spcPct val="0"/>
              </a:spcBef>
              <a:spcAft>
                <a:spcPct val="0"/>
              </a:spcAft>
            </a:pPr>
            <a:endParaRPr lang="en-US" sz="3200" dirty="0" smtClean="0"/>
          </a:p>
          <a:p>
            <a:pPr fontAlgn="base">
              <a:spcBef>
                <a:spcPct val="0"/>
              </a:spcBef>
              <a:spcAft>
                <a:spcPct val="0"/>
              </a:spcAft>
            </a:pPr>
            <a:r>
              <a:rPr lang="en-US" sz="3200" b="1" dirty="0" smtClean="0">
                <a:solidFill>
                  <a:srgbClr val="008000"/>
                </a:solidFill>
              </a:rPr>
              <a:t>2. Speed of Use</a:t>
            </a:r>
            <a:r>
              <a:rPr lang="en-US" sz="3200" dirty="0" smtClean="0">
                <a:solidFill>
                  <a:srgbClr val="008000"/>
                </a:solidFill>
              </a:rPr>
              <a:t> – </a:t>
            </a:r>
            <a:r>
              <a:rPr lang="en-US" sz="3200" dirty="0" smtClean="0"/>
              <a:t>Commands should be quick to access and execute.</a:t>
            </a:r>
            <a:br>
              <a:rPr lang="en-US" sz="3200" dirty="0" smtClean="0"/>
            </a:br>
            <a:r>
              <a:rPr lang="en-US" sz="3200" i="1" dirty="0" smtClean="0"/>
              <a:t>Example:</a:t>
            </a:r>
            <a:r>
              <a:rPr lang="en-US" sz="3200" dirty="0" smtClean="0"/>
              <a:t> Copy-paste shortcuts (</a:t>
            </a:r>
            <a:r>
              <a:rPr lang="en-US" sz="3200" dirty="0" err="1" smtClean="0"/>
              <a:t>Ctrl+C</a:t>
            </a:r>
            <a:r>
              <a:rPr lang="en-US" sz="3200" dirty="0" smtClean="0"/>
              <a:t>, </a:t>
            </a:r>
            <a:r>
              <a:rPr lang="en-US" sz="3200" dirty="0" err="1" smtClean="0"/>
              <a:t>Ctrl+V</a:t>
            </a:r>
            <a:r>
              <a:rPr lang="en-US" sz="3200" dirty="0" smtClean="0"/>
              <a:t>) save time instead of using a menu.</a:t>
            </a:r>
          </a:p>
          <a:p>
            <a:pPr fontAlgn="base">
              <a:spcBef>
                <a:spcPct val="0"/>
              </a:spcBef>
              <a:spcAft>
                <a:spcPct val="0"/>
              </a:spcAft>
            </a:pPr>
            <a:endParaRPr lang="en-US" sz="3200" dirty="0" smtClean="0"/>
          </a:p>
          <a:p>
            <a:pPr fontAlgn="base">
              <a:spcBef>
                <a:spcPct val="0"/>
              </a:spcBef>
              <a:spcAft>
                <a:spcPct val="0"/>
              </a:spcAft>
            </a:pPr>
            <a:endParaRPr lang="en-US" sz="3200" dirty="0" smtClean="0"/>
          </a:p>
          <a:p>
            <a:pPr lvl="0" fontAlgn="base">
              <a:spcBef>
                <a:spcPct val="0"/>
              </a:spcBef>
              <a:spcAft>
                <a:spcPct val="0"/>
              </a:spcAft>
            </a:pPr>
            <a:endParaRPr lang="en-US" sz="3200" dirty="0" smtClean="0"/>
          </a:p>
          <a:p>
            <a:pPr marL="0" marR="0" lvl="0" indent="0" algn="just" defTabSz="914400" rtl="0" eaLnBrk="1" fontAlgn="base" latinLnBrk="0" hangingPunct="1">
              <a:lnSpc>
                <a:spcPct val="100000"/>
              </a:lnSpc>
              <a:spcBef>
                <a:spcPct val="0"/>
              </a:spcBef>
              <a:spcAft>
                <a:spcPct val="0"/>
              </a:spcAft>
              <a:buClrTx/>
              <a:buSzTx/>
              <a:tabLst/>
            </a:pPr>
            <a:endParaRPr lang="en-US" sz="3200"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812" y="376518"/>
            <a:ext cx="11739282" cy="6986528"/>
          </a:xfrm>
          <a:prstGeom prst="rect">
            <a:avLst/>
          </a:prstGeom>
        </p:spPr>
        <p:txBody>
          <a:bodyPr wrap="square">
            <a:spAutoFit/>
          </a:bodyPr>
          <a:lstStyle/>
          <a:p>
            <a:r>
              <a:rPr lang="en-US" sz="3200" b="1" dirty="0" smtClean="0">
                <a:solidFill>
                  <a:srgbClr val="008000"/>
                </a:solidFill>
              </a:rPr>
              <a:t>3. Speed of Recall</a:t>
            </a:r>
            <a:r>
              <a:rPr lang="en-US" sz="3200" dirty="0" smtClean="0">
                <a:solidFill>
                  <a:srgbClr val="008000"/>
                </a:solidFill>
              </a:rPr>
              <a:t> – </a:t>
            </a:r>
            <a:r>
              <a:rPr lang="en-US" sz="3200" dirty="0" smtClean="0"/>
              <a:t>Users should easily remember how to use the interface even after a break.</a:t>
            </a:r>
            <a:br>
              <a:rPr lang="en-US" sz="3200" dirty="0" smtClean="0"/>
            </a:br>
            <a:r>
              <a:rPr lang="en-US" sz="3200" i="1" dirty="0" smtClean="0"/>
              <a:t>Example:</a:t>
            </a:r>
            <a:r>
              <a:rPr lang="en-US" sz="3200" dirty="0" smtClean="0"/>
              <a:t> A trash bin icon for deleting files is intuitive.</a:t>
            </a:r>
          </a:p>
          <a:p>
            <a:endParaRPr lang="en-US" sz="3200" dirty="0" smtClean="0"/>
          </a:p>
          <a:p>
            <a:r>
              <a:rPr lang="en-US" sz="3200" b="1" dirty="0" smtClean="0">
                <a:solidFill>
                  <a:srgbClr val="008000"/>
                </a:solidFill>
              </a:rPr>
              <a:t>4. Error Prevention </a:t>
            </a:r>
            <a:r>
              <a:rPr lang="en-US" sz="3200" dirty="0" smtClean="0">
                <a:solidFill>
                  <a:srgbClr val="008000"/>
                </a:solidFill>
              </a:rPr>
              <a:t>– </a:t>
            </a:r>
            <a:r>
              <a:rPr lang="en-US" sz="3200" dirty="0" smtClean="0"/>
              <a:t>The UI should reduce mistakes and avoid confusion.</a:t>
            </a:r>
            <a:br>
              <a:rPr lang="en-US" sz="3200" dirty="0" smtClean="0"/>
            </a:br>
            <a:r>
              <a:rPr lang="en-US" sz="3200" i="1" dirty="0" smtClean="0"/>
              <a:t>Example:</a:t>
            </a:r>
            <a:r>
              <a:rPr lang="en-US" sz="3200" dirty="0" smtClean="0"/>
              <a:t> A "Confirm Delete" popup prevents accidental file deletion.</a:t>
            </a:r>
          </a:p>
          <a:p>
            <a:endParaRPr lang="en-US" sz="3200" dirty="0" smtClean="0"/>
          </a:p>
          <a:p>
            <a:r>
              <a:rPr lang="en-US" sz="3200" b="1" dirty="0" smtClean="0">
                <a:solidFill>
                  <a:srgbClr val="008000"/>
                </a:solidFill>
              </a:rPr>
              <a:t>5. Aesthetic and Attractive</a:t>
            </a:r>
            <a:r>
              <a:rPr lang="en-US" sz="3200" dirty="0" smtClean="0">
                <a:solidFill>
                  <a:srgbClr val="008000"/>
                </a:solidFill>
              </a:rPr>
              <a:t> – </a:t>
            </a:r>
            <a:r>
              <a:rPr lang="en-US" sz="3200" dirty="0" smtClean="0"/>
              <a:t>A visually appealing interface enhances the user experience.</a:t>
            </a:r>
            <a:br>
              <a:rPr lang="en-US" sz="3200" dirty="0" smtClean="0"/>
            </a:br>
            <a:r>
              <a:rPr lang="en-US" sz="3200" i="1" dirty="0" smtClean="0"/>
              <a:t>Example:</a:t>
            </a:r>
            <a:r>
              <a:rPr lang="en-US" sz="3200" dirty="0" smtClean="0"/>
              <a:t> Colorful, well-organized buttons in mobile apps make navigation easier.</a:t>
            </a:r>
          </a:p>
          <a:p>
            <a:endParaRPr lang="en-US" sz="3200" dirty="0" smtClean="0"/>
          </a:p>
          <a:p>
            <a:pPr algn="just"/>
            <a:endParaRPr lang="en-US" sz="3200"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6859" y="376518"/>
            <a:ext cx="11604812" cy="5632311"/>
          </a:xfrm>
          <a:prstGeom prst="rect">
            <a:avLst/>
          </a:prstGeom>
        </p:spPr>
        <p:txBody>
          <a:bodyPr wrap="square">
            <a:spAutoFit/>
          </a:bodyPr>
          <a:lstStyle/>
          <a:p>
            <a:r>
              <a:rPr lang="en-US" sz="3600" b="1" dirty="0" smtClean="0">
                <a:solidFill>
                  <a:srgbClr val="008000"/>
                </a:solidFill>
              </a:rPr>
              <a:t>6. Feedback</a:t>
            </a:r>
            <a:r>
              <a:rPr lang="en-US" sz="3600" dirty="0" smtClean="0">
                <a:solidFill>
                  <a:srgbClr val="008000"/>
                </a:solidFill>
              </a:rPr>
              <a:t> – </a:t>
            </a:r>
            <a:r>
              <a:rPr lang="en-US" sz="3600" dirty="0" smtClean="0"/>
              <a:t>The system should inform users about ongoing actions.</a:t>
            </a:r>
            <a:br>
              <a:rPr lang="en-US" sz="3600" dirty="0" smtClean="0"/>
            </a:br>
            <a:r>
              <a:rPr lang="en-US" sz="3600" i="1" dirty="0" smtClean="0"/>
              <a:t>Example:</a:t>
            </a:r>
            <a:r>
              <a:rPr lang="en-US" sz="3600" dirty="0" smtClean="0"/>
              <a:t> A loading spinner appears when a webpage is loading.</a:t>
            </a:r>
          </a:p>
          <a:p>
            <a:endParaRPr lang="en-US" sz="3600" b="1" dirty="0" smtClean="0"/>
          </a:p>
          <a:p>
            <a:r>
              <a:rPr lang="en-US" sz="3600" b="1" dirty="0" smtClean="0">
                <a:solidFill>
                  <a:srgbClr val="008000"/>
                </a:solidFill>
              </a:rPr>
              <a:t>7. Support for Multiple Skill Levels</a:t>
            </a:r>
            <a:r>
              <a:rPr lang="en-US" sz="3600" dirty="0" smtClean="0">
                <a:solidFill>
                  <a:srgbClr val="008000"/>
                </a:solidFill>
              </a:rPr>
              <a:t> – </a:t>
            </a:r>
            <a:r>
              <a:rPr lang="en-US" sz="3600" dirty="0" smtClean="0"/>
              <a:t>The UI should cater to both beginners and advanced users.</a:t>
            </a:r>
            <a:br>
              <a:rPr lang="en-US" sz="3600" dirty="0" smtClean="0"/>
            </a:br>
            <a:r>
              <a:rPr lang="en-US" sz="3600" i="1" dirty="0" smtClean="0"/>
              <a:t>Example:</a:t>
            </a:r>
            <a:r>
              <a:rPr lang="en-US" sz="3600" dirty="0" smtClean="0"/>
              <a:t> Beginners can use a menu, while experts use keyboard shortcuts.</a:t>
            </a:r>
          </a:p>
          <a:p>
            <a:endParaRPr lang="en-US" sz="3600"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6098" y="375699"/>
            <a:ext cx="11422967" cy="4524315"/>
          </a:xfrm>
          <a:prstGeom prst="rect">
            <a:avLst/>
          </a:prstGeom>
        </p:spPr>
        <p:txBody>
          <a:bodyPr wrap="square">
            <a:spAutoFit/>
          </a:bodyPr>
          <a:lstStyle/>
          <a:p>
            <a:r>
              <a:rPr lang="en-US" sz="3200" b="1" dirty="0" smtClean="0">
                <a:solidFill>
                  <a:srgbClr val="008000"/>
                </a:solidFill>
              </a:rPr>
              <a:t>8. Error Recovery (Undo Facility)</a:t>
            </a:r>
            <a:r>
              <a:rPr lang="en-US" sz="3200" dirty="0" smtClean="0">
                <a:solidFill>
                  <a:srgbClr val="008000"/>
                </a:solidFill>
              </a:rPr>
              <a:t> </a:t>
            </a:r>
            <a:r>
              <a:rPr lang="en-US" sz="3200" dirty="0" smtClean="0"/>
              <a:t>– Users should be able to undo mistakes.</a:t>
            </a:r>
            <a:br>
              <a:rPr lang="en-US" sz="3200" dirty="0" smtClean="0"/>
            </a:br>
            <a:r>
              <a:rPr lang="en-US" sz="3200" i="1" dirty="0" smtClean="0"/>
              <a:t>Example:</a:t>
            </a:r>
            <a:r>
              <a:rPr lang="en-US" sz="3200" dirty="0" smtClean="0"/>
              <a:t> The "Undo" button in Microsoft Word allows users to revert changes.</a:t>
            </a:r>
          </a:p>
          <a:p>
            <a:endParaRPr lang="en-US" sz="3200" dirty="0" smtClean="0"/>
          </a:p>
          <a:p>
            <a:r>
              <a:rPr lang="en-US" sz="3200" b="1" dirty="0" smtClean="0">
                <a:solidFill>
                  <a:srgbClr val="008000"/>
                </a:solidFill>
              </a:rPr>
              <a:t>9. User Guidance and On-Line Help</a:t>
            </a:r>
            <a:r>
              <a:rPr lang="en-US" sz="3200" dirty="0" smtClean="0">
                <a:solidFill>
                  <a:srgbClr val="008000"/>
                </a:solidFill>
              </a:rPr>
              <a:t> </a:t>
            </a:r>
            <a:r>
              <a:rPr lang="en-US" sz="3200" dirty="0" smtClean="0"/>
              <a:t>– The UI should provide help when needed.</a:t>
            </a:r>
            <a:br>
              <a:rPr lang="en-US" sz="3200" dirty="0" smtClean="0"/>
            </a:br>
            <a:r>
              <a:rPr lang="en-US" sz="3200" i="1" dirty="0" smtClean="0"/>
              <a:t>Example:</a:t>
            </a:r>
            <a:r>
              <a:rPr lang="en-US" sz="3200" dirty="0" smtClean="0"/>
              <a:t> A help section in software with a search bar for quick solutions.</a:t>
            </a:r>
            <a:endParaRPr lang="en-US" sz="3200"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016" y="251446"/>
            <a:ext cx="11746523" cy="4955203"/>
          </a:xfrm>
          <a:prstGeom prst="rect">
            <a:avLst/>
          </a:prstGeom>
        </p:spPr>
        <p:txBody>
          <a:bodyPr wrap="square">
            <a:spAutoFit/>
          </a:bodyPr>
          <a:lstStyle/>
          <a:p>
            <a:r>
              <a:rPr lang="en-US" sz="3200" b="1" dirty="0" smtClean="0">
                <a:solidFill>
                  <a:srgbClr val="008000"/>
                </a:solidFill>
              </a:rPr>
              <a:t>BASIC CONCEPTS – </a:t>
            </a:r>
          </a:p>
          <a:p>
            <a:endParaRPr lang="en-US" sz="3200" b="1" dirty="0" smtClean="0"/>
          </a:p>
          <a:p>
            <a:pPr marL="742950" indent="-742950">
              <a:buAutoNum type="arabicPeriod"/>
            </a:pPr>
            <a:r>
              <a:rPr lang="en-US" sz="3600" b="1" dirty="0" smtClean="0"/>
              <a:t>User Guidance and On-line Help:</a:t>
            </a:r>
          </a:p>
          <a:p>
            <a:pPr marL="742950" indent="-742950"/>
            <a:endParaRPr lang="en-US" sz="3600" b="1" dirty="0" smtClean="0"/>
          </a:p>
          <a:p>
            <a:pPr>
              <a:buFont typeface="Wingdings" pitchFamily="2" charset="2"/>
              <a:buChar char="ü"/>
            </a:pPr>
            <a:r>
              <a:rPr lang="en-US" sz="3600" b="1" dirty="0" smtClean="0"/>
              <a:t>On-line help system</a:t>
            </a:r>
            <a:r>
              <a:rPr lang="en-US" sz="3600" dirty="0" smtClean="0"/>
              <a:t> – Provides help whenever needed. A good system gives context-based, user-friendly messages and uses graphics instead of plain text.</a:t>
            </a:r>
            <a:br>
              <a:rPr lang="en-US" sz="3600" dirty="0" smtClean="0"/>
            </a:br>
            <a:r>
              <a:rPr lang="en-US" sz="3600" i="1" dirty="0" smtClean="0"/>
              <a:t>Example:</a:t>
            </a:r>
            <a:r>
              <a:rPr lang="en-US" sz="3600" dirty="0" smtClean="0"/>
              <a:t> </a:t>
            </a:r>
            <a:r>
              <a:rPr lang="en-US" sz="3600" dirty="0" smtClean="0">
                <a:solidFill>
                  <a:schemeClr val="accent2"/>
                </a:solidFill>
              </a:rPr>
              <a:t>A tooltip appears when hovering over a button in an application.</a:t>
            </a:r>
            <a:endParaRPr lang="en-US" sz="3600" dirty="0">
              <a:solidFill>
                <a:schemeClr val="accent2"/>
              </a:solidFil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357" y="193931"/>
            <a:ext cx="11776314" cy="6186309"/>
          </a:xfrm>
          <a:prstGeom prst="rect">
            <a:avLst/>
          </a:prstGeom>
        </p:spPr>
        <p:txBody>
          <a:bodyPr wrap="square">
            <a:spAutoFit/>
          </a:bodyPr>
          <a:lstStyle/>
          <a:p>
            <a:pPr>
              <a:buFont typeface="Wingdings" pitchFamily="2" charset="2"/>
              <a:buChar char="ü"/>
            </a:pPr>
            <a:r>
              <a:rPr lang="en-US" sz="3600" b="1" dirty="0" smtClean="0">
                <a:solidFill>
                  <a:srgbClr val="008000"/>
                </a:solidFill>
              </a:rPr>
              <a:t>Guidance messages</a:t>
            </a:r>
            <a:r>
              <a:rPr lang="en-US" sz="3600" dirty="0" smtClean="0">
                <a:solidFill>
                  <a:srgbClr val="008000"/>
                </a:solidFill>
              </a:rPr>
              <a:t> – </a:t>
            </a:r>
            <a:r>
              <a:rPr lang="en-US" sz="3600" dirty="0" smtClean="0"/>
              <a:t>Automatically inform users about next steps, system status, or progress. Different users (beginners vs. advanced) may need different levels of guidance.</a:t>
            </a:r>
            <a:br>
              <a:rPr lang="en-US" sz="3600" dirty="0" smtClean="0"/>
            </a:br>
            <a:r>
              <a:rPr lang="en-US" sz="3600" i="1" dirty="0" smtClean="0"/>
              <a:t>Example:</a:t>
            </a:r>
            <a:r>
              <a:rPr lang="en-US" sz="3600" dirty="0" smtClean="0"/>
              <a:t> A </a:t>
            </a:r>
            <a:r>
              <a:rPr lang="en-US" sz="3600" dirty="0" smtClean="0">
                <a:solidFill>
                  <a:schemeClr val="accent2"/>
                </a:solidFill>
              </a:rPr>
              <a:t>wizard guiding users step-by-step </a:t>
            </a:r>
            <a:r>
              <a:rPr lang="en-US" sz="3600" dirty="0" smtClean="0"/>
              <a:t>in software installation.</a:t>
            </a:r>
          </a:p>
          <a:p>
            <a:endParaRPr lang="en-US" sz="3600" dirty="0" smtClean="0"/>
          </a:p>
          <a:p>
            <a:pPr>
              <a:buFont typeface="Wingdings" pitchFamily="2" charset="2"/>
              <a:buChar char="ü"/>
            </a:pPr>
            <a:r>
              <a:rPr lang="en-US" sz="3600" b="1" dirty="0" smtClean="0">
                <a:solidFill>
                  <a:srgbClr val="008000"/>
                </a:solidFill>
              </a:rPr>
              <a:t> Error messages</a:t>
            </a:r>
            <a:r>
              <a:rPr lang="en-US" sz="3600" dirty="0" smtClean="0">
                <a:solidFill>
                  <a:srgbClr val="008000"/>
                </a:solidFill>
              </a:rPr>
              <a:t> – </a:t>
            </a:r>
            <a:r>
              <a:rPr lang="en-US" sz="3600" dirty="0" smtClean="0"/>
              <a:t>Should be clear, polite, and helpful. They should suggest how to fix the error and provide links to further help.</a:t>
            </a:r>
            <a:br>
              <a:rPr lang="en-US" sz="3600" dirty="0" smtClean="0"/>
            </a:br>
            <a:r>
              <a:rPr lang="en-US" sz="3600" i="1" dirty="0" smtClean="0"/>
              <a:t>Example:</a:t>
            </a:r>
            <a:r>
              <a:rPr lang="en-US" sz="3600" dirty="0" smtClean="0"/>
              <a:t> </a:t>
            </a:r>
            <a:r>
              <a:rPr lang="en-US" sz="3600" dirty="0" smtClean="0">
                <a:solidFill>
                  <a:schemeClr val="accent2"/>
                </a:solidFill>
              </a:rPr>
              <a:t>Instead of “System error,” a good message says, “File not found. Please check the file path.”</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857" y="187638"/>
            <a:ext cx="11057207" cy="6740307"/>
          </a:xfrm>
          <a:prstGeom prst="rect">
            <a:avLst/>
          </a:prstGeom>
        </p:spPr>
        <p:txBody>
          <a:bodyPr wrap="square">
            <a:spAutoFit/>
          </a:bodyPr>
          <a:lstStyle/>
          <a:p>
            <a:pPr marL="742950" indent="-742950">
              <a:buAutoNum type="arabicPeriod" startAt="2"/>
            </a:pPr>
            <a:r>
              <a:rPr lang="en-US" sz="3600" b="1" dirty="0" smtClean="0">
                <a:solidFill>
                  <a:srgbClr val="008000"/>
                </a:solidFill>
              </a:rPr>
              <a:t>Mode-based versus Modeless Interface:</a:t>
            </a:r>
          </a:p>
          <a:p>
            <a:pPr marL="742950" indent="-742950"/>
            <a:endParaRPr lang="en-US" sz="3600" b="1" dirty="0" smtClean="0"/>
          </a:p>
          <a:p>
            <a:pPr>
              <a:buFont typeface="Wingdings" pitchFamily="2" charset="2"/>
              <a:buChar char="ü"/>
            </a:pPr>
            <a:r>
              <a:rPr lang="en-US" sz="3600" b="1" dirty="0" smtClean="0"/>
              <a:t>Mode-based interface</a:t>
            </a:r>
            <a:r>
              <a:rPr lang="en-US" sz="3600" dirty="0" smtClean="0"/>
              <a:t> – Commands depend on the system’s current mode. The user must switch modes to perform different tasks.</a:t>
            </a:r>
            <a:br>
              <a:rPr lang="en-US" sz="3600" dirty="0" smtClean="0"/>
            </a:br>
            <a:r>
              <a:rPr lang="en-US" sz="3600" i="1" dirty="0" smtClean="0"/>
              <a:t>Example:</a:t>
            </a:r>
            <a:r>
              <a:rPr lang="en-US" sz="3600" dirty="0" smtClean="0"/>
              <a:t> A text editor with "Insert Mode" and "Command Mode" (like in Vim).</a:t>
            </a:r>
          </a:p>
          <a:p>
            <a:pPr>
              <a:buFont typeface="Wingdings" pitchFamily="2" charset="2"/>
              <a:buChar char="ü"/>
            </a:pPr>
            <a:endParaRPr lang="en-US" sz="3600" dirty="0" smtClean="0"/>
          </a:p>
          <a:p>
            <a:pPr>
              <a:buFont typeface="Wingdings" pitchFamily="2" charset="2"/>
              <a:buChar char="ü"/>
            </a:pPr>
            <a:r>
              <a:rPr lang="en-US" sz="3600" b="1" dirty="0" smtClean="0"/>
              <a:t>Modeless interface</a:t>
            </a:r>
            <a:r>
              <a:rPr lang="en-US" sz="3600" dirty="0" smtClean="0"/>
              <a:t> – All commands are available at any time without switching modes.</a:t>
            </a:r>
            <a:br>
              <a:rPr lang="en-US" sz="3600" dirty="0" smtClean="0"/>
            </a:br>
            <a:r>
              <a:rPr lang="en-US" sz="3600" i="1" dirty="0" smtClean="0"/>
              <a:t>Example:</a:t>
            </a:r>
            <a:r>
              <a:rPr lang="en-US" sz="3600" dirty="0" smtClean="0"/>
              <a:t> Microsoft Word allows typing, formatting, and saving without changing modes.</a:t>
            </a:r>
            <a:endParaRPr lang="en-US" sz="3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22232</TotalTime>
  <Words>7153</Words>
  <Application>Microsoft Office PowerPoint</Application>
  <PresentationFormat>Custom</PresentationFormat>
  <Paragraphs>847</Paragraphs>
  <Slides>141</Slides>
  <Notes>0</Notes>
  <HiddenSlides>0</HiddenSlides>
  <MMClips>0</MMClips>
  <ScaleCrop>false</ScaleCrop>
  <HeadingPairs>
    <vt:vector size="4" baseType="variant">
      <vt:variant>
        <vt:lpstr>Theme</vt:lpstr>
      </vt:variant>
      <vt:variant>
        <vt:i4>1</vt:i4>
      </vt:variant>
      <vt:variant>
        <vt:lpstr>Slide Titles</vt:lpstr>
      </vt:variant>
      <vt:variant>
        <vt:i4>141</vt:i4>
      </vt:variant>
    </vt:vector>
  </HeadingPairs>
  <TitlesOfParts>
    <vt:vector size="142" baseType="lpstr">
      <vt:lpstr>Office Theme</vt:lpstr>
      <vt:lpstr>UNIT- 3</vt:lpstr>
      <vt:lpstr>Slide 2</vt:lpstr>
      <vt:lpstr>           </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dc:title>
  <dc:creator>dell</dc:creator>
  <cp:lastModifiedBy>lakshmi revathi krosuri</cp:lastModifiedBy>
  <cp:revision>696</cp:revision>
  <cp:lastPrinted>2023-08-15T06:03:59Z</cp:lastPrinted>
  <dcterms:created xsi:type="dcterms:W3CDTF">2023-08-06T04:32:02Z</dcterms:created>
  <dcterms:modified xsi:type="dcterms:W3CDTF">2025-03-12T10:39:09Z</dcterms:modified>
</cp:coreProperties>
</file>