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82" r:id="rId5"/>
    <p:sldId id="283" r:id="rId6"/>
    <p:sldId id="292" r:id="rId7"/>
    <p:sldId id="297" r:id="rId8"/>
    <p:sldId id="298" r:id="rId9"/>
    <p:sldId id="299" r:id="rId10"/>
    <p:sldId id="300" r:id="rId11"/>
    <p:sldId id="301" r:id="rId12"/>
    <p:sldId id="302" r:id="rId13"/>
    <p:sldId id="303" r:id="rId14"/>
    <p:sldId id="304" r:id="rId15"/>
    <p:sldId id="307" r:id="rId16"/>
    <p:sldId id="305" r:id="rId17"/>
    <p:sldId id="306"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29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1" autoAdjust="0"/>
  </p:normalViewPr>
  <p:slideViewPr>
    <p:cSldViewPr snapToGrid="0">
      <p:cViewPr varScale="1">
        <p:scale>
          <a:sx n="122" d="100"/>
          <a:sy n="122" d="100"/>
        </p:scale>
        <p:origin x="96"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242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12/14/2021</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12/14/2021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a:p>
        </p:txBody>
      </p:sp>
    </p:spTree>
    <p:extLst>
      <p:ext uri="{BB962C8B-B14F-4D97-AF65-F5344CB8AC3E}">
        <p14:creationId xmlns:p14="http://schemas.microsoft.com/office/powerpoint/2010/main" val="386151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a:p>
        </p:txBody>
      </p:sp>
    </p:spTree>
    <p:extLst>
      <p:ext uri="{BB962C8B-B14F-4D97-AF65-F5344CB8AC3E}">
        <p14:creationId xmlns:p14="http://schemas.microsoft.com/office/powerpoint/2010/main" val="1565422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a:p>
        </p:txBody>
      </p:sp>
    </p:spTree>
    <p:extLst>
      <p:ext uri="{BB962C8B-B14F-4D97-AF65-F5344CB8AC3E}">
        <p14:creationId xmlns:p14="http://schemas.microsoft.com/office/powerpoint/2010/main" val="1613396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a:p>
        </p:txBody>
      </p:sp>
    </p:spTree>
    <p:extLst>
      <p:ext uri="{BB962C8B-B14F-4D97-AF65-F5344CB8AC3E}">
        <p14:creationId xmlns:p14="http://schemas.microsoft.com/office/powerpoint/2010/main" val="169981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a:p>
        </p:txBody>
      </p:sp>
    </p:spTree>
    <p:extLst>
      <p:ext uri="{BB962C8B-B14F-4D97-AF65-F5344CB8AC3E}">
        <p14:creationId xmlns:p14="http://schemas.microsoft.com/office/powerpoint/2010/main" val="1941434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14</a:t>
            </a:fld>
            <a:endParaRPr lang="en-US" noProof="0"/>
          </a:p>
        </p:txBody>
      </p:sp>
    </p:spTree>
    <p:extLst>
      <p:ext uri="{BB962C8B-B14F-4D97-AF65-F5344CB8AC3E}">
        <p14:creationId xmlns:p14="http://schemas.microsoft.com/office/powerpoint/2010/main" val="4072549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15</a:t>
            </a:fld>
            <a:endParaRPr lang="en-US" noProof="0"/>
          </a:p>
        </p:txBody>
      </p:sp>
    </p:spTree>
    <p:extLst>
      <p:ext uri="{BB962C8B-B14F-4D97-AF65-F5344CB8AC3E}">
        <p14:creationId xmlns:p14="http://schemas.microsoft.com/office/powerpoint/2010/main" val="1848228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16</a:t>
            </a:fld>
            <a:endParaRPr lang="en-US" noProof="0"/>
          </a:p>
        </p:txBody>
      </p:sp>
    </p:spTree>
    <p:extLst>
      <p:ext uri="{BB962C8B-B14F-4D97-AF65-F5344CB8AC3E}">
        <p14:creationId xmlns:p14="http://schemas.microsoft.com/office/powerpoint/2010/main" val="3980144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17</a:t>
            </a:fld>
            <a:endParaRPr lang="en-US" noProof="0"/>
          </a:p>
        </p:txBody>
      </p:sp>
    </p:spTree>
    <p:extLst>
      <p:ext uri="{BB962C8B-B14F-4D97-AF65-F5344CB8AC3E}">
        <p14:creationId xmlns:p14="http://schemas.microsoft.com/office/powerpoint/2010/main" val="851503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18</a:t>
            </a:fld>
            <a:endParaRPr lang="en-US" noProof="0"/>
          </a:p>
        </p:txBody>
      </p:sp>
    </p:spTree>
    <p:extLst>
      <p:ext uri="{BB962C8B-B14F-4D97-AF65-F5344CB8AC3E}">
        <p14:creationId xmlns:p14="http://schemas.microsoft.com/office/powerpoint/2010/main" val="3684585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19</a:t>
            </a:fld>
            <a:endParaRPr lang="en-US" noProof="0"/>
          </a:p>
        </p:txBody>
      </p:sp>
    </p:spTree>
    <p:extLst>
      <p:ext uri="{BB962C8B-B14F-4D97-AF65-F5344CB8AC3E}">
        <p14:creationId xmlns:p14="http://schemas.microsoft.com/office/powerpoint/2010/main" val="342692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a:p>
        </p:txBody>
      </p:sp>
    </p:spTree>
    <p:extLst>
      <p:ext uri="{BB962C8B-B14F-4D97-AF65-F5344CB8AC3E}">
        <p14:creationId xmlns:p14="http://schemas.microsoft.com/office/powerpoint/2010/main" val="1496249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20</a:t>
            </a:fld>
            <a:endParaRPr lang="en-US" noProof="0"/>
          </a:p>
        </p:txBody>
      </p:sp>
    </p:spTree>
    <p:extLst>
      <p:ext uri="{BB962C8B-B14F-4D97-AF65-F5344CB8AC3E}">
        <p14:creationId xmlns:p14="http://schemas.microsoft.com/office/powerpoint/2010/main" val="706012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21</a:t>
            </a:fld>
            <a:endParaRPr lang="en-US" noProof="0"/>
          </a:p>
        </p:txBody>
      </p:sp>
    </p:spTree>
    <p:extLst>
      <p:ext uri="{BB962C8B-B14F-4D97-AF65-F5344CB8AC3E}">
        <p14:creationId xmlns:p14="http://schemas.microsoft.com/office/powerpoint/2010/main" val="3488743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22</a:t>
            </a:fld>
            <a:endParaRPr lang="en-US" noProof="0"/>
          </a:p>
        </p:txBody>
      </p:sp>
    </p:spTree>
    <p:extLst>
      <p:ext uri="{BB962C8B-B14F-4D97-AF65-F5344CB8AC3E}">
        <p14:creationId xmlns:p14="http://schemas.microsoft.com/office/powerpoint/2010/main" val="1681247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23</a:t>
            </a:fld>
            <a:endParaRPr lang="en-US" noProof="0"/>
          </a:p>
        </p:txBody>
      </p:sp>
    </p:spTree>
    <p:extLst>
      <p:ext uri="{BB962C8B-B14F-4D97-AF65-F5344CB8AC3E}">
        <p14:creationId xmlns:p14="http://schemas.microsoft.com/office/powerpoint/2010/main" val="2762038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24</a:t>
            </a:fld>
            <a:endParaRPr lang="en-US" noProof="0"/>
          </a:p>
        </p:txBody>
      </p:sp>
    </p:spTree>
    <p:extLst>
      <p:ext uri="{BB962C8B-B14F-4D97-AF65-F5344CB8AC3E}">
        <p14:creationId xmlns:p14="http://schemas.microsoft.com/office/powerpoint/2010/main" val="621789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25</a:t>
            </a:fld>
            <a:endParaRPr lang="en-US" noProof="0"/>
          </a:p>
        </p:txBody>
      </p:sp>
    </p:spTree>
    <p:extLst>
      <p:ext uri="{BB962C8B-B14F-4D97-AF65-F5344CB8AC3E}">
        <p14:creationId xmlns:p14="http://schemas.microsoft.com/office/powerpoint/2010/main" val="4144766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26</a:t>
            </a:fld>
            <a:endParaRPr lang="en-US" noProof="0"/>
          </a:p>
        </p:txBody>
      </p:sp>
    </p:spTree>
    <p:extLst>
      <p:ext uri="{BB962C8B-B14F-4D97-AF65-F5344CB8AC3E}">
        <p14:creationId xmlns:p14="http://schemas.microsoft.com/office/powerpoint/2010/main" val="39845359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27</a:t>
            </a:fld>
            <a:endParaRPr lang="en-US" noProof="0"/>
          </a:p>
        </p:txBody>
      </p:sp>
    </p:spTree>
    <p:extLst>
      <p:ext uri="{BB962C8B-B14F-4D97-AF65-F5344CB8AC3E}">
        <p14:creationId xmlns:p14="http://schemas.microsoft.com/office/powerpoint/2010/main" val="655479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28</a:t>
            </a:fld>
            <a:endParaRPr lang="en-US" noProof="0"/>
          </a:p>
        </p:txBody>
      </p:sp>
    </p:spTree>
    <p:extLst>
      <p:ext uri="{BB962C8B-B14F-4D97-AF65-F5344CB8AC3E}">
        <p14:creationId xmlns:p14="http://schemas.microsoft.com/office/powerpoint/2010/main" val="4071135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29</a:t>
            </a:fld>
            <a:endParaRPr lang="en-US" noProof="0"/>
          </a:p>
        </p:txBody>
      </p:sp>
    </p:spTree>
    <p:extLst>
      <p:ext uri="{BB962C8B-B14F-4D97-AF65-F5344CB8AC3E}">
        <p14:creationId xmlns:p14="http://schemas.microsoft.com/office/powerpoint/2010/main" val="2942549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a:p>
        </p:txBody>
      </p:sp>
    </p:spTree>
    <p:extLst>
      <p:ext uri="{BB962C8B-B14F-4D97-AF65-F5344CB8AC3E}">
        <p14:creationId xmlns:p14="http://schemas.microsoft.com/office/powerpoint/2010/main" val="24574866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30</a:t>
            </a:fld>
            <a:endParaRPr lang="en-US" noProof="0"/>
          </a:p>
        </p:txBody>
      </p:sp>
    </p:spTree>
    <p:extLst>
      <p:ext uri="{BB962C8B-B14F-4D97-AF65-F5344CB8AC3E}">
        <p14:creationId xmlns:p14="http://schemas.microsoft.com/office/powerpoint/2010/main" val="4189610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a:p>
        </p:txBody>
      </p:sp>
    </p:spTree>
    <p:extLst>
      <p:ext uri="{BB962C8B-B14F-4D97-AF65-F5344CB8AC3E}">
        <p14:creationId xmlns:p14="http://schemas.microsoft.com/office/powerpoint/2010/main" val="231011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a:p>
        </p:txBody>
      </p:sp>
    </p:spTree>
    <p:extLst>
      <p:ext uri="{BB962C8B-B14F-4D97-AF65-F5344CB8AC3E}">
        <p14:creationId xmlns:p14="http://schemas.microsoft.com/office/powerpoint/2010/main" val="3241642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a:p>
        </p:txBody>
      </p:sp>
    </p:spTree>
    <p:extLst>
      <p:ext uri="{BB962C8B-B14F-4D97-AF65-F5344CB8AC3E}">
        <p14:creationId xmlns:p14="http://schemas.microsoft.com/office/powerpoint/2010/main" val="147177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a:p>
        </p:txBody>
      </p:sp>
    </p:spTree>
    <p:extLst>
      <p:ext uri="{BB962C8B-B14F-4D97-AF65-F5344CB8AC3E}">
        <p14:creationId xmlns:p14="http://schemas.microsoft.com/office/powerpoint/2010/main" val="3583734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a:p>
        </p:txBody>
      </p:sp>
    </p:spTree>
    <p:extLst>
      <p:ext uri="{BB962C8B-B14F-4D97-AF65-F5344CB8AC3E}">
        <p14:creationId xmlns:p14="http://schemas.microsoft.com/office/powerpoint/2010/main" val="805980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a:p>
        </p:txBody>
      </p:sp>
    </p:spTree>
    <p:extLst>
      <p:ext uri="{BB962C8B-B14F-4D97-AF65-F5344CB8AC3E}">
        <p14:creationId xmlns:p14="http://schemas.microsoft.com/office/powerpoint/2010/main" val="4137535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xmlns=""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xmlns=""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xmlns=""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hasCustomPrompt="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xmlns="" id="{16A38E24-EB1C-472F-B631-5DF32F9C4CF5}"/>
              </a:ext>
            </a:extLst>
          </p:cNvPr>
          <p:cNvSpPr>
            <a:spLocks noGrp="1"/>
          </p:cNvSpPr>
          <p:nvPr>
            <p:ph type="body" sz="quarter" idx="12" hasCustomPrompt="1"/>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xmlns="" id="{5B4A252E-78C9-4F76-98A4-A4B580AD072A}"/>
              </a:ext>
            </a:extLst>
          </p:cNvPr>
          <p:cNvSpPr>
            <a:spLocks noGrp="1"/>
          </p:cNvSpPr>
          <p:nvPr>
            <p:ph type="body" sz="quarter" idx="13" hasCustomPrompt="1"/>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xmlns=""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hasCustomPrompt="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xmlns="" id="{1F5B3657-F2AE-455A-BF81-1A0C2ACECD20}"/>
              </a:ext>
            </a:extLst>
          </p:cNvPr>
          <p:cNvSpPr>
            <a:spLocks noGrp="1"/>
          </p:cNvSpPr>
          <p:nvPr>
            <p:ph type="body" sz="quarter" idx="12" hasCustomPrompt="1"/>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xmlns="" id="{6A983D98-E0AB-429A-9EC2-B50D4216D691}"/>
              </a:ext>
            </a:extLst>
          </p:cNvPr>
          <p:cNvSpPr>
            <a:spLocks noGrp="1"/>
          </p:cNvSpPr>
          <p:nvPr>
            <p:ph type="body" sz="quarter" idx="13" hasCustomPrompt="1"/>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xmlns="" id="{755213BF-EF6D-45DC-A01B-DE6C2F23A6D2}"/>
              </a:ext>
            </a:extLst>
          </p:cNvPr>
          <p:cNvSpPr>
            <a:spLocks noGrp="1"/>
          </p:cNvSpPr>
          <p:nvPr>
            <p:ph type="body" sz="quarter" idx="14" hasCustomPrompt="1"/>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xmlns="" id="{77D6BBBA-F4A3-45D4-91BC-A405FFDC7C3D}"/>
              </a:ext>
            </a:extLst>
          </p:cNvPr>
          <p:cNvSpPr>
            <a:spLocks noGrp="1"/>
          </p:cNvSpPr>
          <p:nvPr>
            <p:ph type="body" sz="quarter" idx="15" hasCustomPrompt="1"/>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xmlns=""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xmlns=""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xmlns="" id="{8E801980-CBAE-4A50-886D-54D7BB2E19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xmlns=""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xmlns=""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xmlns=""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xmlns="" id="{FD1EE834-4B70-4715-8346-1C0298347EE0}"/>
              </a:ext>
            </a:extLst>
          </p:cNvPr>
          <p:cNvSpPr>
            <a:spLocks noGrp="1"/>
          </p:cNvSpPr>
          <p:nvPr>
            <p:ph idx="1" hasCustomPrompt="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xmlns="" id="{EAE43F4C-1A64-4197-A44B-E6EB874E243B}"/>
              </a:ext>
            </a:extLst>
          </p:cNvPr>
          <p:cNvSpPr>
            <a:spLocks noGrp="1"/>
          </p:cNvSpPr>
          <p:nvPr>
            <p:ph sz="half" idx="1" hasCustomPrompt="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xmlns="" id="{D7B3F5B8-DC28-4878-AC9F-D434D7542D8F}"/>
              </a:ext>
            </a:extLst>
          </p:cNvPr>
          <p:cNvSpPr>
            <a:spLocks noGrp="1"/>
          </p:cNvSpPr>
          <p:nvPr>
            <p:ph sz="half" idx="2" hasCustomPrompt="1"/>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xmlns="" id="{CB97B01E-88B2-448F-BD96-A1AAFA39AC1E}"/>
              </a:ext>
            </a:extLst>
          </p:cNvPr>
          <p:cNvSpPr>
            <a:spLocks noGrp="1"/>
          </p:cNvSpPr>
          <p:nvPr>
            <p:ph type="body" idx="1" hasCustomPrompt="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xmlns=""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xmlns="" id="{BB0A14E0-899D-4594-BC9E-AE89BF0D3AB7}"/>
              </a:ext>
            </a:extLst>
          </p:cNvPr>
          <p:cNvSpPr>
            <a:spLocks noGrp="1"/>
          </p:cNvSpPr>
          <p:nvPr>
            <p:ph sz="half" idx="2" hasCustomPrompt="1"/>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xmlns="" id="{2C699014-D902-4E9A-80CD-8D2BCFE67097}"/>
              </a:ext>
            </a:extLst>
          </p:cNvPr>
          <p:cNvSpPr>
            <a:spLocks noGrp="1"/>
          </p:cNvSpPr>
          <p:nvPr>
            <p:ph sz="quarter" idx="4" hasCustomPrompt="1"/>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xmlns=""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xmlns=""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xmlns="" id="{79F53EF1-D412-467C-B7CE-30536F140AE1}"/>
              </a:ext>
            </a:extLst>
          </p:cNvPr>
          <p:cNvSpPr>
            <a:spLocks noGrp="1"/>
          </p:cNvSpPr>
          <p:nvPr>
            <p:ph idx="1" hasCustomPrompt="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xmlns=""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xmlns=""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xmlns=""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xmlns=""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xmlns=""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xmlns=""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xmlns=""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xmlns=""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xmlns=""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xmlns=""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xmlns=""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xmlns=""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xmlns="" id="{9FD584DA-F775-47B8-A1D7-6556AD5FCBD2}"/>
              </a:ext>
            </a:extLst>
          </p:cNvPr>
          <p:cNvSpPr>
            <a:spLocks noGrp="1"/>
          </p:cNvSpPr>
          <p:nvPr>
            <p:ph sz="half" idx="2" hasCustomPrompt="1"/>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xmlns=""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xmlns="" id="{DF0A5256-B267-47DA-858A-0F3867CB6139}"/>
              </a:ext>
            </a:extLst>
          </p:cNvPr>
          <p:cNvSpPr>
            <a:spLocks noGrp="1"/>
          </p:cNvSpPr>
          <p:nvPr>
            <p:ph type="body" sz="quarter" idx="12" hasCustomPrompt="1"/>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xmlns=""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xmlns="" id="{16EFF903-F1F3-440A-B12C-9FD51606B03D}"/>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all" spc="-300" baseline="0">
                <a:solidFill>
                  <a:schemeClr val="tx1"/>
                </a:solidFill>
                <a:latin typeface="+mj-lt"/>
              </a:defRPr>
            </a:lvl1pPr>
          </a:lstStyle>
          <a:p>
            <a:r>
              <a:rPr lang="en-US" noProof="0"/>
              <a:t>Thank you</a:t>
            </a:r>
          </a:p>
        </p:txBody>
      </p:sp>
      <p:sp>
        <p:nvSpPr>
          <p:cNvPr id="7" name="Rectangle 6">
            <a:extLst>
              <a:ext uri="{FF2B5EF4-FFF2-40B4-BE49-F238E27FC236}">
                <a16:creationId xmlns:a16="http://schemas.microsoft.com/office/drawing/2014/main" xmlns=""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5">
            <a:extLst>
              <a:ext uri="{FF2B5EF4-FFF2-40B4-BE49-F238E27FC236}">
                <a16:creationId xmlns:a16="http://schemas.microsoft.com/office/drawing/2014/main" xmlns=""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2" name="Text Placeholder 6">
            <a:extLst>
              <a:ext uri="{FF2B5EF4-FFF2-40B4-BE49-F238E27FC236}">
                <a16:creationId xmlns:a16="http://schemas.microsoft.com/office/drawing/2014/main" xmlns=""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3" name="Text Placeholder 7">
            <a:extLst>
              <a:ext uri="{FF2B5EF4-FFF2-40B4-BE49-F238E27FC236}">
                <a16:creationId xmlns:a16="http://schemas.microsoft.com/office/drawing/2014/main" xmlns=""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4" name="Text Placeholder 8">
            <a:extLst>
              <a:ext uri="{FF2B5EF4-FFF2-40B4-BE49-F238E27FC236}">
                <a16:creationId xmlns:a16="http://schemas.microsoft.com/office/drawing/2014/main" xmlns=""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xmlns=""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xmlns=""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xmlns=""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xmlns=""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xmlns=""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xmlns=""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WOODGROVE</a:t>
            </a: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BANK</a:t>
            </a:r>
          </a:p>
        </p:txBody>
      </p:sp>
      <p:sp>
        <p:nvSpPr>
          <p:cNvPr id="8" name="Rectangle 7">
            <a:extLst>
              <a:ext uri="{FF2B5EF4-FFF2-40B4-BE49-F238E27FC236}">
                <a16:creationId xmlns:a16="http://schemas.microsoft.com/office/drawing/2014/main" xmlns=""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xmlns=""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gov.sg/dataset/median-resale-prices-for-registered-applications-by-town-and-flat-type"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hyperlink" Target="https://data.gov.sg/dataset/estimated-resident-population-living-in-hdb-flats"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s://data.gov.sg/dataset/number-of-residential-units-under-hdb-s-management" TargetMode="External"/><Relationship Id="rId7"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data.gov.sg/dataset/resale-flat-prices?resource_id=42ff9cfe-abe5-4b54-beda-c88f9bb438ee" TargetMode="External"/><Relationship Id="rId5" Type="http://schemas.openxmlformats.org/officeDocument/2006/relationships/hyperlink" Target="https://data.gov.sg/dataset/estimated-resident-population-living-in-hdb-flats" TargetMode="External"/><Relationship Id="rId4" Type="http://schemas.openxmlformats.org/officeDocument/2006/relationships/hyperlink" Target="https://data.gov.sg/dataset/median-resale-prices-for-registered-applications-by-town-and-flat-typ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jp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hyperlink" Target="https://data.gov.sg/dataset/resale-flat-prices?resource_id=42ff9cfe-abe5-4b54-beda-c88f9bb438ee"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image" Target="../media/image20.svg"/><Relationship Id="rId5" Type="http://schemas.openxmlformats.org/officeDocument/2006/relationships/image" Target="../media/image18.png"/><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3" Type="http://schemas.openxmlformats.org/officeDocument/2006/relationships/hyperlink" Target="https://data.gov.sg/dataset/number-of-residential-units-under-hdb-s-management"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E2F2BFDF-E9F2-4569-A9F2-E1FFCB7FB82D}"/>
              </a:ext>
            </a:extLst>
          </p:cNvPr>
          <p:cNvSpPr txBox="1"/>
          <p:nvPr/>
        </p:nvSpPr>
        <p:spPr>
          <a:xfrm>
            <a:off x="6138155" y="3024342"/>
            <a:ext cx="2611563" cy="225121"/>
          </a:xfrm>
          <a:prstGeom prst="rect">
            <a:avLst/>
          </a:prstGeom>
          <a:noFill/>
        </p:spPr>
        <p:txBody>
          <a:bodyPr wrap="square" lIns="0" tIns="36000" rIns="0" bIns="0" rtlCol="0">
            <a:spAutoFit/>
          </a:bodyPr>
          <a:lstStyle/>
          <a:p>
            <a:pPr algn="r">
              <a:lnSpc>
                <a:spcPts val="1400"/>
              </a:lnSpc>
            </a:pPr>
            <a:r>
              <a:rPr lang="en-US" sz="1600" b="1" spc="-100" dirty="0" smtClean="0">
                <a:solidFill>
                  <a:schemeClr val="tx1">
                    <a:lumMod val="50000"/>
                    <a:lumOff val="50000"/>
                  </a:schemeClr>
                </a:solidFill>
                <a:latin typeface="Corbel" panose="020B0503020204020204" pitchFamily="34" charset="0"/>
              </a:rPr>
              <a:t>DAVID PANG</a:t>
            </a:r>
            <a:endParaRPr lang="en-US" sz="1600" b="1" spc="-100" baseline="0" dirty="0">
              <a:solidFill>
                <a:schemeClr val="tx1"/>
              </a:solidFill>
              <a:latin typeface="Corbel" panose="020B0503020204020204" pitchFamily="34" charset="0"/>
            </a:endParaRPr>
          </a:p>
        </p:txBody>
      </p:sp>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906012" y="3540154"/>
            <a:ext cx="7843706" cy="2258800"/>
          </a:xfrm>
        </p:spPr>
        <p:txBody>
          <a:bodyPr/>
          <a:lstStyle/>
          <a:p>
            <a:r>
              <a:rPr lang="en-US" sz="4800" dirty="0"/>
              <a:t>UNDERSTANDING </a:t>
            </a:r>
            <a:br>
              <a:rPr lang="en-US" sz="4800" dirty="0"/>
            </a:br>
            <a:r>
              <a:rPr lang="en-US" sz="4800" dirty="0"/>
              <a:t>HDB RESALE PRICES </a:t>
            </a:r>
            <a:br>
              <a:rPr lang="en-US" sz="4800" dirty="0"/>
            </a:br>
            <a:r>
              <a:rPr lang="en-US" sz="4800" dirty="0"/>
              <a:t>2008 </a:t>
            </a:r>
            <a:r>
              <a:rPr lang="en-US" sz="1800" dirty="0"/>
              <a:t>vs</a:t>
            </a:r>
            <a:r>
              <a:rPr lang="en-US" sz="4800" dirty="0"/>
              <a:t> 2018</a:t>
            </a:r>
            <a:endParaRPr lang="en-US" dirty="0"/>
          </a:p>
        </p:txBody>
      </p:sp>
      <p:pic>
        <p:nvPicPr>
          <p:cNvPr id="14" name="Picture Placeholder 13">
            <a:extLst>
              <a:ext uri="{FF2B5EF4-FFF2-40B4-BE49-F238E27FC236}">
                <a16:creationId xmlns:a16="http://schemas.microsoft.com/office/drawing/2014/main" xmlns="" id="{19398325-97BD-43BB-86B9-4FCFE5043A63}"/>
              </a:ext>
            </a:extLst>
          </p:cNvPr>
          <p:cNvPicPr>
            <a:picLocks noGrp="1" noChangeAspect="1"/>
          </p:cNvPicPr>
          <p:nvPr>
            <p:ph type="pic" sz="quarter" idx="13"/>
          </p:nvPr>
        </p:nvPicPr>
        <p:blipFill>
          <a:blip r:embed="rId3"/>
          <a:srcRect l="27420" r="27420"/>
          <a:stretch>
            <a:fillRect/>
          </a:stretch>
        </p:blipFill>
        <p:spPr/>
      </p:pic>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5184913" cy="432000"/>
          </a:xfrm>
        </p:spPr>
        <p:txBody>
          <a:bodyPr/>
          <a:lstStyle/>
          <a:p>
            <a:pPr algn="l"/>
            <a:r>
              <a:rPr lang="en-US" dirty="0"/>
              <a:t>dataset 2</a:t>
            </a:r>
          </a:p>
        </p:txBody>
      </p:sp>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a:xfrm>
            <a:off x="558749" y="1224793"/>
            <a:ext cx="8954367" cy="4967207"/>
          </a:xfrm>
        </p:spPr>
        <p:txBody>
          <a:bodyPr/>
          <a:lstStyle/>
          <a:p>
            <a:pPr marL="0" indent="0">
              <a:buNone/>
            </a:pPr>
            <a:r>
              <a:rPr lang="en-US" dirty="0"/>
              <a:t>Median Resale Prices for Registered Applications by Town and Flat Type</a:t>
            </a:r>
            <a:r>
              <a:rPr lang="en-US" u="sng" dirty="0">
                <a:solidFill>
                  <a:schemeClr val="accent5"/>
                </a:solidFill>
              </a:rPr>
              <a:t/>
            </a:r>
            <a:br>
              <a:rPr lang="en-US" u="sng" dirty="0">
                <a:solidFill>
                  <a:schemeClr val="accent5"/>
                </a:solidFill>
              </a:rPr>
            </a:br>
            <a:r>
              <a:rPr lang="en-US" sz="1600" u="sng" dirty="0">
                <a:solidFill>
                  <a:schemeClr val="accent5"/>
                </a:solidFill>
              </a:rPr>
              <a:t>- </a:t>
            </a:r>
            <a:r>
              <a:rPr lang="en-US" sz="1600" u="sng" dirty="0">
                <a:solidFill>
                  <a:schemeClr val="accent5"/>
                </a:solidFill>
                <a:hlinkClick r:id="rId3"/>
              </a:rPr>
              <a:t>https://data.gov.sg/dataset/median-resale-prices-for-registered-applications-by-town-and-flat-type</a:t>
            </a:r>
            <a:endParaRPr lang="en-US" sz="1600" u="sng" dirty="0">
              <a:solidFill>
                <a:schemeClr val="accent5"/>
              </a:solidFill>
            </a:endParaRPr>
          </a:p>
          <a:p>
            <a:pPr marL="0" indent="0">
              <a:buNone/>
            </a:pPr>
            <a:endParaRPr lang="en-US" u="sng" dirty="0">
              <a:solidFill>
                <a:schemeClr val="accent5"/>
              </a:solidFill>
            </a:endParaRPr>
          </a:p>
          <a:p>
            <a:pPr marL="0" indent="0">
              <a:buNone/>
            </a:pPr>
            <a:r>
              <a:rPr lang="en-US" dirty="0">
                <a:solidFill>
                  <a:schemeClr val="tx1"/>
                </a:solidFill>
              </a:rPr>
              <a:t>Data shows resale units median price recorded each quarter, sorted by town and flat type.</a:t>
            </a:r>
          </a:p>
          <a:p>
            <a:pPr marL="0" indent="0">
              <a:buNone/>
            </a:pPr>
            <a:endParaRPr lang="en-US" u="sng" dirty="0">
              <a:solidFill>
                <a:schemeClr val="accent5"/>
              </a:solidFill>
            </a:endParaRPr>
          </a:p>
          <a:p>
            <a:pPr marL="342900" indent="-342900">
              <a:buFont typeface="Arial" panose="020B0604020202020204" pitchFamily="34" charset="0"/>
              <a:buAutoNum type="arabicPeriod"/>
            </a:pPr>
            <a:endParaRPr lang="en-US" u="sng" dirty="0">
              <a:solidFill>
                <a:schemeClr val="accent5"/>
              </a:solidFill>
            </a:endParaRPr>
          </a:p>
          <a:p>
            <a:pPr marL="342900" indent="-342900">
              <a:buFont typeface="Arial" panose="020B0604020202020204" pitchFamily="34" charset="0"/>
              <a:buAutoNum type="arabicPeriod"/>
            </a:pPr>
            <a:endParaRPr lang="en-US" u="sng" dirty="0">
              <a:solidFill>
                <a:schemeClr val="accent5"/>
              </a:solidFill>
            </a:endParaRPr>
          </a:p>
          <a:p>
            <a:pPr marL="0" indent="0">
              <a:buNone/>
            </a:pPr>
            <a:endParaRPr lang="en-US" u="sng" dirty="0">
              <a:solidFill>
                <a:schemeClr val="accent5"/>
              </a:solidFill>
            </a:endParaRPr>
          </a:p>
          <a:p>
            <a:r>
              <a:rPr lang="en-US" sz="1050" dirty="0"/>
              <a:t>The data excluded transactions that may not accurately reflect the market price, i.e., resale of part shares, resale between related parties, cases under the Conversion Scheme, resale of terrace flats, converted flats, and HUDC flats.</a:t>
            </a:r>
          </a:p>
          <a:p>
            <a:r>
              <a:rPr lang="en-US" sz="1050" dirty="0"/>
              <a:t>The figures are rounded to the nearest hundred dollars. "na" indicates no resale transactions in this town and flat type. "-" refers to cases where there are less than 20 resale transactions in this town and flat type. Hence, median prices are not shown as they may not be representative.</a:t>
            </a:r>
            <a:r>
              <a:rPr lang="en-US" sz="1200" dirty="0"/>
              <a:t/>
            </a:r>
            <a:br>
              <a:rPr lang="en-US" sz="1200" dirty="0"/>
            </a:br>
            <a:endParaRPr lang="en-US" sz="1200" dirty="0"/>
          </a:p>
          <a:p>
            <a:pPr marL="0" indent="0">
              <a:lnSpc>
                <a:spcPct val="100000"/>
              </a:lnSpc>
              <a:spcBef>
                <a:spcPts val="0"/>
              </a:spcBef>
              <a:buNone/>
            </a:pPr>
            <a:endParaRPr lang="en-US" sz="1200" dirty="0"/>
          </a:p>
          <a:p>
            <a:pPr marL="0" indent="0">
              <a:lnSpc>
                <a:spcPct val="100000"/>
              </a:lnSpc>
              <a:spcBef>
                <a:spcPts val="0"/>
              </a:spcBef>
              <a:buNone/>
            </a:pPr>
            <a:r>
              <a:rPr lang="en-US" sz="1600" b="1" dirty="0"/>
              <a:t>Aim: 	To find out the change of 4-room units median resale price throughout the years,</a:t>
            </a:r>
            <a:br>
              <a:rPr lang="en-US" sz="1600" b="1" dirty="0"/>
            </a:br>
            <a:r>
              <a:rPr lang="en-US" sz="1600" b="1" dirty="0"/>
              <a:t>	and to find out the % change in 2008 compared to 2018 for each town.</a:t>
            </a:r>
            <a:endParaRPr lang="en-US" sz="1100" b="1" dirty="0"/>
          </a:p>
          <a:p>
            <a:pPr marL="0" indent="0">
              <a:buNone/>
            </a:pPr>
            <a:endParaRPr lang="en-US" u="sng" dirty="0">
              <a:solidFill>
                <a:schemeClr val="accent5"/>
              </a:solidFill>
            </a:endParaRP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10</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4"/>
          <a:srcRect l="27420" r="27420"/>
          <a:stretch>
            <a:fillRect/>
          </a:stretch>
        </p:blipFill>
        <p:spPr>
          <a:xfrm>
            <a:off x="9980476" y="0"/>
            <a:ext cx="2211524" cy="6858000"/>
          </a:xfrm>
          <a:prstGeom prst="rect">
            <a:avLst/>
          </a:prstGeom>
        </p:spPr>
      </p:pic>
      <p:graphicFrame>
        <p:nvGraphicFramePr>
          <p:cNvPr id="5" name="Table 4">
            <a:extLst>
              <a:ext uri="{FF2B5EF4-FFF2-40B4-BE49-F238E27FC236}">
                <a16:creationId xmlns:a16="http://schemas.microsoft.com/office/drawing/2014/main" xmlns="" id="{43EBF1A5-4D69-4EEB-B24E-772B0AA252A1}"/>
              </a:ext>
            </a:extLst>
          </p:cNvPr>
          <p:cNvGraphicFramePr>
            <a:graphicFrameLocks noGrp="1"/>
          </p:cNvGraphicFramePr>
          <p:nvPr>
            <p:extLst>
              <p:ext uri="{D42A27DB-BD31-4B8C-83A1-F6EECF244321}">
                <p14:modId xmlns:p14="http://schemas.microsoft.com/office/powerpoint/2010/main" val="1847960094"/>
              </p:ext>
            </p:extLst>
          </p:nvPr>
        </p:nvGraphicFramePr>
        <p:xfrm>
          <a:off x="704998" y="2878160"/>
          <a:ext cx="8661868" cy="1252681"/>
        </p:xfrm>
        <a:graphic>
          <a:graphicData uri="http://schemas.openxmlformats.org/drawingml/2006/table">
            <a:tbl>
              <a:tblPr>
                <a:tableStyleId>{616DA210-FB5B-4158-B5E0-FEB733F419BA}</a:tableStyleId>
              </a:tblPr>
              <a:tblGrid>
                <a:gridCol w="545942">
                  <a:extLst>
                    <a:ext uri="{9D8B030D-6E8A-4147-A177-3AD203B41FA5}">
                      <a16:colId xmlns:a16="http://schemas.microsoft.com/office/drawing/2014/main" xmlns="" val="2001787186"/>
                    </a:ext>
                  </a:extLst>
                </a:gridCol>
                <a:gridCol w="1165279">
                  <a:extLst>
                    <a:ext uri="{9D8B030D-6E8A-4147-A177-3AD203B41FA5}">
                      <a16:colId xmlns:a16="http://schemas.microsoft.com/office/drawing/2014/main" xmlns="" val="3447346463"/>
                    </a:ext>
                  </a:extLst>
                </a:gridCol>
                <a:gridCol w="1304785">
                  <a:extLst>
                    <a:ext uri="{9D8B030D-6E8A-4147-A177-3AD203B41FA5}">
                      <a16:colId xmlns:a16="http://schemas.microsoft.com/office/drawing/2014/main" xmlns="" val="2348949856"/>
                    </a:ext>
                  </a:extLst>
                </a:gridCol>
                <a:gridCol w="2379796">
                  <a:extLst>
                    <a:ext uri="{9D8B030D-6E8A-4147-A177-3AD203B41FA5}">
                      <a16:colId xmlns:a16="http://schemas.microsoft.com/office/drawing/2014/main" xmlns="" val="4102348691"/>
                    </a:ext>
                  </a:extLst>
                </a:gridCol>
                <a:gridCol w="3266066">
                  <a:extLst>
                    <a:ext uri="{9D8B030D-6E8A-4147-A177-3AD203B41FA5}">
                      <a16:colId xmlns:a16="http://schemas.microsoft.com/office/drawing/2014/main" xmlns="" val="160587194"/>
                    </a:ext>
                  </a:extLst>
                </a:gridCol>
              </a:tblGrid>
              <a:tr h="168837">
                <a:tc>
                  <a:txBody>
                    <a:bodyPr/>
                    <a:lstStyle/>
                    <a:p>
                      <a:pPr algn="l" fontAlgn="b"/>
                      <a:r>
                        <a:rPr lang="en-GB" sz="900">
                          <a:effectLst/>
                        </a:rPr>
                        <a:t>No.</a:t>
                      </a:r>
                      <a:endParaRPr lang="en-GB" sz="900" b="0">
                        <a:solidFill>
                          <a:srgbClr val="95989A"/>
                        </a:solidFill>
                        <a:effectLst/>
                      </a:endParaRPr>
                    </a:p>
                  </a:txBody>
                  <a:tcPr marL="61192" marR="31871" marT="31871" marB="31871" anchor="b"/>
                </a:tc>
                <a:tc>
                  <a:txBody>
                    <a:bodyPr/>
                    <a:lstStyle/>
                    <a:p>
                      <a:pPr algn="l" fontAlgn="b"/>
                      <a:r>
                        <a:rPr lang="en-GB" sz="900">
                          <a:effectLst/>
                        </a:rPr>
                        <a:t>Name</a:t>
                      </a:r>
                      <a:endParaRPr lang="en-GB" sz="900" b="0">
                        <a:solidFill>
                          <a:srgbClr val="95989A"/>
                        </a:solidFill>
                        <a:effectLst/>
                      </a:endParaRPr>
                    </a:p>
                  </a:txBody>
                  <a:tcPr marL="61192" marR="31871" marT="31871" marB="31871" anchor="b"/>
                </a:tc>
                <a:tc>
                  <a:txBody>
                    <a:bodyPr/>
                    <a:lstStyle/>
                    <a:p>
                      <a:pPr algn="l" fontAlgn="b"/>
                      <a:r>
                        <a:rPr lang="en-GB" sz="900">
                          <a:effectLst/>
                        </a:rPr>
                        <a:t>Title</a:t>
                      </a:r>
                      <a:endParaRPr lang="en-GB" sz="900" b="0">
                        <a:solidFill>
                          <a:srgbClr val="95989A"/>
                        </a:solidFill>
                        <a:effectLst/>
                      </a:endParaRPr>
                    </a:p>
                  </a:txBody>
                  <a:tcPr marL="61192" marR="31871" marT="31871" marB="31871" anchor="b"/>
                </a:tc>
                <a:tc>
                  <a:txBody>
                    <a:bodyPr/>
                    <a:lstStyle/>
                    <a:p>
                      <a:pPr algn="l" fontAlgn="b"/>
                      <a:r>
                        <a:rPr lang="en-GB" sz="900">
                          <a:effectLst/>
                        </a:rPr>
                        <a:t>Type</a:t>
                      </a:r>
                      <a:endParaRPr lang="en-GB" sz="900" b="0">
                        <a:solidFill>
                          <a:srgbClr val="95989A"/>
                        </a:solidFill>
                        <a:effectLst/>
                      </a:endParaRPr>
                    </a:p>
                  </a:txBody>
                  <a:tcPr marL="61192" marR="31871" marT="31871" marB="31871" anchor="b"/>
                </a:tc>
                <a:tc>
                  <a:txBody>
                    <a:bodyPr/>
                    <a:lstStyle/>
                    <a:p>
                      <a:pPr algn="l" fontAlgn="b"/>
                      <a:r>
                        <a:rPr lang="en-GB" sz="900">
                          <a:effectLst/>
                        </a:rPr>
                        <a:t>Description</a:t>
                      </a:r>
                      <a:endParaRPr lang="en-GB" sz="900" b="0">
                        <a:solidFill>
                          <a:srgbClr val="95989A"/>
                        </a:solidFill>
                        <a:effectLst/>
                      </a:endParaRPr>
                    </a:p>
                  </a:txBody>
                  <a:tcPr marL="61192" marR="31871" marT="31871" marB="31871" anchor="b"/>
                </a:tc>
                <a:extLst>
                  <a:ext uri="{0D108BD9-81ED-4DB2-BD59-A6C34878D82A}">
                    <a16:rowId xmlns:a16="http://schemas.microsoft.com/office/drawing/2014/main" xmlns="" val="3666512549"/>
                  </a:ext>
                </a:extLst>
              </a:tr>
              <a:tr h="294159">
                <a:tc>
                  <a:txBody>
                    <a:bodyPr/>
                    <a:lstStyle/>
                    <a:p>
                      <a:pPr fontAlgn="t"/>
                      <a:r>
                        <a:rPr lang="en-GB" sz="900">
                          <a:effectLst/>
                        </a:rPr>
                        <a:t>1</a:t>
                      </a:r>
                      <a:endParaRPr lang="en-GB" sz="900" b="0">
                        <a:solidFill>
                          <a:srgbClr val="113355"/>
                        </a:solidFill>
                        <a:effectLst/>
                      </a:endParaRPr>
                    </a:p>
                  </a:txBody>
                  <a:tcPr marL="31871" marR="31871" marT="31871" marB="31871"/>
                </a:tc>
                <a:tc>
                  <a:txBody>
                    <a:bodyPr/>
                    <a:lstStyle/>
                    <a:p>
                      <a:pPr fontAlgn="t"/>
                      <a:r>
                        <a:rPr lang="en-GB" sz="900">
                          <a:effectLst/>
                        </a:rPr>
                        <a:t>quarter</a:t>
                      </a:r>
                      <a:endParaRPr lang="en-GB" sz="900" b="0">
                        <a:solidFill>
                          <a:srgbClr val="113355"/>
                        </a:solidFill>
                        <a:effectLst/>
                      </a:endParaRPr>
                    </a:p>
                  </a:txBody>
                  <a:tcPr marL="31871" marR="31871" marT="31871" marB="31871"/>
                </a:tc>
                <a:tc>
                  <a:txBody>
                    <a:bodyPr/>
                    <a:lstStyle/>
                    <a:p>
                      <a:pPr fontAlgn="t"/>
                      <a:r>
                        <a:rPr lang="en-GB" sz="900">
                          <a:effectLst/>
                        </a:rPr>
                        <a:t>Quarter</a:t>
                      </a:r>
                      <a:endParaRPr lang="en-GB" sz="900" b="0">
                        <a:solidFill>
                          <a:srgbClr val="113355"/>
                        </a:solidFill>
                        <a:effectLst/>
                      </a:endParaRPr>
                    </a:p>
                  </a:txBody>
                  <a:tcPr marL="31871" marR="31871" marT="31871" marB="31871"/>
                </a:tc>
                <a:tc>
                  <a:txBody>
                    <a:bodyPr/>
                    <a:lstStyle/>
                    <a:p>
                      <a:pPr fontAlgn="t"/>
                      <a:r>
                        <a:rPr lang="en-GB" sz="900" dirty="0">
                          <a:effectLst/>
                        </a:rPr>
                        <a:t>Datetime (Quarter) - "YYYY-[Q]Q"</a:t>
                      </a:r>
                      <a:endParaRPr lang="en-GB" sz="900" b="0" dirty="0">
                        <a:solidFill>
                          <a:srgbClr val="113355"/>
                        </a:solidFill>
                        <a:effectLst/>
                      </a:endParaRPr>
                    </a:p>
                  </a:txBody>
                  <a:tcPr marL="31871" marR="31871" marT="31871" marB="31871"/>
                </a:tc>
                <a:tc>
                  <a:txBody>
                    <a:bodyPr/>
                    <a:lstStyle/>
                    <a:p>
                      <a:pPr fontAlgn="t"/>
                      <a:r>
                        <a:rPr lang="en-GB" sz="900" dirty="0">
                          <a:effectLst/>
                        </a:rPr>
                        <a:t>-</a:t>
                      </a:r>
                      <a:endParaRPr lang="en-GB" sz="900" b="0" dirty="0">
                        <a:solidFill>
                          <a:srgbClr val="113355"/>
                        </a:solidFill>
                        <a:effectLst/>
                      </a:endParaRPr>
                    </a:p>
                  </a:txBody>
                  <a:tcPr marL="31871" marR="31871" marT="31871" marB="31871"/>
                </a:tc>
                <a:extLst>
                  <a:ext uri="{0D108BD9-81ED-4DB2-BD59-A6C34878D82A}">
                    <a16:rowId xmlns:a16="http://schemas.microsoft.com/office/drawing/2014/main" xmlns="" val="2453247315"/>
                  </a:ext>
                </a:extLst>
              </a:tr>
              <a:tr h="168837">
                <a:tc>
                  <a:txBody>
                    <a:bodyPr/>
                    <a:lstStyle/>
                    <a:p>
                      <a:pPr fontAlgn="t"/>
                      <a:r>
                        <a:rPr lang="en-GB" sz="900">
                          <a:effectLst/>
                        </a:rPr>
                        <a:t>2</a:t>
                      </a:r>
                      <a:endParaRPr lang="en-GB" sz="900" b="0">
                        <a:solidFill>
                          <a:srgbClr val="113355"/>
                        </a:solidFill>
                        <a:effectLst/>
                      </a:endParaRPr>
                    </a:p>
                  </a:txBody>
                  <a:tcPr marL="31871" marR="31871" marT="31871" marB="31871"/>
                </a:tc>
                <a:tc>
                  <a:txBody>
                    <a:bodyPr/>
                    <a:lstStyle/>
                    <a:p>
                      <a:pPr fontAlgn="t"/>
                      <a:r>
                        <a:rPr lang="en-GB" sz="900">
                          <a:effectLst/>
                        </a:rPr>
                        <a:t>town</a:t>
                      </a:r>
                      <a:endParaRPr lang="en-GB" sz="900" b="0">
                        <a:solidFill>
                          <a:srgbClr val="113355"/>
                        </a:solidFill>
                        <a:effectLst/>
                      </a:endParaRPr>
                    </a:p>
                  </a:txBody>
                  <a:tcPr marL="31871" marR="31871" marT="31871" marB="31871"/>
                </a:tc>
                <a:tc>
                  <a:txBody>
                    <a:bodyPr/>
                    <a:lstStyle/>
                    <a:p>
                      <a:pPr fontAlgn="t"/>
                      <a:r>
                        <a:rPr lang="en-GB" sz="900">
                          <a:effectLst/>
                        </a:rPr>
                        <a:t>Town</a:t>
                      </a:r>
                      <a:endParaRPr lang="en-GB" sz="900" b="0">
                        <a:solidFill>
                          <a:srgbClr val="113355"/>
                        </a:solidFill>
                        <a:effectLst/>
                      </a:endParaRPr>
                    </a:p>
                  </a:txBody>
                  <a:tcPr marL="31871" marR="31871" marT="31871" marB="31871"/>
                </a:tc>
                <a:tc>
                  <a:txBody>
                    <a:bodyPr/>
                    <a:lstStyle/>
                    <a:p>
                      <a:pPr fontAlgn="t"/>
                      <a:r>
                        <a:rPr lang="en-GB" sz="900">
                          <a:effectLst/>
                        </a:rPr>
                        <a:t>Text (General)</a:t>
                      </a:r>
                      <a:endParaRPr lang="en-GB" sz="900" b="0">
                        <a:solidFill>
                          <a:srgbClr val="113355"/>
                        </a:solidFill>
                        <a:effectLst/>
                      </a:endParaRPr>
                    </a:p>
                  </a:txBody>
                  <a:tcPr marL="31871" marR="31871" marT="31871" marB="31871"/>
                </a:tc>
                <a:tc>
                  <a:txBody>
                    <a:bodyPr/>
                    <a:lstStyle/>
                    <a:p>
                      <a:pPr fontAlgn="t"/>
                      <a:r>
                        <a:rPr lang="en-GB" sz="900">
                          <a:effectLst/>
                        </a:rPr>
                        <a:t>-</a:t>
                      </a:r>
                      <a:endParaRPr lang="en-GB" sz="900" b="0">
                        <a:solidFill>
                          <a:srgbClr val="113355"/>
                        </a:solidFill>
                        <a:effectLst/>
                      </a:endParaRPr>
                    </a:p>
                  </a:txBody>
                  <a:tcPr marL="31871" marR="31871" marT="31871" marB="31871"/>
                </a:tc>
                <a:extLst>
                  <a:ext uri="{0D108BD9-81ED-4DB2-BD59-A6C34878D82A}">
                    <a16:rowId xmlns:a16="http://schemas.microsoft.com/office/drawing/2014/main" xmlns="" val="2784702295"/>
                  </a:ext>
                </a:extLst>
              </a:tr>
              <a:tr h="168837">
                <a:tc>
                  <a:txBody>
                    <a:bodyPr/>
                    <a:lstStyle/>
                    <a:p>
                      <a:pPr fontAlgn="t"/>
                      <a:r>
                        <a:rPr lang="en-GB" sz="900">
                          <a:effectLst/>
                        </a:rPr>
                        <a:t>3</a:t>
                      </a:r>
                      <a:endParaRPr lang="en-GB" sz="900" b="0">
                        <a:solidFill>
                          <a:srgbClr val="113355"/>
                        </a:solidFill>
                        <a:effectLst/>
                      </a:endParaRPr>
                    </a:p>
                  </a:txBody>
                  <a:tcPr marL="31871" marR="31871" marT="31871" marB="31871"/>
                </a:tc>
                <a:tc>
                  <a:txBody>
                    <a:bodyPr/>
                    <a:lstStyle/>
                    <a:p>
                      <a:pPr fontAlgn="t"/>
                      <a:r>
                        <a:rPr lang="en-GB" sz="900">
                          <a:effectLst/>
                        </a:rPr>
                        <a:t>flat_type</a:t>
                      </a:r>
                      <a:endParaRPr lang="en-GB" sz="900" b="0">
                        <a:solidFill>
                          <a:srgbClr val="113355"/>
                        </a:solidFill>
                        <a:effectLst/>
                      </a:endParaRPr>
                    </a:p>
                  </a:txBody>
                  <a:tcPr marL="31871" marR="31871" marT="31871" marB="31871"/>
                </a:tc>
                <a:tc>
                  <a:txBody>
                    <a:bodyPr/>
                    <a:lstStyle/>
                    <a:p>
                      <a:pPr fontAlgn="t"/>
                      <a:r>
                        <a:rPr lang="en-GB" sz="900">
                          <a:effectLst/>
                        </a:rPr>
                        <a:t>Flat type</a:t>
                      </a:r>
                      <a:endParaRPr lang="en-GB" sz="900" b="0">
                        <a:solidFill>
                          <a:srgbClr val="113355"/>
                        </a:solidFill>
                        <a:effectLst/>
                      </a:endParaRPr>
                    </a:p>
                  </a:txBody>
                  <a:tcPr marL="31871" marR="31871" marT="31871" marB="31871"/>
                </a:tc>
                <a:tc>
                  <a:txBody>
                    <a:bodyPr/>
                    <a:lstStyle/>
                    <a:p>
                      <a:pPr fontAlgn="t"/>
                      <a:r>
                        <a:rPr lang="en-GB" sz="900">
                          <a:effectLst/>
                        </a:rPr>
                        <a:t>Text (General)</a:t>
                      </a:r>
                      <a:endParaRPr lang="en-GB" sz="900" b="0">
                        <a:solidFill>
                          <a:srgbClr val="113355"/>
                        </a:solidFill>
                        <a:effectLst/>
                      </a:endParaRPr>
                    </a:p>
                  </a:txBody>
                  <a:tcPr marL="31871" marR="31871" marT="31871" marB="31871"/>
                </a:tc>
                <a:tc>
                  <a:txBody>
                    <a:bodyPr/>
                    <a:lstStyle/>
                    <a:p>
                      <a:pPr fontAlgn="t"/>
                      <a:r>
                        <a:rPr lang="en-GB" sz="900">
                          <a:effectLst/>
                        </a:rPr>
                        <a:t>-</a:t>
                      </a:r>
                      <a:endParaRPr lang="en-GB" sz="900" b="0">
                        <a:solidFill>
                          <a:srgbClr val="113355"/>
                        </a:solidFill>
                        <a:effectLst/>
                      </a:endParaRPr>
                    </a:p>
                  </a:txBody>
                  <a:tcPr marL="31871" marR="31871" marT="31871" marB="31871"/>
                </a:tc>
                <a:extLst>
                  <a:ext uri="{0D108BD9-81ED-4DB2-BD59-A6C34878D82A}">
                    <a16:rowId xmlns:a16="http://schemas.microsoft.com/office/drawing/2014/main" xmlns="" val="2954660070"/>
                  </a:ext>
                </a:extLst>
              </a:tr>
              <a:tr h="355816">
                <a:tc>
                  <a:txBody>
                    <a:bodyPr/>
                    <a:lstStyle/>
                    <a:p>
                      <a:pPr fontAlgn="t"/>
                      <a:r>
                        <a:rPr lang="en-GB" sz="900" dirty="0">
                          <a:effectLst/>
                        </a:rPr>
                        <a:t>4</a:t>
                      </a:r>
                      <a:endParaRPr lang="en-GB" sz="900" b="0" dirty="0">
                        <a:solidFill>
                          <a:srgbClr val="113355"/>
                        </a:solidFill>
                        <a:effectLst/>
                      </a:endParaRPr>
                    </a:p>
                  </a:txBody>
                  <a:tcPr marL="31871" marR="31871" marT="31871" marB="31871"/>
                </a:tc>
                <a:tc>
                  <a:txBody>
                    <a:bodyPr/>
                    <a:lstStyle/>
                    <a:p>
                      <a:pPr fontAlgn="t"/>
                      <a:r>
                        <a:rPr lang="en-GB" sz="900" dirty="0">
                          <a:effectLst/>
                        </a:rPr>
                        <a:t>price</a:t>
                      </a:r>
                      <a:endParaRPr lang="en-GB" sz="900" b="0" dirty="0">
                        <a:solidFill>
                          <a:srgbClr val="113355"/>
                        </a:solidFill>
                        <a:effectLst/>
                      </a:endParaRPr>
                    </a:p>
                  </a:txBody>
                  <a:tcPr marL="31871" marR="31871" marT="31871" marB="31871"/>
                </a:tc>
                <a:tc>
                  <a:txBody>
                    <a:bodyPr/>
                    <a:lstStyle/>
                    <a:p>
                      <a:pPr fontAlgn="t"/>
                      <a:r>
                        <a:rPr lang="en-GB" sz="900" dirty="0">
                          <a:effectLst/>
                        </a:rPr>
                        <a:t>Median Resale Price</a:t>
                      </a:r>
                      <a:endParaRPr lang="en-GB" sz="900" b="0" dirty="0">
                        <a:solidFill>
                          <a:srgbClr val="113355"/>
                        </a:solidFill>
                        <a:effectLst/>
                      </a:endParaRPr>
                    </a:p>
                  </a:txBody>
                  <a:tcPr marL="31871" marR="31871" marT="31871" marB="31871"/>
                </a:tc>
                <a:tc>
                  <a:txBody>
                    <a:bodyPr/>
                    <a:lstStyle/>
                    <a:p>
                      <a:pPr fontAlgn="t"/>
                      <a:r>
                        <a:rPr lang="en-GB" sz="900" dirty="0">
                          <a:effectLst/>
                        </a:rPr>
                        <a:t>Text (General)</a:t>
                      </a:r>
                      <a:endParaRPr lang="en-GB" sz="900" b="0" dirty="0">
                        <a:solidFill>
                          <a:srgbClr val="113355"/>
                        </a:solidFill>
                        <a:effectLst/>
                      </a:endParaRPr>
                    </a:p>
                  </a:txBody>
                  <a:tcPr marL="31871" marR="31871" marT="31871" marB="31871"/>
                </a:tc>
                <a:tc>
                  <a:txBody>
                    <a:bodyPr/>
                    <a:lstStyle/>
                    <a:p>
                      <a:pPr fontAlgn="t"/>
                      <a:r>
                        <a:rPr lang="en-US" sz="900" dirty="0">
                          <a:effectLst/>
                        </a:rPr>
                        <a:t>"na" : Data not available or not applicable</a:t>
                      </a:r>
                      <a:br>
                        <a:rPr lang="en-US" sz="900" dirty="0">
                          <a:effectLst/>
                        </a:rPr>
                      </a:br>
                      <a:r>
                        <a:rPr lang="en-US" sz="900" dirty="0">
                          <a:effectLst/>
                        </a:rPr>
                        <a:t>"-" : Data is negligible or not significant</a:t>
                      </a:r>
                      <a:endParaRPr lang="en-US" sz="900" b="0" dirty="0">
                        <a:solidFill>
                          <a:srgbClr val="113355"/>
                        </a:solidFill>
                        <a:effectLst/>
                      </a:endParaRPr>
                    </a:p>
                  </a:txBody>
                  <a:tcPr marL="31871" marR="31871" marT="31871" marB="31871"/>
                </a:tc>
                <a:extLst>
                  <a:ext uri="{0D108BD9-81ED-4DB2-BD59-A6C34878D82A}">
                    <a16:rowId xmlns:a16="http://schemas.microsoft.com/office/drawing/2014/main" xmlns="" val="1222959020"/>
                  </a:ext>
                </a:extLst>
              </a:tr>
            </a:tbl>
          </a:graphicData>
        </a:graphic>
      </p:graphicFrame>
    </p:spTree>
    <p:extLst>
      <p:ext uri="{BB962C8B-B14F-4D97-AF65-F5344CB8AC3E}">
        <p14:creationId xmlns:p14="http://schemas.microsoft.com/office/powerpoint/2010/main" val="1296280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5184913" cy="432000"/>
          </a:xfrm>
        </p:spPr>
        <p:txBody>
          <a:bodyPr/>
          <a:lstStyle/>
          <a:p>
            <a:pPr algn="l"/>
            <a:r>
              <a:rPr lang="en-US" dirty="0"/>
              <a:t>analysis process</a:t>
            </a:r>
          </a:p>
        </p:txBody>
      </p:sp>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a:xfrm>
            <a:off x="558749" y="1224793"/>
            <a:ext cx="8954367" cy="4967207"/>
          </a:xfrm>
        </p:spPr>
        <p:txBody>
          <a:bodyPr/>
          <a:lstStyle/>
          <a:p>
            <a:pPr marL="342900" indent="-342900">
              <a:buAutoNum type="arabicPeriod"/>
            </a:pPr>
            <a:r>
              <a:rPr lang="en-US" dirty="0">
                <a:solidFill>
                  <a:schemeClr val="tx1"/>
                </a:solidFill>
              </a:rPr>
              <a:t>load the data from text file with </a:t>
            </a:r>
            <a:r>
              <a:rPr lang="en-US" dirty="0" err="1">
                <a:solidFill>
                  <a:schemeClr val="tx1"/>
                </a:solidFill>
              </a:rPr>
              <a:t>numpy.genfromtxt</a:t>
            </a:r>
            <a:r>
              <a:rPr lang="en-US" dirty="0">
                <a:solidFill>
                  <a:schemeClr val="tx1"/>
                </a:solidFill>
              </a:rPr>
              <a:t> (to fill nan values)</a:t>
            </a:r>
            <a:br>
              <a:rPr lang="en-US" dirty="0">
                <a:solidFill>
                  <a:schemeClr val="tx1"/>
                </a:solidFill>
              </a:rPr>
            </a:br>
            <a:r>
              <a:rPr lang="en-US" dirty="0">
                <a:solidFill>
                  <a:schemeClr val="tx1"/>
                </a:solidFill>
              </a:rPr>
              <a:t>create function to convert quarter </a:t>
            </a:r>
            <a:r>
              <a:rPr lang="en-US" dirty="0" err="1">
                <a:solidFill>
                  <a:schemeClr val="tx1"/>
                </a:solidFill>
              </a:rPr>
              <a:t>acsii</a:t>
            </a:r>
            <a:r>
              <a:rPr lang="en-US" dirty="0">
                <a:solidFill>
                  <a:schemeClr val="tx1"/>
                </a:solidFill>
              </a:rPr>
              <a:t> values into month datetime64 values.</a:t>
            </a:r>
          </a:p>
          <a:p>
            <a:pPr marL="342900" indent="-342900">
              <a:buAutoNum type="arabicPeriod"/>
            </a:pPr>
            <a:r>
              <a:rPr lang="en-US" dirty="0">
                <a:solidFill>
                  <a:schemeClr val="tx1"/>
                </a:solidFill>
              </a:rPr>
              <a:t>convert town column strings all to upper case.</a:t>
            </a:r>
          </a:p>
          <a:p>
            <a:pPr marL="342900" indent="-342900">
              <a:buAutoNum type="arabicPeriod"/>
            </a:pPr>
            <a:r>
              <a:rPr lang="en-US" dirty="0">
                <a:solidFill>
                  <a:schemeClr val="tx1"/>
                </a:solidFill>
              </a:rPr>
              <a:t>filter the data with 4-room units only.</a:t>
            </a:r>
          </a:p>
          <a:p>
            <a:pPr marL="342900" indent="-342900">
              <a:buAutoNum type="arabicPeriod"/>
            </a:pPr>
            <a:r>
              <a:rPr lang="en-US" dirty="0">
                <a:solidFill>
                  <a:schemeClr val="tx1"/>
                </a:solidFill>
              </a:rPr>
              <a:t>create function that fill 0 values in certain quarters to previous value.</a:t>
            </a:r>
            <a:br>
              <a:rPr lang="en-US" dirty="0">
                <a:solidFill>
                  <a:schemeClr val="tx1"/>
                </a:solidFill>
              </a:rPr>
            </a:br>
            <a:r>
              <a:rPr lang="en-US" dirty="0">
                <a:solidFill>
                  <a:schemeClr val="tx1"/>
                </a:solidFill>
              </a:rPr>
              <a:t>this is to avoid line graph dipping to 0.</a:t>
            </a:r>
          </a:p>
          <a:p>
            <a:pPr marL="342900" indent="-342900">
              <a:buAutoNum type="arabicPeriod"/>
            </a:pPr>
            <a:r>
              <a:rPr lang="en-US" dirty="0">
                <a:solidFill>
                  <a:schemeClr val="tx1"/>
                </a:solidFill>
              </a:rPr>
              <a:t>plot a matplotlib line graph of each quarter against median resale price for each town.</a:t>
            </a:r>
            <a:br>
              <a:rPr lang="en-US" dirty="0">
                <a:solidFill>
                  <a:schemeClr val="tx1"/>
                </a:solidFill>
              </a:rPr>
            </a:br>
            <a:r>
              <a:rPr lang="en-US" dirty="0">
                <a:solidFill>
                  <a:schemeClr val="tx1"/>
                </a:solidFill>
              </a:rPr>
              <a:t>the plot is from 2007-Q2 to 2020-Q2.</a:t>
            </a:r>
            <a:br>
              <a:rPr lang="en-US" dirty="0">
                <a:solidFill>
                  <a:schemeClr val="tx1"/>
                </a:solidFill>
              </a:rPr>
            </a:br>
            <a:r>
              <a:rPr lang="en-US" dirty="0">
                <a:solidFill>
                  <a:schemeClr val="tx1"/>
                </a:solidFill>
              </a:rPr>
              <a:t>state list of towns that has too few price data points or too many 0 data points.</a:t>
            </a:r>
            <a:br>
              <a:rPr lang="en-US" dirty="0">
                <a:solidFill>
                  <a:schemeClr val="tx1"/>
                </a:solidFill>
              </a:rPr>
            </a:br>
            <a:r>
              <a:rPr lang="en-US" dirty="0">
                <a:solidFill>
                  <a:schemeClr val="tx1"/>
                </a:solidFill>
              </a:rPr>
              <a:t>create list of median resale prices for each town in 2008.</a:t>
            </a:r>
          </a:p>
          <a:p>
            <a:pPr marL="342900" indent="-342900">
              <a:buAutoNum type="arabicPeriod"/>
            </a:pPr>
            <a:r>
              <a:rPr lang="en-US" dirty="0">
                <a:solidFill>
                  <a:schemeClr val="tx1"/>
                </a:solidFill>
              </a:rPr>
              <a:t>plot a matplotlib line graph of the top 3 towns with highest median resale price in 2008.</a:t>
            </a:r>
            <a:br>
              <a:rPr lang="en-US" dirty="0">
                <a:solidFill>
                  <a:schemeClr val="tx1"/>
                </a:solidFill>
              </a:rPr>
            </a:br>
            <a:r>
              <a:rPr lang="en-US" dirty="0">
                <a:solidFill>
                  <a:schemeClr val="tx1"/>
                </a:solidFill>
              </a:rPr>
              <a:t>the plot is from 2008 to 2018.</a:t>
            </a:r>
          </a:p>
          <a:p>
            <a:pPr marL="342900" indent="-342900">
              <a:buAutoNum type="arabicPeriod"/>
            </a:pPr>
            <a:r>
              <a:rPr lang="en-US" dirty="0">
                <a:solidFill>
                  <a:schemeClr val="tx1"/>
                </a:solidFill>
              </a:rPr>
              <a:t>create new </a:t>
            </a:r>
            <a:r>
              <a:rPr lang="en-US" dirty="0" err="1">
                <a:solidFill>
                  <a:schemeClr val="tx1"/>
                </a:solidFill>
              </a:rPr>
              <a:t>numpy</a:t>
            </a:r>
            <a:r>
              <a:rPr lang="en-US" dirty="0">
                <a:solidFill>
                  <a:schemeClr val="tx1"/>
                </a:solidFill>
              </a:rPr>
              <a:t> array of town and % change of median resale price of 2008 vs 2018.</a:t>
            </a:r>
            <a:br>
              <a:rPr lang="en-US" dirty="0">
                <a:solidFill>
                  <a:schemeClr val="tx1"/>
                </a:solidFill>
              </a:rPr>
            </a:br>
            <a:r>
              <a:rPr lang="en-US" dirty="0">
                <a:solidFill>
                  <a:schemeClr val="tx1"/>
                </a:solidFill>
              </a:rPr>
              <a:t>% change is comparing mean median price of 2018 against 2008.</a:t>
            </a:r>
            <a:br>
              <a:rPr lang="en-US" dirty="0">
                <a:solidFill>
                  <a:schemeClr val="tx1"/>
                </a:solidFill>
              </a:rPr>
            </a:br>
            <a:r>
              <a:rPr lang="en-US" dirty="0">
                <a:solidFill>
                  <a:schemeClr val="tx1"/>
                </a:solidFill>
              </a:rPr>
              <a:t>plot a sorted horizontal bar chart of % change for each town.</a:t>
            </a: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11</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3"/>
          <a:srcRect l="27420" r="27420"/>
          <a:stretch>
            <a:fillRect/>
          </a:stretch>
        </p:blipFill>
        <p:spPr>
          <a:xfrm>
            <a:off x="9980476" y="0"/>
            <a:ext cx="2211524" cy="6858000"/>
          </a:xfrm>
          <a:prstGeom prst="rect">
            <a:avLst/>
          </a:prstGeom>
        </p:spPr>
      </p:pic>
    </p:spTree>
    <p:extLst>
      <p:ext uri="{BB962C8B-B14F-4D97-AF65-F5344CB8AC3E}">
        <p14:creationId xmlns:p14="http://schemas.microsoft.com/office/powerpoint/2010/main" val="1354732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5184913" cy="432000"/>
          </a:xfrm>
        </p:spPr>
        <p:txBody>
          <a:bodyPr/>
          <a:lstStyle/>
          <a:p>
            <a:pPr algn="l"/>
            <a:r>
              <a:rPr lang="en-US" dirty="0"/>
              <a:t>line graph</a:t>
            </a: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12</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3"/>
          <a:srcRect l="27420" r="27420"/>
          <a:stretch>
            <a:fillRect/>
          </a:stretch>
        </p:blipFill>
        <p:spPr>
          <a:xfrm>
            <a:off x="9980476" y="0"/>
            <a:ext cx="2211524" cy="6858000"/>
          </a:xfrm>
          <a:prstGeom prst="rect">
            <a:avLst/>
          </a:prstGeom>
        </p:spPr>
      </p:pic>
      <p:pic>
        <p:nvPicPr>
          <p:cNvPr id="4" name="Picture 3" descr="A picture containing chart&#10;&#10;Description automatically generated">
            <a:extLst>
              <a:ext uri="{FF2B5EF4-FFF2-40B4-BE49-F238E27FC236}">
                <a16:creationId xmlns:a16="http://schemas.microsoft.com/office/drawing/2014/main" xmlns="" id="{ACEC30CB-30C4-4D13-B535-17BC3BD0699D}"/>
              </a:ext>
            </a:extLst>
          </p:cNvPr>
          <p:cNvPicPr>
            <a:picLocks noChangeAspect="1"/>
          </p:cNvPicPr>
          <p:nvPr/>
        </p:nvPicPr>
        <p:blipFill>
          <a:blip r:embed="rId4"/>
          <a:stretch>
            <a:fillRect/>
          </a:stretch>
        </p:blipFill>
        <p:spPr>
          <a:xfrm>
            <a:off x="270566" y="1226890"/>
            <a:ext cx="9510090" cy="5174860"/>
          </a:xfrm>
          <a:prstGeom prst="rect">
            <a:avLst/>
          </a:prstGeom>
        </p:spPr>
      </p:pic>
    </p:spTree>
    <p:extLst>
      <p:ext uri="{BB962C8B-B14F-4D97-AF65-F5344CB8AC3E}">
        <p14:creationId xmlns:p14="http://schemas.microsoft.com/office/powerpoint/2010/main" val="3592092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5184913" cy="432000"/>
          </a:xfrm>
        </p:spPr>
        <p:txBody>
          <a:bodyPr/>
          <a:lstStyle/>
          <a:p>
            <a:pPr algn="l"/>
            <a:r>
              <a:rPr lang="en-US" dirty="0"/>
              <a:t>line graph</a:t>
            </a: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13</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3"/>
          <a:srcRect l="27420" r="27420"/>
          <a:stretch>
            <a:fillRect/>
          </a:stretch>
        </p:blipFill>
        <p:spPr>
          <a:xfrm>
            <a:off x="9980476" y="0"/>
            <a:ext cx="2211524" cy="6858000"/>
          </a:xfrm>
          <a:prstGeom prst="rect">
            <a:avLst/>
          </a:prstGeom>
        </p:spPr>
      </p:pic>
      <p:pic>
        <p:nvPicPr>
          <p:cNvPr id="4" name="Picture 3" descr="Chart, line chart&#10;&#10;Description automatically generated">
            <a:extLst>
              <a:ext uri="{FF2B5EF4-FFF2-40B4-BE49-F238E27FC236}">
                <a16:creationId xmlns:a16="http://schemas.microsoft.com/office/drawing/2014/main" xmlns="" id="{57D9F58D-1751-44BF-92B6-EB60994F99B5}"/>
              </a:ext>
            </a:extLst>
          </p:cNvPr>
          <p:cNvPicPr>
            <a:picLocks noChangeAspect="1"/>
          </p:cNvPicPr>
          <p:nvPr/>
        </p:nvPicPr>
        <p:blipFill>
          <a:blip r:embed="rId4"/>
          <a:stretch>
            <a:fillRect/>
          </a:stretch>
        </p:blipFill>
        <p:spPr>
          <a:xfrm>
            <a:off x="625861" y="1035621"/>
            <a:ext cx="8867164" cy="4786758"/>
          </a:xfrm>
          <a:prstGeom prst="rect">
            <a:avLst/>
          </a:prstGeom>
        </p:spPr>
      </p:pic>
      <p:pic>
        <p:nvPicPr>
          <p:cNvPr id="5" name="Picture 4">
            <a:extLst>
              <a:ext uri="{FF2B5EF4-FFF2-40B4-BE49-F238E27FC236}">
                <a16:creationId xmlns:a16="http://schemas.microsoft.com/office/drawing/2014/main" xmlns="" id="{68315AF0-AB93-439E-B156-FCD8542EA5C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155758" y="5908961"/>
            <a:ext cx="7317122" cy="629951"/>
          </a:xfrm>
          <a:prstGeom prst="rect">
            <a:avLst/>
          </a:prstGeom>
        </p:spPr>
      </p:pic>
    </p:spTree>
    <p:extLst>
      <p:ext uri="{BB962C8B-B14F-4D97-AF65-F5344CB8AC3E}">
        <p14:creationId xmlns:p14="http://schemas.microsoft.com/office/powerpoint/2010/main" val="1295767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5184913" cy="432000"/>
          </a:xfrm>
        </p:spPr>
        <p:txBody>
          <a:bodyPr/>
          <a:lstStyle/>
          <a:p>
            <a:pPr algn="l"/>
            <a:r>
              <a:rPr lang="en-US" dirty="0"/>
              <a:t>horizontal bar chart</a:t>
            </a: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14</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3"/>
          <a:srcRect l="27420" r="27420"/>
          <a:stretch>
            <a:fillRect/>
          </a:stretch>
        </p:blipFill>
        <p:spPr>
          <a:xfrm>
            <a:off x="9980476" y="0"/>
            <a:ext cx="2211524" cy="6858000"/>
          </a:xfrm>
          <a:prstGeom prst="rect">
            <a:avLst/>
          </a:prstGeom>
        </p:spPr>
      </p:pic>
      <p:pic>
        <p:nvPicPr>
          <p:cNvPr id="4" name="Picture 3" descr="Chart, bar chart&#10;&#10;Description automatically generated">
            <a:extLst>
              <a:ext uri="{FF2B5EF4-FFF2-40B4-BE49-F238E27FC236}">
                <a16:creationId xmlns:a16="http://schemas.microsoft.com/office/drawing/2014/main" xmlns="" id="{461F9BDC-3220-476E-9F80-7C36513BDF74}"/>
              </a:ext>
            </a:extLst>
          </p:cNvPr>
          <p:cNvPicPr>
            <a:picLocks noChangeAspect="1"/>
          </p:cNvPicPr>
          <p:nvPr/>
        </p:nvPicPr>
        <p:blipFill>
          <a:blip r:embed="rId4"/>
          <a:stretch>
            <a:fillRect/>
          </a:stretch>
        </p:blipFill>
        <p:spPr>
          <a:xfrm>
            <a:off x="302244" y="1162825"/>
            <a:ext cx="9145008" cy="5306037"/>
          </a:xfrm>
          <a:prstGeom prst="rect">
            <a:avLst/>
          </a:prstGeom>
        </p:spPr>
      </p:pic>
    </p:spTree>
    <p:extLst>
      <p:ext uri="{BB962C8B-B14F-4D97-AF65-F5344CB8AC3E}">
        <p14:creationId xmlns:p14="http://schemas.microsoft.com/office/powerpoint/2010/main" val="3140780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5184913" cy="432000"/>
          </a:xfrm>
        </p:spPr>
        <p:txBody>
          <a:bodyPr/>
          <a:lstStyle/>
          <a:p>
            <a:pPr algn="l"/>
            <a:r>
              <a:rPr lang="en-US" dirty="0"/>
              <a:t>RESULTS</a:t>
            </a:r>
          </a:p>
        </p:txBody>
      </p:sp>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a:xfrm>
            <a:off x="558749" y="1224793"/>
            <a:ext cx="8954367" cy="4967207"/>
          </a:xfrm>
        </p:spPr>
        <p:txBody>
          <a:bodyPr/>
          <a:lstStyle/>
          <a:p>
            <a:pPr marL="342900" indent="-342900">
              <a:buAutoNum type="arabicPeriod"/>
            </a:pPr>
            <a:r>
              <a:rPr lang="en-US" dirty="0">
                <a:solidFill>
                  <a:schemeClr val="tx1"/>
                </a:solidFill>
              </a:rPr>
              <a:t>charts shows median resale prices for 4-room flat increase from 2007 to 2020.</a:t>
            </a:r>
            <a:br>
              <a:rPr lang="en-US" dirty="0">
                <a:solidFill>
                  <a:schemeClr val="tx1"/>
                </a:solidFill>
              </a:rPr>
            </a:br>
            <a:r>
              <a:rPr lang="en-US" b="1" dirty="0">
                <a:solidFill>
                  <a:schemeClr val="tx1"/>
                </a:solidFill>
              </a:rPr>
              <a:t>prices started to hit a new high in 2013 before decreasing and stabilizing since 2016</a:t>
            </a:r>
            <a:r>
              <a:rPr lang="en-US" dirty="0">
                <a:solidFill>
                  <a:schemeClr val="tx1"/>
                </a:solidFill>
              </a:rPr>
              <a:t>.</a:t>
            </a:r>
            <a:br>
              <a:rPr lang="en-US" dirty="0">
                <a:solidFill>
                  <a:schemeClr val="tx1"/>
                </a:solidFill>
              </a:rPr>
            </a:br>
            <a:r>
              <a:rPr lang="en-US" dirty="0">
                <a:solidFill>
                  <a:schemeClr val="tx1"/>
                </a:solidFill>
              </a:rPr>
              <a:t>the decrease coincides with several cooling measures implemented in the same year.</a:t>
            </a: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before looking at the % changes between 2008 and 2018 for each town,</a:t>
            </a:r>
            <a:br>
              <a:rPr lang="en-US" dirty="0">
                <a:solidFill>
                  <a:schemeClr val="tx1"/>
                </a:solidFill>
              </a:rPr>
            </a:br>
            <a:r>
              <a:rPr lang="en-US" dirty="0">
                <a:solidFill>
                  <a:schemeClr val="tx1"/>
                </a:solidFill>
              </a:rPr>
              <a:t>we’re particularly interested in the changes for the </a:t>
            </a:r>
            <a:r>
              <a:rPr lang="en-US" b="1" dirty="0">
                <a:solidFill>
                  <a:schemeClr val="tx1"/>
                </a:solidFill>
              </a:rPr>
              <a:t>top 3 expensive towns </a:t>
            </a:r>
            <a:r>
              <a:rPr lang="en-US" dirty="0">
                <a:solidFill>
                  <a:schemeClr val="tx1"/>
                </a:solidFill>
              </a:rPr>
              <a:t>in 2008.</a:t>
            </a:r>
            <a:br>
              <a:rPr lang="en-US" dirty="0">
                <a:solidFill>
                  <a:schemeClr val="tx1"/>
                </a:solidFill>
              </a:rPr>
            </a:br>
            <a:r>
              <a:rPr lang="en-US" b="1" dirty="0">
                <a:solidFill>
                  <a:schemeClr val="tx1"/>
                </a:solidFill>
              </a:rPr>
              <a:t>they belong to mature estates </a:t>
            </a:r>
            <a:r>
              <a:rPr lang="en-US" dirty="0">
                <a:solidFill>
                  <a:schemeClr val="tx1"/>
                </a:solidFill>
              </a:rPr>
              <a:t>which is quite expected,</a:t>
            </a:r>
            <a:br>
              <a:rPr lang="en-US" dirty="0">
                <a:solidFill>
                  <a:schemeClr val="tx1"/>
                </a:solidFill>
              </a:rPr>
            </a:br>
            <a:r>
              <a:rPr lang="en-US" dirty="0">
                <a:solidFill>
                  <a:schemeClr val="tx1"/>
                </a:solidFill>
              </a:rPr>
              <a:t>and the changes were approximately 50% increase over the 10 years in 2018.</a:t>
            </a: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4 towns were excluded, bukit timah, central, central area &amp; marine parade.</a:t>
            </a:r>
            <a:br>
              <a:rPr lang="en-US" dirty="0">
                <a:solidFill>
                  <a:schemeClr val="tx1"/>
                </a:solidFill>
              </a:rPr>
            </a:br>
            <a:r>
              <a:rPr lang="en-US" dirty="0">
                <a:solidFill>
                  <a:schemeClr val="tx1"/>
                </a:solidFill>
              </a:rPr>
              <a:t>looking at the remaining 23 towns or estates over these 10 years,</a:t>
            </a:r>
            <a:br>
              <a:rPr lang="en-US" dirty="0">
                <a:solidFill>
                  <a:schemeClr val="tx1"/>
                </a:solidFill>
              </a:rPr>
            </a:br>
            <a:r>
              <a:rPr lang="en-US" dirty="0">
                <a:solidFill>
                  <a:schemeClr val="tx1"/>
                </a:solidFill>
              </a:rPr>
              <a:t>centralized mature estates had larger % increases compared to new/fringe estates.</a:t>
            </a:r>
            <a:br>
              <a:rPr lang="en-US" dirty="0">
                <a:solidFill>
                  <a:schemeClr val="tx1"/>
                </a:solidFill>
              </a:rPr>
            </a:br>
            <a:r>
              <a:rPr lang="en-US" dirty="0">
                <a:solidFill>
                  <a:schemeClr val="tx1"/>
                </a:solidFill>
              </a:rPr>
              <a:t>this leads to us ponder about the following 2 questions:</a:t>
            </a:r>
            <a:br>
              <a:rPr lang="en-US" dirty="0">
                <a:solidFill>
                  <a:schemeClr val="tx1"/>
                </a:solidFill>
              </a:rPr>
            </a:br>
            <a:r>
              <a:rPr lang="en-US" dirty="0">
                <a:solidFill>
                  <a:schemeClr val="tx1"/>
                </a:solidFill>
              </a:rPr>
              <a:t>- </a:t>
            </a:r>
            <a:r>
              <a:rPr lang="en-US" b="1" dirty="0">
                <a:solidFill>
                  <a:schemeClr val="tx1"/>
                </a:solidFill>
              </a:rPr>
              <a:t>is population/pop. density in the town related to the median resale price?</a:t>
            </a:r>
            <a:br>
              <a:rPr lang="en-US" b="1" dirty="0">
                <a:solidFill>
                  <a:schemeClr val="tx1"/>
                </a:solidFill>
              </a:rPr>
            </a:br>
            <a:r>
              <a:rPr lang="en-US" b="1" dirty="0">
                <a:solidFill>
                  <a:schemeClr val="tx1"/>
                </a:solidFill>
              </a:rPr>
              <a:t>- is given median resale price reliable? how about a cross-check with the available transactions data?</a:t>
            </a:r>
            <a:r>
              <a:rPr lang="en-US" dirty="0">
                <a:solidFill>
                  <a:schemeClr val="tx1"/>
                </a:solidFill>
              </a:rPr>
              <a:t/>
            </a:r>
            <a:br>
              <a:rPr lang="en-US" dirty="0">
                <a:solidFill>
                  <a:schemeClr val="tx1"/>
                </a:solidFill>
              </a:rPr>
            </a:br>
            <a:r>
              <a:rPr lang="en-US" dirty="0">
                <a:solidFill>
                  <a:schemeClr val="tx1"/>
                </a:solidFill>
              </a:rPr>
              <a:t>	</a:t>
            </a:r>
          </a:p>
          <a:p>
            <a:pPr marL="342900" indent="-342900">
              <a:buAutoNum type="arabicPeriod"/>
            </a:pPr>
            <a:endParaRPr lang="en-US" dirty="0">
              <a:solidFill>
                <a:schemeClr val="tx1"/>
              </a:solidFill>
            </a:endParaRP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15</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3"/>
          <a:srcRect l="27420" r="27420"/>
          <a:stretch>
            <a:fillRect/>
          </a:stretch>
        </p:blipFill>
        <p:spPr>
          <a:xfrm>
            <a:off x="9980476" y="0"/>
            <a:ext cx="2211524" cy="6858000"/>
          </a:xfrm>
          <a:prstGeom prst="rect">
            <a:avLst/>
          </a:prstGeom>
        </p:spPr>
      </p:pic>
    </p:spTree>
    <p:extLst>
      <p:ext uri="{BB962C8B-B14F-4D97-AF65-F5344CB8AC3E}">
        <p14:creationId xmlns:p14="http://schemas.microsoft.com/office/powerpoint/2010/main" val="1539771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553673" y="2878223"/>
            <a:ext cx="8900720" cy="1674470"/>
          </a:xfrm>
        </p:spPr>
        <p:txBody>
          <a:bodyPr/>
          <a:lstStyle/>
          <a:p>
            <a:pPr>
              <a:lnSpc>
                <a:spcPct val="100000"/>
              </a:lnSpc>
            </a:pPr>
            <a:r>
              <a:rPr lang="en-US" dirty="0"/>
              <a:t>relationship </a:t>
            </a:r>
            <a:r>
              <a:rPr lang="en-US" sz="2400" dirty="0"/>
              <a:t>between</a:t>
            </a:r>
            <a:r>
              <a:rPr lang="en-US" dirty="0"/>
              <a:t> </a:t>
            </a:r>
            <a:br>
              <a:rPr lang="en-US" dirty="0"/>
            </a:br>
            <a:r>
              <a:rPr lang="en-US" dirty="0"/>
              <a:t>town population </a:t>
            </a:r>
            <a:r>
              <a:rPr lang="en-US" sz="2400" dirty="0"/>
              <a:t>&amp;</a:t>
            </a:r>
            <a:r>
              <a:rPr lang="en-US" dirty="0"/>
              <a:t> resale median price?</a:t>
            </a:r>
          </a:p>
        </p:txBody>
      </p:sp>
      <p:sp>
        <p:nvSpPr>
          <p:cNvPr id="5" name="Slide Number Placeholder 4">
            <a:extLst>
              <a:ext uri="{FF2B5EF4-FFF2-40B4-BE49-F238E27FC236}">
                <a16:creationId xmlns:a16="http://schemas.microsoft.com/office/drawing/2014/main" xmlns="" id="{BDD5A594-D852-43BB-B591-E9D9027253BD}"/>
              </a:ext>
            </a:extLst>
          </p:cNvPr>
          <p:cNvSpPr>
            <a:spLocks noGrp="1"/>
          </p:cNvSpPr>
          <p:nvPr>
            <p:ph type="sldNum" sz="quarter" idx="11"/>
          </p:nvPr>
        </p:nvSpPr>
        <p:spPr/>
        <p:txBody>
          <a:bodyPr/>
          <a:lstStyle/>
          <a:p>
            <a:fld id="{19B51A1E-902D-48AF-9020-955120F399B6}" type="slidenum">
              <a:rPr lang="en-US" smtClean="0"/>
              <a:pPr/>
              <a:t>16</a:t>
            </a:fld>
            <a:endParaRPr lang="en-US" dirty="0"/>
          </a:p>
        </p:txBody>
      </p:sp>
      <p:pic>
        <p:nvPicPr>
          <p:cNvPr id="11" name="Picture Placeholder 13">
            <a:extLst>
              <a:ext uri="{FF2B5EF4-FFF2-40B4-BE49-F238E27FC236}">
                <a16:creationId xmlns:a16="http://schemas.microsoft.com/office/drawing/2014/main" xmlns="" id="{40AAF144-F91E-41D3-8DAB-CA64B27E7C65}"/>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rcRect l="27420" r="27420"/>
          <a:stretch>
            <a:fillRect/>
          </a:stretch>
        </p:blipFill>
        <p:spPr>
          <a:xfrm>
            <a:off x="9980476" y="0"/>
            <a:ext cx="2211524" cy="6858000"/>
          </a:xfrm>
          <a:prstGeom prst="rect">
            <a:avLst/>
          </a:prstGeom>
        </p:spPr>
      </p:pic>
    </p:spTree>
    <p:extLst>
      <p:ext uri="{BB962C8B-B14F-4D97-AF65-F5344CB8AC3E}">
        <p14:creationId xmlns:p14="http://schemas.microsoft.com/office/powerpoint/2010/main" val="3903338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8954367" cy="432000"/>
          </a:xfrm>
        </p:spPr>
        <p:txBody>
          <a:bodyPr/>
          <a:lstStyle/>
          <a:p>
            <a:pPr algn="l"/>
            <a:r>
              <a:rPr lang="en-US" dirty="0"/>
              <a:t>dataset 3 </a:t>
            </a:r>
            <a:r>
              <a:rPr lang="en-US" sz="1800" dirty="0"/>
              <a:t>(in  conjunction  with  dataset  2)</a:t>
            </a:r>
            <a:endParaRPr lang="en-US" dirty="0"/>
          </a:p>
        </p:txBody>
      </p:sp>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a:xfrm>
            <a:off x="558749" y="1224793"/>
            <a:ext cx="8954367" cy="5243119"/>
          </a:xfrm>
        </p:spPr>
        <p:txBody>
          <a:bodyPr/>
          <a:lstStyle/>
          <a:p>
            <a:pPr marL="0" indent="0">
              <a:buNone/>
            </a:pPr>
            <a:r>
              <a:rPr lang="en-US" dirty="0"/>
              <a:t>Estimated Singapore Resident Population in HDB Flats</a:t>
            </a:r>
            <a:br>
              <a:rPr lang="en-US" dirty="0"/>
            </a:br>
            <a:r>
              <a:rPr lang="en-US" dirty="0"/>
              <a:t>- </a:t>
            </a:r>
            <a:r>
              <a:rPr lang="en-US" u="sng" dirty="0">
                <a:solidFill>
                  <a:schemeClr val="accent5"/>
                </a:solidFill>
                <a:hlinkClick r:id="rId3">
                  <a:extLst>
                    <a:ext uri="{A12FA001-AC4F-418D-AE19-62706E023703}">
                      <ahyp:hlinkClr xmlns:ahyp="http://schemas.microsoft.com/office/drawing/2018/hyperlinkcolor" xmlns="" val="tx"/>
                    </a:ext>
                  </a:extLst>
                </a:hlinkClick>
              </a:rPr>
              <a:t>https://data.gov.sg/dataset/estimated-resident-population-living-in-hdb-flats</a:t>
            </a:r>
            <a:r>
              <a:rPr lang="en-US" u="sng" dirty="0">
                <a:solidFill>
                  <a:schemeClr val="accent5"/>
                </a:solidFill>
              </a:rPr>
              <a:t/>
            </a:r>
            <a:br>
              <a:rPr lang="en-US" u="sng" dirty="0">
                <a:solidFill>
                  <a:schemeClr val="accent5"/>
                </a:solidFill>
              </a:rPr>
            </a:br>
            <a:r>
              <a:rPr lang="en-US" dirty="0">
                <a:solidFill>
                  <a:schemeClr val="tx1"/>
                </a:solidFill>
              </a:rPr>
              <a:t>Land Area and Dwelling Units by Town</a:t>
            </a:r>
            <a:r>
              <a:rPr lang="en-US" u="sng" dirty="0">
                <a:solidFill>
                  <a:schemeClr val="accent5"/>
                </a:solidFill>
              </a:rPr>
              <a:t/>
            </a:r>
            <a:br>
              <a:rPr lang="en-US" u="sng" dirty="0">
                <a:solidFill>
                  <a:schemeClr val="accent5"/>
                </a:solidFill>
              </a:rPr>
            </a:br>
            <a:r>
              <a:rPr lang="en-US" dirty="0">
                <a:solidFill>
                  <a:schemeClr val="accent5"/>
                </a:solidFill>
              </a:rPr>
              <a:t>- </a:t>
            </a:r>
            <a:r>
              <a:rPr lang="en-US" u="sng" dirty="0">
                <a:solidFill>
                  <a:schemeClr val="accent5"/>
                </a:solidFill>
              </a:rPr>
              <a:t>https://data.gov.sg/dataset/land-area-and-dwelling-units-by-town</a:t>
            </a:r>
          </a:p>
          <a:p>
            <a:pPr marL="0" indent="0">
              <a:buNone/>
            </a:pPr>
            <a:endParaRPr lang="en-US" u="sng" dirty="0">
              <a:solidFill>
                <a:schemeClr val="accent5"/>
              </a:solidFill>
            </a:endParaRPr>
          </a:p>
          <a:p>
            <a:pPr marL="0" indent="0">
              <a:buNone/>
            </a:pPr>
            <a:r>
              <a:rPr lang="en-US" dirty="0">
                <a:solidFill>
                  <a:schemeClr val="tx1"/>
                </a:solidFill>
              </a:rPr>
              <a:t>Singapore Resident Population data shows resident population in HDB flats for each town.</a:t>
            </a:r>
          </a:p>
          <a:p>
            <a:pPr marL="0" indent="0">
              <a:buNone/>
            </a:pPr>
            <a:endParaRPr lang="en-US" u="sng" dirty="0">
              <a:solidFill>
                <a:schemeClr val="accent5"/>
              </a:solidFill>
            </a:endParaRPr>
          </a:p>
          <a:p>
            <a:pPr marL="342900" indent="-342900">
              <a:buFont typeface="Arial" panose="020B0604020202020204" pitchFamily="34" charset="0"/>
              <a:buAutoNum type="arabicPeriod"/>
            </a:pPr>
            <a:endParaRPr lang="en-US" u="sng" dirty="0">
              <a:solidFill>
                <a:schemeClr val="accent5"/>
              </a:solidFill>
            </a:endParaRPr>
          </a:p>
          <a:p>
            <a:pPr marL="342900" indent="-342900">
              <a:buFont typeface="Arial" panose="020B0604020202020204" pitchFamily="34" charset="0"/>
              <a:buAutoNum type="arabicPeriod"/>
            </a:pPr>
            <a:endParaRPr lang="en-US" u="sng" dirty="0">
              <a:solidFill>
                <a:schemeClr val="accent5"/>
              </a:solidFill>
            </a:endParaRPr>
          </a:p>
          <a:p>
            <a:pPr>
              <a:spcBef>
                <a:spcPts val="0"/>
              </a:spcBef>
            </a:pPr>
            <a:r>
              <a:rPr lang="en-US" sz="1200" dirty="0"/>
              <a:t>Population figures rounded off to the nearest ’00.</a:t>
            </a:r>
          </a:p>
          <a:p>
            <a:pPr>
              <a:spcBef>
                <a:spcPts val="0"/>
              </a:spcBef>
            </a:pPr>
            <a:r>
              <a:rPr lang="en-US" sz="1200" dirty="0"/>
              <a:t>Population figures include residents living in sold or rental units, and they refer to Singaporeans and Permanent Residents only.</a:t>
            </a:r>
          </a:p>
          <a:p>
            <a:pPr>
              <a:spcBef>
                <a:spcPts val="0"/>
              </a:spcBef>
            </a:pPr>
            <a:r>
              <a:rPr lang="en-US" sz="1200" dirty="0"/>
              <a:t>Because population data is based on financial year, mean median resale price will be from last 3 quarters of actual year and first quarter of subsequent year from the previous median resale price dataset.</a:t>
            </a:r>
            <a:br>
              <a:rPr lang="en-US" sz="1200" dirty="0"/>
            </a:br>
            <a:endParaRPr lang="en-US" sz="1200" dirty="0"/>
          </a:p>
          <a:p>
            <a:pPr marL="0" indent="0">
              <a:lnSpc>
                <a:spcPct val="100000"/>
              </a:lnSpc>
              <a:spcBef>
                <a:spcPts val="0"/>
              </a:spcBef>
              <a:buNone/>
            </a:pPr>
            <a:endParaRPr lang="en-US" sz="1200" dirty="0"/>
          </a:p>
          <a:p>
            <a:pPr marL="0" indent="0">
              <a:lnSpc>
                <a:spcPct val="100000"/>
              </a:lnSpc>
              <a:spcBef>
                <a:spcPts val="0"/>
              </a:spcBef>
              <a:buNone/>
            </a:pPr>
            <a:r>
              <a:rPr lang="en-US" sz="1600" b="1" dirty="0"/>
              <a:t>Aim: 	To find out the relationship between </a:t>
            </a:r>
            <a:r>
              <a:rPr lang="en-US" sz="1600" b="1" dirty="0">
                <a:solidFill>
                  <a:srgbClr val="FF0000"/>
                </a:solidFill>
              </a:rPr>
              <a:t>town population </a:t>
            </a:r>
            <a:r>
              <a:rPr lang="en-US" sz="1600" b="1" dirty="0"/>
              <a:t>and 4-room median resale price</a:t>
            </a:r>
          </a:p>
          <a:p>
            <a:pPr marL="0" indent="0">
              <a:lnSpc>
                <a:spcPct val="100000"/>
              </a:lnSpc>
              <a:spcBef>
                <a:spcPts val="0"/>
              </a:spcBef>
              <a:buNone/>
            </a:pPr>
            <a:r>
              <a:rPr lang="en-US" sz="1600" b="1" dirty="0"/>
              <a:t>	for each town in 2008 and 2018 respectively.</a:t>
            </a:r>
          </a:p>
          <a:p>
            <a:pPr marL="0" indent="0">
              <a:lnSpc>
                <a:spcPct val="100000"/>
              </a:lnSpc>
              <a:spcBef>
                <a:spcPts val="0"/>
              </a:spcBef>
              <a:buNone/>
            </a:pPr>
            <a:r>
              <a:rPr lang="en-US" sz="1600" b="1" dirty="0"/>
              <a:t>	To find out the relationship between </a:t>
            </a:r>
            <a:r>
              <a:rPr lang="en-US" sz="1600" b="1" dirty="0">
                <a:solidFill>
                  <a:srgbClr val="FF0000"/>
                </a:solidFill>
              </a:rPr>
              <a:t>town population density </a:t>
            </a:r>
            <a:r>
              <a:rPr lang="en-US" sz="1600" b="1" dirty="0"/>
              <a:t>and 4-room median resale 	price for each town in 2008 and 2018 respectively.</a:t>
            </a:r>
          </a:p>
          <a:p>
            <a:pPr marL="0" indent="0">
              <a:lnSpc>
                <a:spcPct val="100000"/>
              </a:lnSpc>
              <a:spcBef>
                <a:spcPts val="0"/>
              </a:spcBef>
              <a:buNone/>
            </a:pPr>
            <a:endParaRPr lang="en-US" sz="1100" b="1" dirty="0"/>
          </a:p>
          <a:p>
            <a:pPr marL="0" indent="0">
              <a:buNone/>
            </a:pPr>
            <a:endParaRPr lang="en-US" u="sng" dirty="0">
              <a:solidFill>
                <a:schemeClr val="accent5"/>
              </a:solidFill>
            </a:endParaRP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17</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4"/>
          <a:srcRect l="27420" r="27420"/>
          <a:stretch>
            <a:fillRect/>
          </a:stretch>
        </p:blipFill>
        <p:spPr>
          <a:xfrm>
            <a:off x="9980476" y="0"/>
            <a:ext cx="2211524" cy="6858000"/>
          </a:xfrm>
          <a:prstGeom prst="rect">
            <a:avLst/>
          </a:prstGeom>
        </p:spPr>
      </p:pic>
      <p:graphicFrame>
        <p:nvGraphicFramePr>
          <p:cNvPr id="3" name="Table 2">
            <a:extLst>
              <a:ext uri="{FF2B5EF4-FFF2-40B4-BE49-F238E27FC236}">
                <a16:creationId xmlns:a16="http://schemas.microsoft.com/office/drawing/2014/main" xmlns="" id="{2327B728-0202-45BB-B823-78DAC2E11E4F}"/>
              </a:ext>
            </a:extLst>
          </p:cNvPr>
          <p:cNvGraphicFramePr>
            <a:graphicFrameLocks noGrp="1"/>
          </p:cNvGraphicFramePr>
          <p:nvPr>
            <p:extLst>
              <p:ext uri="{D42A27DB-BD31-4B8C-83A1-F6EECF244321}">
                <p14:modId xmlns:p14="http://schemas.microsoft.com/office/powerpoint/2010/main" val="4221410265"/>
              </p:ext>
            </p:extLst>
          </p:nvPr>
        </p:nvGraphicFramePr>
        <p:xfrm>
          <a:off x="707771" y="3251197"/>
          <a:ext cx="8656321" cy="1035577"/>
        </p:xfrm>
        <a:graphic>
          <a:graphicData uri="http://schemas.openxmlformats.org/drawingml/2006/table">
            <a:tbl>
              <a:tblPr>
                <a:tableStyleId>{5940675A-B579-460E-94D1-54222C63F5DA}</a:tableStyleId>
              </a:tblPr>
              <a:tblGrid>
                <a:gridCol w="558814">
                  <a:extLst>
                    <a:ext uri="{9D8B030D-6E8A-4147-A177-3AD203B41FA5}">
                      <a16:colId xmlns:a16="http://schemas.microsoft.com/office/drawing/2014/main" xmlns="" val="4117402592"/>
                    </a:ext>
                  </a:extLst>
                </a:gridCol>
                <a:gridCol w="1092604">
                  <a:extLst>
                    <a:ext uri="{9D8B030D-6E8A-4147-A177-3AD203B41FA5}">
                      <a16:colId xmlns:a16="http://schemas.microsoft.com/office/drawing/2014/main" xmlns="" val="4191764417"/>
                    </a:ext>
                  </a:extLst>
                </a:gridCol>
                <a:gridCol w="1568013">
                  <a:extLst>
                    <a:ext uri="{9D8B030D-6E8A-4147-A177-3AD203B41FA5}">
                      <a16:colId xmlns:a16="http://schemas.microsoft.com/office/drawing/2014/main" xmlns="" val="1927209108"/>
                    </a:ext>
                  </a:extLst>
                </a:gridCol>
                <a:gridCol w="1826568">
                  <a:extLst>
                    <a:ext uri="{9D8B030D-6E8A-4147-A177-3AD203B41FA5}">
                      <a16:colId xmlns:a16="http://schemas.microsoft.com/office/drawing/2014/main" xmlns="" val="568163193"/>
                    </a:ext>
                  </a:extLst>
                </a:gridCol>
                <a:gridCol w="3610322">
                  <a:extLst>
                    <a:ext uri="{9D8B030D-6E8A-4147-A177-3AD203B41FA5}">
                      <a16:colId xmlns:a16="http://schemas.microsoft.com/office/drawing/2014/main" xmlns="" val="1928096632"/>
                    </a:ext>
                  </a:extLst>
                </a:gridCol>
              </a:tblGrid>
              <a:tr h="297401">
                <a:tc>
                  <a:txBody>
                    <a:bodyPr/>
                    <a:lstStyle/>
                    <a:p>
                      <a:pPr algn="l" fontAlgn="b"/>
                      <a:r>
                        <a:rPr lang="en-GB" sz="900" dirty="0">
                          <a:effectLst/>
                        </a:rPr>
                        <a:t>No.</a:t>
                      </a:r>
                      <a:endParaRPr lang="en-GB" sz="900" b="0" dirty="0">
                        <a:solidFill>
                          <a:schemeClr val="tx1"/>
                        </a:solidFill>
                        <a:effectLst/>
                      </a:endParaRPr>
                    </a:p>
                  </a:txBody>
                  <a:tcPr marL="73584" marR="38325" marT="38325" marB="38325" anchor="b"/>
                </a:tc>
                <a:tc>
                  <a:txBody>
                    <a:bodyPr/>
                    <a:lstStyle/>
                    <a:p>
                      <a:pPr algn="l" fontAlgn="b"/>
                      <a:r>
                        <a:rPr lang="en-GB" sz="900">
                          <a:effectLst/>
                        </a:rPr>
                        <a:t>Name</a:t>
                      </a:r>
                      <a:endParaRPr lang="en-GB" sz="900" b="0">
                        <a:solidFill>
                          <a:schemeClr val="tx1"/>
                        </a:solidFill>
                        <a:effectLst/>
                      </a:endParaRPr>
                    </a:p>
                  </a:txBody>
                  <a:tcPr marL="73584" marR="38325" marT="38325" marB="38325" anchor="b"/>
                </a:tc>
                <a:tc>
                  <a:txBody>
                    <a:bodyPr/>
                    <a:lstStyle/>
                    <a:p>
                      <a:pPr algn="l" fontAlgn="b"/>
                      <a:r>
                        <a:rPr lang="en-GB" sz="900">
                          <a:effectLst/>
                        </a:rPr>
                        <a:t>Title</a:t>
                      </a:r>
                      <a:endParaRPr lang="en-GB" sz="900" b="0">
                        <a:solidFill>
                          <a:schemeClr val="tx1"/>
                        </a:solidFill>
                        <a:effectLst/>
                      </a:endParaRPr>
                    </a:p>
                  </a:txBody>
                  <a:tcPr marL="73584" marR="38325" marT="38325" marB="38325" anchor="b"/>
                </a:tc>
                <a:tc>
                  <a:txBody>
                    <a:bodyPr/>
                    <a:lstStyle/>
                    <a:p>
                      <a:pPr algn="l" fontAlgn="b"/>
                      <a:r>
                        <a:rPr lang="en-GB" sz="900">
                          <a:effectLst/>
                        </a:rPr>
                        <a:t>Type</a:t>
                      </a:r>
                      <a:endParaRPr lang="en-GB" sz="900" b="0">
                        <a:solidFill>
                          <a:schemeClr val="tx1"/>
                        </a:solidFill>
                        <a:effectLst/>
                      </a:endParaRPr>
                    </a:p>
                  </a:txBody>
                  <a:tcPr marL="73584" marR="38325" marT="38325" marB="38325" anchor="b"/>
                </a:tc>
                <a:tc>
                  <a:txBody>
                    <a:bodyPr/>
                    <a:lstStyle/>
                    <a:p>
                      <a:pPr algn="l" fontAlgn="b"/>
                      <a:r>
                        <a:rPr lang="en-GB" sz="900">
                          <a:effectLst/>
                        </a:rPr>
                        <a:t>Description</a:t>
                      </a:r>
                      <a:endParaRPr lang="en-GB" sz="900" b="0">
                        <a:solidFill>
                          <a:schemeClr val="tx1"/>
                        </a:solidFill>
                        <a:effectLst/>
                      </a:endParaRPr>
                    </a:p>
                  </a:txBody>
                  <a:tcPr marL="73584" marR="38325" marT="38325" marB="38325" anchor="b"/>
                </a:tc>
                <a:extLst>
                  <a:ext uri="{0D108BD9-81ED-4DB2-BD59-A6C34878D82A}">
                    <a16:rowId xmlns:a16="http://schemas.microsoft.com/office/drawing/2014/main" xmlns="" val="2986462509"/>
                  </a:ext>
                </a:extLst>
              </a:tr>
              <a:tr h="234836">
                <a:tc>
                  <a:txBody>
                    <a:bodyPr/>
                    <a:lstStyle/>
                    <a:p>
                      <a:pPr fontAlgn="t"/>
                      <a:r>
                        <a:rPr lang="en-GB" sz="900">
                          <a:effectLst/>
                        </a:rPr>
                        <a:t>1</a:t>
                      </a:r>
                      <a:endParaRPr lang="en-GB" sz="900" b="0">
                        <a:solidFill>
                          <a:schemeClr val="tx1"/>
                        </a:solidFill>
                        <a:effectLst/>
                      </a:endParaRPr>
                    </a:p>
                  </a:txBody>
                  <a:tcPr marL="38325" marR="38325" marT="38325" marB="38325"/>
                </a:tc>
                <a:tc>
                  <a:txBody>
                    <a:bodyPr/>
                    <a:lstStyle/>
                    <a:p>
                      <a:pPr fontAlgn="t"/>
                      <a:r>
                        <a:rPr lang="en-GB" sz="900">
                          <a:effectLst/>
                        </a:rPr>
                        <a:t>financial_year</a:t>
                      </a:r>
                      <a:endParaRPr lang="en-GB" sz="900" b="0">
                        <a:solidFill>
                          <a:schemeClr val="tx1"/>
                        </a:solidFill>
                        <a:effectLst/>
                      </a:endParaRPr>
                    </a:p>
                  </a:txBody>
                  <a:tcPr marL="38325" marR="38325" marT="38325" marB="38325"/>
                </a:tc>
                <a:tc>
                  <a:txBody>
                    <a:bodyPr/>
                    <a:lstStyle/>
                    <a:p>
                      <a:pPr fontAlgn="t"/>
                      <a:r>
                        <a:rPr lang="en-GB" sz="900">
                          <a:effectLst/>
                        </a:rPr>
                        <a:t>Financial Year</a:t>
                      </a:r>
                      <a:endParaRPr lang="en-GB" sz="900" b="0">
                        <a:solidFill>
                          <a:schemeClr val="tx1"/>
                        </a:solidFill>
                        <a:effectLst/>
                      </a:endParaRPr>
                    </a:p>
                  </a:txBody>
                  <a:tcPr marL="38325" marR="38325" marT="38325" marB="38325"/>
                </a:tc>
                <a:tc>
                  <a:txBody>
                    <a:bodyPr/>
                    <a:lstStyle/>
                    <a:p>
                      <a:pPr fontAlgn="t"/>
                      <a:r>
                        <a:rPr lang="en-GB" sz="900" dirty="0">
                          <a:effectLst/>
                        </a:rPr>
                        <a:t>Datetime (Financial Year) - "YYYY"</a:t>
                      </a:r>
                      <a:endParaRPr lang="en-GB" sz="900" b="0" dirty="0">
                        <a:solidFill>
                          <a:schemeClr val="tx1"/>
                        </a:solidFill>
                        <a:effectLst/>
                      </a:endParaRPr>
                    </a:p>
                  </a:txBody>
                  <a:tcPr marL="38325" marR="38325" marT="38325" marB="38325"/>
                </a:tc>
                <a:tc>
                  <a:txBody>
                    <a:bodyPr/>
                    <a:lstStyle/>
                    <a:p>
                      <a:pPr fontAlgn="t"/>
                      <a:r>
                        <a:rPr lang="en-US" sz="900">
                          <a:effectLst/>
                        </a:rPr>
                        <a:t>Financial year starts on 1 April and ends on 31 March</a:t>
                      </a:r>
                      <a:endParaRPr lang="en-US" sz="900" b="0">
                        <a:solidFill>
                          <a:schemeClr val="tx1"/>
                        </a:solidFill>
                        <a:effectLst/>
                      </a:endParaRPr>
                    </a:p>
                  </a:txBody>
                  <a:tcPr marL="38325" marR="38325" marT="38325" marB="38325"/>
                </a:tc>
                <a:extLst>
                  <a:ext uri="{0D108BD9-81ED-4DB2-BD59-A6C34878D82A}">
                    <a16:rowId xmlns:a16="http://schemas.microsoft.com/office/drawing/2014/main" xmlns="" val="4244452729"/>
                  </a:ext>
                </a:extLst>
              </a:tr>
              <a:tr h="251670">
                <a:tc>
                  <a:txBody>
                    <a:bodyPr/>
                    <a:lstStyle/>
                    <a:p>
                      <a:pPr fontAlgn="t"/>
                      <a:r>
                        <a:rPr lang="en-GB" sz="900">
                          <a:effectLst/>
                        </a:rPr>
                        <a:t>2</a:t>
                      </a:r>
                      <a:endParaRPr lang="en-GB" sz="900" b="0">
                        <a:solidFill>
                          <a:schemeClr val="tx1"/>
                        </a:solidFill>
                        <a:effectLst/>
                      </a:endParaRPr>
                    </a:p>
                  </a:txBody>
                  <a:tcPr marL="38325" marR="38325" marT="38325" marB="38325"/>
                </a:tc>
                <a:tc>
                  <a:txBody>
                    <a:bodyPr/>
                    <a:lstStyle/>
                    <a:p>
                      <a:pPr fontAlgn="t"/>
                      <a:r>
                        <a:rPr lang="en-GB" sz="900">
                          <a:effectLst/>
                        </a:rPr>
                        <a:t>town_or_estate</a:t>
                      </a:r>
                      <a:endParaRPr lang="en-GB" sz="900" b="0">
                        <a:solidFill>
                          <a:schemeClr val="tx1"/>
                        </a:solidFill>
                        <a:effectLst/>
                      </a:endParaRPr>
                    </a:p>
                  </a:txBody>
                  <a:tcPr marL="38325" marR="38325" marT="38325" marB="38325"/>
                </a:tc>
                <a:tc>
                  <a:txBody>
                    <a:bodyPr/>
                    <a:lstStyle/>
                    <a:p>
                      <a:pPr fontAlgn="t"/>
                      <a:r>
                        <a:rPr lang="en-GB" sz="900">
                          <a:effectLst/>
                        </a:rPr>
                        <a:t>Town or Estate</a:t>
                      </a:r>
                      <a:endParaRPr lang="en-GB" sz="900" b="0">
                        <a:solidFill>
                          <a:schemeClr val="tx1"/>
                        </a:solidFill>
                        <a:effectLst/>
                      </a:endParaRPr>
                    </a:p>
                  </a:txBody>
                  <a:tcPr marL="38325" marR="38325" marT="38325" marB="38325"/>
                </a:tc>
                <a:tc>
                  <a:txBody>
                    <a:bodyPr/>
                    <a:lstStyle/>
                    <a:p>
                      <a:pPr fontAlgn="t"/>
                      <a:r>
                        <a:rPr lang="en-GB" sz="900" dirty="0">
                          <a:effectLst/>
                        </a:rPr>
                        <a:t>Text (General)</a:t>
                      </a:r>
                      <a:endParaRPr lang="en-GB" sz="900" b="0" dirty="0">
                        <a:solidFill>
                          <a:schemeClr val="tx1"/>
                        </a:solidFill>
                        <a:effectLst/>
                      </a:endParaRPr>
                    </a:p>
                  </a:txBody>
                  <a:tcPr marL="38325" marR="38325" marT="38325" marB="38325"/>
                </a:tc>
                <a:tc>
                  <a:txBody>
                    <a:bodyPr/>
                    <a:lstStyle/>
                    <a:p>
                      <a:pPr fontAlgn="t"/>
                      <a:r>
                        <a:rPr lang="en-GB" sz="900" dirty="0">
                          <a:effectLst/>
                        </a:rPr>
                        <a:t>-</a:t>
                      </a:r>
                      <a:endParaRPr lang="en-GB" sz="900" b="0" dirty="0">
                        <a:solidFill>
                          <a:schemeClr val="tx1"/>
                        </a:solidFill>
                        <a:effectLst/>
                      </a:endParaRPr>
                    </a:p>
                  </a:txBody>
                  <a:tcPr marL="38325" marR="38325" marT="38325" marB="38325"/>
                </a:tc>
                <a:extLst>
                  <a:ext uri="{0D108BD9-81ED-4DB2-BD59-A6C34878D82A}">
                    <a16:rowId xmlns:a16="http://schemas.microsoft.com/office/drawing/2014/main" xmlns="" val="3690410463"/>
                  </a:ext>
                </a:extLst>
              </a:tr>
              <a:tr h="251670">
                <a:tc>
                  <a:txBody>
                    <a:bodyPr/>
                    <a:lstStyle/>
                    <a:p>
                      <a:pPr fontAlgn="t"/>
                      <a:r>
                        <a:rPr lang="en-GB" sz="900">
                          <a:effectLst/>
                        </a:rPr>
                        <a:t>3</a:t>
                      </a:r>
                      <a:endParaRPr lang="en-GB" sz="900" b="0">
                        <a:solidFill>
                          <a:schemeClr val="tx1"/>
                        </a:solidFill>
                        <a:effectLst/>
                      </a:endParaRPr>
                    </a:p>
                  </a:txBody>
                  <a:tcPr marL="38325" marR="38325" marT="38325" marB="38325"/>
                </a:tc>
                <a:tc>
                  <a:txBody>
                    <a:bodyPr/>
                    <a:lstStyle/>
                    <a:p>
                      <a:pPr fontAlgn="t"/>
                      <a:r>
                        <a:rPr lang="en-GB" sz="900">
                          <a:effectLst/>
                        </a:rPr>
                        <a:t>population</a:t>
                      </a:r>
                      <a:endParaRPr lang="en-GB" sz="900" b="0">
                        <a:solidFill>
                          <a:schemeClr val="tx1"/>
                        </a:solidFill>
                        <a:effectLst/>
                      </a:endParaRPr>
                    </a:p>
                  </a:txBody>
                  <a:tcPr marL="38325" marR="38325" marT="38325" marB="38325"/>
                </a:tc>
                <a:tc>
                  <a:txBody>
                    <a:bodyPr/>
                    <a:lstStyle/>
                    <a:p>
                      <a:pPr fontAlgn="t"/>
                      <a:r>
                        <a:rPr lang="en-GB" sz="900">
                          <a:effectLst/>
                        </a:rPr>
                        <a:t>HDB Resident Population</a:t>
                      </a:r>
                      <a:endParaRPr lang="en-GB" sz="900" b="0">
                        <a:solidFill>
                          <a:schemeClr val="tx1"/>
                        </a:solidFill>
                        <a:effectLst/>
                      </a:endParaRPr>
                    </a:p>
                  </a:txBody>
                  <a:tcPr marL="38325" marR="38325" marT="38325" marB="38325"/>
                </a:tc>
                <a:tc>
                  <a:txBody>
                    <a:bodyPr/>
                    <a:lstStyle/>
                    <a:p>
                      <a:pPr fontAlgn="t"/>
                      <a:r>
                        <a:rPr lang="en-GB" sz="900" dirty="0">
                          <a:effectLst/>
                        </a:rPr>
                        <a:t>Numeric (General)</a:t>
                      </a:r>
                      <a:endParaRPr lang="en-GB" sz="900" b="0" dirty="0">
                        <a:solidFill>
                          <a:schemeClr val="tx1"/>
                        </a:solidFill>
                        <a:effectLst/>
                      </a:endParaRPr>
                    </a:p>
                  </a:txBody>
                  <a:tcPr marL="38325" marR="38325" marT="38325" marB="38325"/>
                </a:tc>
                <a:tc>
                  <a:txBody>
                    <a:bodyPr/>
                    <a:lstStyle/>
                    <a:p>
                      <a:pPr fontAlgn="t"/>
                      <a:r>
                        <a:rPr lang="en-GB" sz="900" dirty="0">
                          <a:effectLst/>
                        </a:rPr>
                        <a:t>-</a:t>
                      </a:r>
                      <a:endParaRPr lang="en-GB" sz="900" b="0" dirty="0">
                        <a:solidFill>
                          <a:schemeClr val="tx1"/>
                        </a:solidFill>
                        <a:effectLst/>
                      </a:endParaRPr>
                    </a:p>
                  </a:txBody>
                  <a:tcPr marL="38325" marR="38325" marT="38325" marB="38325"/>
                </a:tc>
                <a:extLst>
                  <a:ext uri="{0D108BD9-81ED-4DB2-BD59-A6C34878D82A}">
                    <a16:rowId xmlns:a16="http://schemas.microsoft.com/office/drawing/2014/main" xmlns="" val="954276961"/>
                  </a:ext>
                </a:extLst>
              </a:tr>
            </a:tbl>
          </a:graphicData>
        </a:graphic>
      </p:graphicFrame>
    </p:spTree>
    <p:extLst>
      <p:ext uri="{BB962C8B-B14F-4D97-AF65-F5344CB8AC3E}">
        <p14:creationId xmlns:p14="http://schemas.microsoft.com/office/powerpoint/2010/main" val="3668383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5184913" cy="432000"/>
          </a:xfrm>
        </p:spPr>
        <p:txBody>
          <a:bodyPr/>
          <a:lstStyle/>
          <a:p>
            <a:pPr algn="l"/>
            <a:r>
              <a:rPr lang="en-US" dirty="0"/>
              <a:t>analysis process</a:t>
            </a:r>
          </a:p>
        </p:txBody>
      </p:sp>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a:xfrm>
            <a:off x="558749" y="1040235"/>
            <a:ext cx="8954367" cy="5361514"/>
          </a:xfrm>
        </p:spPr>
        <p:txBody>
          <a:bodyPr/>
          <a:lstStyle/>
          <a:p>
            <a:pPr marL="342900" indent="-342900">
              <a:buAutoNum type="arabicPeriod"/>
            </a:pPr>
            <a:r>
              <a:rPr lang="en-US" dirty="0">
                <a:solidFill>
                  <a:schemeClr val="tx1"/>
                </a:solidFill>
              </a:rPr>
              <a:t>load the pop data from text file with numpy.loadtxt.</a:t>
            </a:r>
          </a:p>
          <a:p>
            <a:pPr marL="342900" indent="-342900">
              <a:buAutoNum type="arabicPeriod"/>
            </a:pPr>
            <a:r>
              <a:rPr lang="en-US" dirty="0">
                <a:solidFill>
                  <a:schemeClr val="tx1"/>
                </a:solidFill>
              </a:rPr>
              <a:t>filter the pop data for financial year 2008 and 2018 respectively.</a:t>
            </a:r>
            <a:br>
              <a:rPr lang="en-US" dirty="0">
                <a:solidFill>
                  <a:schemeClr val="tx1"/>
                </a:solidFill>
              </a:rPr>
            </a:br>
            <a:r>
              <a:rPr lang="en-US" dirty="0">
                <a:solidFill>
                  <a:schemeClr val="tx1"/>
                </a:solidFill>
              </a:rPr>
              <a:t>filter price data according to year-quarter required instead of using .</a:t>
            </a:r>
            <a:r>
              <a:rPr lang="en-US" dirty="0" err="1">
                <a:solidFill>
                  <a:schemeClr val="tx1"/>
                </a:solidFill>
              </a:rPr>
              <a:t>astype</a:t>
            </a:r>
            <a:r>
              <a:rPr lang="en-US" dirty="0">
                <a:solidFill>
                  <a:schemeClr val="tx1"/>
                </a:solidFill>
              </a:rPr>
              <a:t>(object).year equals to year directly.</a:t>
            </a:r>
          </a:p>
          <a:p>
            <a:pPr marL="342900" indent="-342900">
              <a:buAutoNum type="arabicPeriod"/>
            </a:pPr>
            <a:r>
              <a:rPr lang="en-US" dirty="0">
                <a:solidFill>
                  <a:schemeClr val="tx1"/>
                </a:solidFill>
              </a:rPr>
              <a:t>convert all town strings in pop data to upper cases.</a:t>
            </a:r>
          </a:p>
          <a:p>
            <a:pPr marL="342900" indent="-342900">
              <a:buAutoNum type="arabicPeriod"/>
            </a:pPr>
            <a:r>
              <a:rPr lang="en-US" dirty="0">
                <a:solidFill>
                  <a:schemeClr val="tx1"/>
                </a:solidFill>
              </a:rPr>
              <a:t>do a </a:t>
            </a:r>
            <a:r>
              <a:rPr lang="en-US" dirty="0" err="1">
                <a:solidFill>
                  <a:schemeClr val="tx1"/>
                </a:solidFill>
              </a:rPr>
              <a:t>len</a:t>
            </a:r>
            <a:r>
              <a:rPr lang="en-US" dirty="0">
                <a:solidFill>
                  <a:schemeClr val="tx1"/>
                </a:solidFill>
              </a:rPr>
              <a:t> check for both price and pop datasets.</a:t>
            </a:r>
          </a:p>
          <a:p>
            <a:pPr marL="342900" indent="-342900">
              <a:buAutoNum type="arabicPeriod"/>
            </a:pPr>
            <a:r>
              <a:rPr lang="en-US" dirty="0">
                <a:solidFill>
                  <a:schemeClr val="tx1"/>
                </a:solidFill>
              </a:rPr>
              <a:t>do a cross-reference check for both price and pop datasets.</a:t>
            </a:r>
            <a:br>
              <a:rPr lang="en-US" dirty="0">
                <a:solidFill>
                  <a:schemeClr val="tx1"/>
                </a:solidFill>
              </a:rPr>
            </a:br>
            <a:r>
              <a:rPr lang="en-US" dirty="0">
                <a:solidFill>
                  <a:schemeClr val="tx1"/>
                </a:solidFill>
              </a:rPr>
              <a:t>this is to ensure if the ordered elements belong to the same town.</a:t>
            </a:r>
            <a:br>
              <a:rPr lang="en-US" dirty="0">
                <a:solidFill>
                  <a:schemeClr val="tx1"/>
                </a:solidFill>
              </a:rPr>
            </a:br>
            <a:r>
              <a:rPr lang="en-US" dirty="0">
                <a:solidFill>
                  <a:schemeClr val="tx1"/>
                </a:solidFill>
              </a:rPr>
              <a:t>if they are not in same order, a swap or removal from the pop dataset is required.</a:t>
            </a:r>
          </a:p>
          <a:p>
            <a:pPr marL="342900" indent="-342900">
              <a:buAutoNum type="arabicPeriod"/>
            </a:pPr>
            <a:r>
              <a:rPr lang="en-US" dirty="0">
                <a:solidFill>
                  <a:schemeClr val="tx1"/>
                </a:solidFill>
              </a:rPr>
              <a:t>create a </a:t>
            </a:r>
            <a:r>
              <a:rPr lang="en-US" dirty="0" err="1">
                <a:solidFill>
                  <a:schemeClr val="tx1"/>
                </a:solidFill>
              </a:rPr>
              <a:t>numpy</a:t>
            </a:r>
            <a:r>
              <a:rPr lang="en-US" dirty="0">
                <a:solidFill>
                  <a:schemeClr val="tx1"/>
                </a:solidFill>
              </a:rPr>
              <a:t> array with town, price and population for 2008 and 2018 each.</a:t>
            </a:r>
          </a:p>
          <a:p>
            <a:pPr marL="342900" indent="-342900">
              <a:buAutoNum type="arabicPeriod"/>
            </a:pPr>
            <a:r>
              <a:rPr lang="en-US" dirty="0">
                <a:solidFill>
                  <a:schemeClr val="tx1"/>
                </a:solidFill>
              </a:rPr>
              <a:t>plot a matplotlib scatter plot with 2 subplots, the upper for 2008, lower for 2018.</a:t>
            </a:r>
            <a:br>
              <a:rPr lang="en-US" dirty="0">
                <a:solidFill>
                  <a:schemeClr val="tx1"/>
                </a:solidFill>
              </a:rPr>
            </a:br>
            <a:r>
              <a:rPr lang="en-US" dirty="0">
                <a:solidFill>
                  <a:schemeClr val="tx1"/>
                </a:solidFill>
              </a:rPr>
              <a:t>plot each town population against the 4-room mean median resale price.</a:t>
            </a:r>
            <a:br>
              <a:rPr lang="en-US" dirty="0">
                <a:solidFill>
                  <a:schemeClr val="tx1"/>
                </a:solidFill>
              </a:rPr>
            </a:br>
            <a:r>
              <a:rPr lang="en-US" dirty="0">
                <a:solidFill>
                  <a:schemeClr val="tx1"/>
                </a:solidFill>
              </a:rPr>
              <a:t>annotate each data points with the respective town names.</a:t>
            </a:r>
            <a:br>
              <a:rPr lang="en-US" dirty="0">
                <a:solidFill>
                  <a:schemeClr val="tx1"/>
                </a:solidFill>
              </a:rPr>
            </a:br>
            <a:r>
              <a:rPr lang="en-US" dirty="0">
                <a:solidFill>
                  <a:schemeClr val="tx1"/>
                </a:solidFill>
              </a:rPr>
              <a:t>use </a:t>
            </a:r>
            <a:r>
              <a:rPr lang="en-US" dirty="0" err="1">
                <a:solidFill>
                  <a:schemeClr val="tx1"/>
                </a:solidFill>
              </a:rPr>
              <a:t>np.polyfit</a:t>
            </a:r>
            <a:r>
              <a:rPr lang="en-US" dirty="0">
                <a:solidFill>
                  <a:schemeClr val="tx1"/>
                </a:solidFill>
              </a:rPr>
              <a:t> to plot the trend line.</a:t>
            </a:r>
            <a:br>
              <a:rPr lang="en-US" dirty="0">
                <a:solidFill>
                  <a:schemeClr val="tx1"/>
                </a:solidFill>
              </a:rPr>
            </a:br>
            <a:r>
              <a:rPr lang="en-US" dirty="0">
                <a:solidFill>
                  <a:schemeClr val="tx1"/>
                </a:solidFill>
              </a:rPr>
              <a:t>use </a:t>
            </a:r>
            <a:r>
              <a:rPr lang="en-US" dirty="0" err="1">
                <a:solidFill>
                  <a:schemeClr val="tx1"/>
                </a:solidFill>
              </a:rPr>
              <a:t>np.corrcoef</a:t>
            </a:r>
            <a:r>
              <a:rPr lang="en-US" dirty="0">
                <a:solidFill>
                  <a:schemeClr val="tx1"/>
                </a:solidFill>
              </a:rPr>
              <a:t> to show the correlation coefficient between the two parameters.</a:t>
            </a:r>
          </a:p>
          <a:p>
            <a:pPr marL="342900" indent="-342900">
              <a:buAutoNum type="arabicPeriod"/>
            </a:pPr>
            <a:r>
              <a:rPr lang="en-US" dirty="0">
                <a:solidFill>
                  <a:schemeClr val="tx1"/>
                </a:solidFill>
              </a:rPr>
              <a:t>repeat the same procedures for population density against median resale price plots.</a:t>
            </a:r>
            <a:br>
              <a:rPr lang="en-US" dirty="0">
                <a:solidFill>
                  <a:schemeClr val="tx1"/>
                </a:solidFill>
              </a:rPr>
            </a:br>
            <a:endParaRPr lang="en-US" dirty="0">
              <a:solidFill>
                <a:schemeClr val="tx1"/>
              </a:solidFill>
            </a:endParaRP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18</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3"/>
          <a:srcRect l="27420" r="27420"/>
          <a:stretch>
            <a:fillRect/>
          </a:stretch>
        </p:blipFill>
        <p:spPr>
          <a:xfrm>
            <a:off x="9980476" y="0"/>
            <a:ext cx="2211524" cy="6858000"/>
          </a:xfrm>
          <a:prstGeom prst="rect">
            <a:avLst/>
          </a:prstGeom>
        </p:spPr>
      </p:pic>
    </p:spTree>
    <p:extLst>
      <p:ext uri="{BB962C8B-B14F-4D97-AF65-F5344CB8AC3E}">
        <p14:creationId xmlns:p14="http://schemas.microsoft.com/office/powerpoint/2010/main" val="1933392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5184913" cy="432000"/>
          </a:xfrm>
        </p:spPr>
        <p:txBody>
          <a:bodyPr/>
          <a:lstStyle/>
          <a:p>
            <a:pPr algn="l"/>
            <a:r>
              <a:rPr lang="en-US" dirty="0"/>
              <a:t>scatter plot </a:t>
            </a:r>
            <a:r>
              <a:rPr lang="en-US" sz="1600" dirty="0"/>
              <a:t>(Price  v  population)</a:t>
            </a:r>
            <a:endParaRPr lang="en-US" dirty="0"/>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19</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3"/>
          <a:srcRect l="27420" r="27420"/>
          <a:stretch>
            <a:fillRect/>
          </a:stretch>
        </p:blipFill>
        <p:spPr>
          <a:xfrm>
            <a:off x="9980476" y="0"/>
            <a:ext cx="2211524" cy="6858000"/>
          </a:xfrm>
          <a:prstGeom prst="rect">
            <a:avLst/>
          </a:prstGeom>
        </p:spPr>
      </p:pic>
      <p:pic>
        <p:nvPicPr>
          <p:cNvPr id="5" name="Picture 4">
            <a:extLst>
              <a:ext uri="{FF2B5EF4-FFF2-40B4-BE49-F238E27FC236}">
                <a16:creationId xmlns:a16="http://schemas.microsoft.com/office/drawing/2014/main" xmlns="" id="{BFE0066B-E1DA-4234-A370-FDC24EB741F7}"/>
              </a:ext>
            </a:extLst>
          </p:cNvPr>
          <p:cNvPicPr>
            <a:picLocks noChangeAspect="1"/>
          </p:cNvPicPr>
          <p:nvPr/>
        </p:nvPicPr>
        <p:blipFill>
          <a:blip r:embed="rId4"/>
          <a:stretch>
            <a:fillRect/>
          </a:stretch>
        </p:blipFill>
        <p:spPr>
          <a:xfrm>
            <a:off x="714188" y="991057"/>
            <a:ext cx="8513702" cy="5076559"/>
          </a:xfrm>
          <a:prstGeom prst="rect">
            <a:avLst/>
          </a:prstGeom>
        </p:spPr>
      </p:pic>
      <p:pic>
        <p:nvPicPr>
          <p:cNvPr id="7" name="Picture 6">
            <a:extLst>
              <a:ext uri="{FF2B5EF4-FFF2-40B4-BE49-F238E27FC236}">
                <a16:creationId xmlns:a16="http://schemas.microsoft.com/office/drawing/2014/main" xmlns="" id="{98FEC2D1-E695-4F63-84BD-EBD7B45B01E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302734" y="6132631"/>
            <a:ext cx="3153356" cy="410782"/>
          </a:xfrm>
          <a:prstGeom prst="rect">
            <a:avLst/>
          </a:prstGeom>
        </p:spPr>
      </p:pic>
    </p:spTree>
    <p:extLst>
      <p:ext uri="{BB962C8B-B14F-4D97-AF65-F5344CB8AC3E}">
        <p14:creationId xmlns:p14="http://schemas.microsoft.com/office/powerpoint/2010/main" val="2450376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5184913" cy="432000"/>
          </a:xfrm>
        </p:spPr>
        <p:txBody>
          <a:bodyPr/>
          <a:lstStyle/>
          <a:p>
            <a:pPr algn="l"/>
            <a:r>
              <a:rPr lang="en-US" dirty="0" err="1"/>
              <a:t>datasetS</a:t>
            </a:r>
            <a:endParaRPr lang="en-US" dirty="0"/>
          </a:p>
        </p:txBody>
      </p:sp>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a:xfrm>
            <a:off x="558749" y="1224793"/>
            <a:ext cx="8954367" cy="4967207"/>
          </a:xfrm>
        </p:spPr>
        <p:txBody>
          <a:bodyPr/>
          <a:lstStyle/>
          <a:p>
            <a:pPr marL="342900" indent="-342900">
              <a:buAutoNum type="arabicPeriod"/>
            </a:pPr>
            <a:r>
              <a:rPr lang="en-US" sz="1600" dirty="0"/>
              <a:t>Dwelling Units under HDB's Management, by Town and Flat Type</a:t>
            </a:r>
            <a:br>
              <a:rPr lang="en-US" sz="1600" dirty="0"/>
            </a:br>
            <a:r>
              <a:rPr lang="en-US" sz="1600" dirty="0"/>
              <a:t>- </a:t>
            </a:r>
            <a:r>
              <a:rPr lang="en-US" sz="1600" u="sng" dirty="0">
                <a:solidFill>
                  <a:schemeClr val="accent5"/>
                </a:solidFill>
                <a:hlinkClick r:id="rId3">
                  <a:extLst>
                    <a:ext uri="{A12FA001-AC4F-418D-AE19-62706E023703}">
                      <ahyp:hlinkClr xmlns:ahyp="http://schemas.microsoft.com/office/drawing/2018/hyperlinkcolor" xmlns="" val="tx"/>
                    </a:ext>
                  </a:extLst>
                </a:hlinkClick>
              </a:rPr>
              <a:t>https://data.gov.sg/dataset/number-of-residential-units-under-hdb-s-management</a:t>
            </a:r>
            <a:endParaRPr lang="en-US" sz="1600" u="sng" dirty="0">
              <a:solidFill>
                <a:schemeClr val="accent5"/>
              </a:solidFill>
            </a:endParaRPr>
          </a:p>
          <a:p>
            <a:pPr marL="342900" indent="-342900">
              <a:buAutoNum type="arabicPeriod"/>
            </a:pPr>
            <a:endParaRPr lang="en-US" sz="1600" u="sng" dirty="0">
              <a:solidFill>
                <a:schemeClr val="accent5"/>
              </a:solidFill>
            </a:endParaRPr>
          </a:p>
          <a:p>
            <a:pPr marL="342900" indent="-342900">
              <a:buFont typeface="Arial" panose="020B0604020202020204" pitchFamily="34" charset="0"/>
              <a:buAutoNum type="arabicPeriod"/>
            </a:pPr>
            <a:r>
              <a:rPr lang="en-US" sz="1600" dirty="0"/>
              <a:t>Median Resale Prices for Registered Applications by Town and Flat Type</a:t>
            </a:r>
            <a:r>
              <a:rPr lang="en-US" sz="1600" u="sng" dirty="0">
                <a:solidFill>
                  <a:schemeClr val="accent5"/>
                </a:solidFill>
              </a:rPr>
              <a:t/>
            </a:r>
            <a:br>
              <a:rPr lang="en-US" sz="1600" u="sng" dirty="0">
                <a:solidFill>
                  <a:schemeClr val="accent5"/>
                </a:solidFill>
              </a:rPr>
            </a:br>
            <a:r>
              <a:rPr lang="en-US" sz="1600" u="sng" dirty="0">
                <a:solidFill>
                  <a:schemeClr val="accent5"/>
                </a:solidFill>
              </a:rPr>
              <a:t>- </a:t>
            </a:r>
            <a:r>
              <a:rPr lang="en-US" sz="1600" u="sng" dirty="0">
                <a:solidFill>
                  <a:schemeClr val="accent5"/>
                </a:solidFill>
                <a:hlinkClick r:id="rId4">
                  <a:extLst>
                    <a:ext uri="{A12FA001-AC4F-418D-AE19-62706E023703}">
                      <ahyp:hlinkClr xmlns:ahyp="http://schemas.microsoft.com/office/drawing/2018/hyperlinkcolor" xmlns="" val="tx"/>
                    </a:ext>
                  </a:extLst>
                </a:hlinkClick>
              </a:rPr>
              <a:t>https://data.gov.sg/dataset/median-resale-prices-for-registered-applications-by-town-and-flat-type</a:t>
            </a:r>
            <a:endParaRPr lang="en-US" sz="1600" u="sng" dirty="0">
              <a:solidFill>
                <a:schemeClr val="accent5"/>
              </a:solidFill>
            </a:endParaRPr>
          </a:p>
          <a:p>
            <a:pPr marL="342900" indent="-342900">
              <a:buFont typeface="Arial" panose="020B0604020202020204" pitchFamily="34" charset="0"/>
              <a:buAutoNum type="arabicPeriod"/>
            </a:pPr>
            <a:endParaRPr lang="en-US" sz="1600" u="sng" dirty="0">
              <a:solidFill>
                <a:schemeClr val="accent5"/>
              </a:solidFill>
            </a:endParaRPr>
          </a:p>
          <a:p>
            <a:pPr marL="342900" indent="-342900">
              <a:buFont typeface="Arial" panose="020B0604020202020204" pitchFamily="34" charset="0"/>
              <a:buAutoNum type="arabicPeriod"/>
            </a:pPr>
            <a:r>
              <a:rPr lang="en-US" sz="1600" dirty="0"/>
              <a:t>Estimated Singapore Resident Population in HDB Flats</a:t>
            </a:r>
            <a:br>
              <a:rPr lang="en-US" sz="1600" dirty="0"/>
            </a:br>
            <a:r>
              <a:rPr lang="en-US" sz="1600" dirty="0"/>
              <a:t>- </a:t>
            </a:r>
            <a:r>
              <a:rPr lang="en-US" sz="1600" u="sng" dirty="0">
                <a:solidFill>
                  <a:schemeClr val="accent5"/>
                </a:solidFill>
                <a:hlinkClick r:id="rId5">
                  <a:extLst>
                    <a:ext uri="{A12FA001-AC4F-418D-AE19-62706E023703}">
                      <ahyp:hlinkClr xmlns:ahyp="http://schemas.microsoft.com/office/drawing/2018/hyperlinkcolor" xmlns="" val="tx"/>
                    </a:ext>
                  </a:extLst>
                </a:hlinkClick>
              </a:rPr>
              <a:t>https://data.gov.sg/dataset/estimated-resident-population-living-in-hdb-flats</a:t>
            </a:r>
            <a:r>
              <a:rPr lang="en-US" sz="1600" u="sng" dirty="0">
                <a:solidFill>
                  <a:schemeClr val="accent5"/>
                </a:solidFill>
              </a:rPr>
              <a:t/>
            </a:r>
            <a:br>
              <a:rPr lang="en-US" sz="1600" u="sng" dirty="0">
                <a:solidFill>
                  <a:schemeClr val="accent5"/>
                </a:solidFill>
              </a:rPr>
            </a:br>
            <a:r>
              <a:rPr lang="en-US" sz="1600" dirty="0">
                <a:solidFill>
                  <a:schemeClr val="tx1"/>
                </a:solidFill>
              </a:rPr>
              <a:t>Land Area and Dwelling Units by Town</a:t>
            </a:r>
            <a:r>
              <a:rPr lang="en-US" sz="1600" u="sng" dirty="0">
                <a:solidFill>
                  <a:schemeClr val="accent5"/>
                </a:solidFill>
              </a:rPr>
              <a:t/>
            </a:r>
            <a:br>
              <a:rPr lang="en-US" sz="1600" u="sng" dirty="0">
                <a:solidFill>
                  <a:schemeClr val="accent5"/>
                </a:solidFill>
              </a:rPr>
            </a:br>
            <a:r>
              <a:rPr lang="en-US" sz="1600" dirty="0">
                <a:solidFill>
                  <a:schemeClr val="accent5"/>
                </a:solidFill>
              </a:rPr>
              <a:t>- </a:t>
            </a:r>
            <a:r>
              <a:rPr lang="en-US" sz="1600" u="sng" dirty="0">
                <a:solidFill>
                  <a:schemeClr val="accent5"/>
                </a:solidFill>
              </a:rPr>
              <a:t>https://data.gov.sg/dataset/land-area-and-dwelling-units-by-town</a:t>
            </a:r>
          </a:p>
          <a:p>
            <a:pPr marL="342900" indent="-342900">
              <a:buFont typeface="Arial" panose="020B0604020202020204" pitchFamily="34" charset="0"/>
              <a:buAutoNum type="arabicPeriod"/>
            </a:pPr>
            <a:endParaRPr lang="en-US" sz="1600" u="sng" dirty="0">
              <a:solidFill>
                <a:schemeClr val="accent5"/>
              </a:solidFill>
            </a:endParaRPr>
          </a:p>
          <a:p>
            <a:pPr marL="342900" indent="-342900">
              <a:buFont typeface="Arial" panose="020B0604020202020204" pitchFamily="34" charset="0"/>
              <a:buAutoNum type="arabicPeriod"/>
            </a:pPr>
            <a:r>
              <a:rPr lang="en-US" sz="1600" dirty="0">
                <a:solidFill>
                  <a:schemeClr val="tx1"/>
                </a:solidFill>
              </a:rPr>
              <a:t>Resale Flat Prices (Based on Registration Date), From Jan 2017 Onwards</a:t>
            </a:r>
            <a:r>
              <a:rPr lang="en-US" sz="1600" u="sng" dirty="0">
                <a:solidFill>
                  <a:schemeClr val="accent5"/>
                </a:solidFill>
              </a:rPr>
              <a:t/>
            </a:r>
            <a:br>
              <a:rPr lang="en-US" sz="1600" u="sng" dirty="0">
                <a:solidFill>
                  <a:schemeClr val="accent5"/>
                </a:solidFill>
              </a:rPr>
            </a:br>
            <a:r>
              <a:rPr lang="en-US" sz="1600" u="sng" dirty="0">
                <a:solidFill>
                  <a:schemeClr val="accent5"/>
                </a:solidFill>
              </a:rPr>
              <a:t>- </a:t>
            </a:r>
            <a:r>
              <a:rPr lang="en-US" sz="1600" u="sng" dirty="0">
                <a:solidFill>
                  <a:schemeClr val="accent5"/>
                </a:solidFill>
                <a:hlinkClick r:id="rId6">
                  <a:extLst>
                    <a:ext uri="{A12FA001-AC4F-418D-AE19-62706E023703}">
                      <ahyp:hlinkClr xmlns:ahyp="http://schemas.microsoft.com/office/drawing/2018/hyperlinkcolor" xmlns="" val="tx"/>
                    </a:ext>
                  </a:extLst>
                </a:hlinkClick>
              </a:rPr>
              <a:t>https://data.gov.sg/dataset/resale-flat-prices?resource_id=42ff9cfe-abe5-4b54-beda-c88f9bb438ee</a:t>
            </a:r>
            <a:endParaRPr lang="en-US" sz="1600" u="sng" dirty="0">
              <a:solidFill>
                <a:schemeClr val="accent5"/>
              </a:solidFill>
            </a:endParaRPr>
          </a:p>
          <a:p>
            <a:pPr marL="0" indent="0">
              <a:buNone/>
            </a:pPr>
            <a:endParaRPr lang="en-US" u="sng" dirty="0">
              <a:solidFill>
                <a:schemeClr val="accent5"/>
              </a:solidFill>
            </a:endParaRPr>
          </a:p>
          <a:p>
            <a:pPr marL="342900" indent="-342900">
              <a:buFont typeface="Arial" panose="020B0604020202020204" pitchFamily="34" charset="0"/>
              <a:buAutoNum type="arabicPeriod"/>
            </a:pPr>
            <a:endParaRPr lang="en-US" u="sng" dirty="0">
              <a:solidFill>
                <a:schemeClr val="accent5"/>
              </a:solidFill>
            </a:endParaRP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2</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7"/>
          <a:srcRect l="27420" r="27420"/>
          <a:stretch>
            <a:fillRect/>
          </a:stretch>
        </p:blipFill>
        <p:spPr>
          <a:xfrm>
            <a:off x="9980476" y="0"/>
            <a:ext cx="2211524" cy="6858000"/>
          </a:xfrm>
          <a:prstGeom prst="rect">
            <a:avLst/>
          </a:prstGeom>
        </p:spPr>
      </p:pic>
    </p:spTree>
    <p:extLst>
      <p:ext uri="{BB962C8B-B14F-4D97-AF65-F5344CB8AC3E}">
        <p14:creationId xmlns:p14="http://schemas.microsoft.com/office/powerpoint/2010/main" val="132974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684CFC4B-F297-4DB3-B0DB-AF66DAD5664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302734" y="6096409"/>
            <a:ext cx="3153356" cy="472413"/>
          </a:xfrm>
          <a:prstGeom prst="rect">
            <a:avLst/>
          </a:prstGeom>
        </p:spPr>
      </p:pic>
      <p:pic>
        <p:nvPicPr>
          <p:cNvPr id="5" name="Picture 4">
            <a:extLst>
              <a:ext uri="{FF2B5EF4-FFF2-40B4-BE49-F238E27FC236}">
                <a16:creationId xmlns:a16="http://schemas.microsoft.com/office/drawing/2014/main" xmlns="" id="{A48F4E4E-481F-40D5-A21E-DAF5BCA55CE0}"/>
              </a:ext>
            </a:extLst>
          </p:cNvPr>
          <p:cNvPicPr>
            <a:picLocks noChangeAspect="1"/>
          </p:cNvPicPr>
          <p:nvPr/>
        </p:nvPicPr>
        <p:blipFill>
          <a:blip r:embed="rId4"/>
          <a:stretch>
            <a:fillRect/>
          </a:stretch>
        </p:blipFill>
        <p:spPr>
          <a:xfrm>
            <a:off x="714188" y="991057"/>
            <a:ext cx="8446590" cy="5105352"/>
          </a:xfrm>
          <a:prstGeom prst="rect">
            <a:avLst/>
          </a:prstGeom>
        </p:spPr>
      </p:pic>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6991343" cy="432000"/>
          </a:xfrm>
        </p:spPr>
        <p:txBody>
          <a:bodyPr/>
          <a:lstStyle/>
          <a:p>
            <a:pPr algn="l"/>
            <a:r>
              <a:rPr lang="en-US" dirty="0"/>
              <a:t>scatter plot </a:t>
            </a:r>
            <a:r>
              <a:rPr lang="en-US" sz="1600" dirty="0"/>
              <a:t>(Price  v  population density)</a:t>
            </a:r>
            <a:endParaRPr lang="en-US" dirty="0"/>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20</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5"/>
          <a:srcRect l="27420" r="27420"/>
          <a:stretch>
            <a:fillRect/>
          </a:stretch>
        </p:blipFill>
        <p:spPr>
          <a:xfrm>
            <a:off x="9980476" y="0"/>
            <a:ext cx="2211524" cy="6858000"/>
          </a:xfrm>
          <a:prstGeom prst="rect">
            <a:avLst/>
          </a:prstGeom>
        </p:spPr>
      </p:pic>
    </p:spTree>
    <p:extLst>
      <p:ext uri="{BB962C8B-B14F-4D97-AF65-F5344CB8AC3E}">
        <p14:creationId xmlns:p14="http://schemas.microsoft.com/office/powerpoint/2010/main" val="68620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5184913" cy="432000"/>
          </a:xfrm>
        </p:spPr>
        <p:txBody>
          <a:bodyPr/>
          <a:lstStyle/>
          <a:p>
            <a:pPr algn="l"/>
            <a:r>
              <a:rPr lang="en-US" dirty="0"/>
              <a:t>RESULTS</a:t>
            </a:r>
          </a:p>
        </p:txBody>
      </p:sp>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a:xfrm>
            <a:off x="558749" y="1224793"/>
            <a:ext cx="8954367" cy="5176957"/>
          </a:xfrm>
        </p:spPr>
        <p:txBody>
          <a:bodyPr/>
          <a:lstStyle/>
          <a:p>
            <a:pPr marL="342900" indent="-342900">
              <a:buAutoNum type="arabicPeriod"/>
            </a:pPr>
            <a:r>
              <a:rPr lang="en-US" dirty="0">
                <a:solidFill>
                  <a:schemeClr val="tx1"/>
                </a:solidFill>
              </a:rPr>
              <a:t>from the population against median resale price plots in 2008 &amp; 2018,</a:t>
            </a:r>
            <a:br>
              <a:rPr lang="en-US" dirty="0">
                <a:solidFill>
                  <a:schemeClr val="tx1"/>
                </a:solidFill>
              </a:rPr>
            </a:br>
            <a:r>
              <a:rPr lang="en-US" dirty="0">
                <a:solidFill>
                  <a:schemeClr val="tx1"/>
                </a:solidFill>
              </a:rPr>
              <a:t>both showed a </a:t>
            </a:r>
            <a:r>
              <a:rPr lang="en-US" b="1" dirty="0">
                <a:solidFill>
                  <a:schemeClr val="tx1"/>
                </a:solidFill>
              </a:rPr>
              <a:t>negative correlation</a:t>
            </a:r>
            <a:r>
              <a:rPr lang="en-US" dirty="0">
                <a:solidFill>
                  <a:schemeClr val="tx1"/>
                </a:solidFill>
              </a:rPr>
              <a:t>,</a:t>
            </a:r>
            <a:br>
              <a:rPr lang="en-US" dirty="0">
                <a:solidFill>
                  <a:schemeClr val="tx1"/>
                </a:solidFill>
              </a:rPr>
            </a:br>
            <a:r>
              <a:rPr lang="en-US" dirty="0">
                <a:solidFill>
                  <a:schemeClr val="tx1"/>
                </a:solidFill>
              </a:rPr>
              <a:t>meaning the higher the town population, the lower the 4-room median resale price.</a:t>
            </a:r>
            <a:br>
              <a:rPr lang="en-US" dirty="0">
                <a:solidFill>
                  <a:schemeClr val="tx1"/>
                </a:solidFill>
              </a:rPr>
            </a:br>
            <a:r>
              <a:rPr lang="en-US" dirty="0">
                <a:solidFill>
                  <a:schemeClr val="tx1"/>
                </a:solidFill>
              </a:rPr>
              <a:t>however, </a:t>
            </a:r>
            <a:r>
              <a:rPr lang="en-US" b="1" dirty="0">
                <a:solidFill>
                  <a:schemeClr val="tx1"/>
                </a:solidFill>
              </a:rPr>
              <a:t>the correlation relationship is deemed weak</a:t>
            </a:r>
            <a:r>
              <a:rPr lang="en-US" dirty="0">
                <a:solidFill>
                  <a:schemeClr val="tx1"/>
                </a:solidFill>
              </a:rPr>
              <a:t>,</a:t>
            </a:r>
            <a:br>
              <a:rPr lang="en-US" dirty="0">
                <a:solidFill>
                  <a:schemeClr val="tx1"/>
                </a:solidFill>
              </a:rPr>
            </a:br>
            <a:r>
              <a:rPr lang="en-US" dirty="0">
                <a:solidFill>
                  <a:schemeClr val="tx1"/>
                </a:solidFill>
              </a:rPr>
              <a:t>as the correlation coefficient are both below -0.5.</a:t>
            </a: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we can observe strong population growth though in certain new towns in these 10 years,</a:t>
            </a:r>
            <a:br>
              <a:rPr lang="en-US" dirty="0">
                <a:solidFill>
                  <a:schemeClr val="tx1"/>
                </a:solidFill>
              </a:rPr>
            </a:br>
            <a:r>
              <a:rPr lang="en-US" dirty="0">
                <a:solidFill>
                  <a:schemeClr val="tx1"/>
                </a:solidFill>
              </a:rPr>
              <a:t>like Sengkang and Punggol,</a:t>
            </a:r>
            <a:br>
              <a:rPr lang="en-US" dirty="0">
                <a:solidFill>
                  <a:schemeClr val="tx1"/>
                </a:solidFill>
              </a:rPr>
            </a:br>
            <a:r>
              <a:rPr lang="en-US" dirty="0">
                <a:solidFill>
                  <a:schemeClr val="tx1"/>
                </a:solidFill>
              </a:rPr>
              <a:t>whereas the mature estates showed little or stagnant population growth.</a:t>
            </a: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from the population density against median resale price plots,</a:t>
            </a:r>
            <a:br>
              <a:rPr lang="en-US" dirty="0">
                <a:solidFill>
                  <a:schemeClr val="tx1"/>
                </a:solidFill>
              </a:rPr>
            </a:br>
            <a:r>
              <a:rPr lang="en-US" b="1" dirty="0">
                <a:solidFill>
                  <a:schemeClr val="tx1"/>
                </a:solidFill>
              </a:rPr>
              <a:t>nothing conclusive can be observed</a:t>
            </a:r>
            <a:r>
              <a:rPr lang="en-US" dirty="0">
                <a:solidFill>
                  <a:schemeClr val="tx1"/>
                </a:solidFill>
              </a:rPr>
              <a:t>.</a:t>
            </a:r>
            <a:br>
              <a:rPr lang="en-US" dirty="0">
                <a:solidFill>
                  <a:schemeClr val="tx1"/>
                </a:solidFill>
              </a:rPr>
            </a:br>
            <a:r>
              <a:rPr lang="en-US" dirty="0">
                <a:solidFill>
                  <a:schemeClr val="tx1"/>
                </a:solidFill>
              </a:rPr>
              <a:t>this came rather as a surprise since we would expect a similar negative correlation between the two parameters, if not a stronger relationship.</a:t>
            </a:r>
            <a:br>
              <a:rPr lang="en-US" dirty="0">
                <a:solidFill>
                  <a:schemeClr val="tx1"/>
                </a:solidFill>
              </a:rPr>
            </a:br>
            <a:r>
              <a:rPr lang="en-US" dirty="0">
                <a:solidFill>
                  <a:schemeClr val="tx1"/>
                </a:solidFill>
              </a:rPr>
              <a:t>one would have expected that since mature estates are nearer to city center and land allocation is scarce, higher demand for the units in these estates due to convenience and amenities would have jacked up the resale prices.</a:t>
            </a:r>
          </a:p>
          <a:p>
            <a:pPr marL="342900" indent="-342900">
              <a:buAutoNum type="arabicPeriod"/>
            </a:pPr>
            <a:endParaRPr lang="en-US" dirty="0">
              <a:solidFill>
                <a:schemeClr val="tx1"/>
              </a:solidFill>
            </a:endParaRP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21</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3"/>
          <a:srcRect l="27420" r="27420"/>
          <a:stretch>
            <a:fillRect/>
          </a:stretch>
        </p:blipFill>
        <p:spPr>
          <a:xfrm>
            <a:off x="9980476" y="0"/>
            <a:ext cx="2211524" cy="6858000"/>
          </a:xfrm>
          <a:prstGeom prst="rect">
            <a:avLst/>
          </a:prstGeom>
        </p:spPr>
      </p:pic>
    </p:spTree>
    <p:extLst>
      <p:ext uri="{BB962C8B-B14F-4D97-AF65-F5344CB8AC3E}">
        <p14:creationId xmlns:p14="http://schemas.microsoft.com/office/powerpoint/2010/main" val="2258573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587229" y="3272505"/>
            <a:ext cx="8900720" cy="1674470"/>
          </a:xfrm>
        </p:spPr>
        <p:txBody>
          <a:bodyPr/>
          <a:lstStyle/>
          <a:p>
            <a:pPr algn="ctr"/>
            <a:r>
              <a:rPr lang="en-US" sz="4000" dirty="0"/>
              <a:t>IS THE GIVEN</a:t>
            </a:r>
            <a:r>
              <a:rPr lang="en-US" dirty="0"/>
              <a:t> </a:t>
            </a:r>
            <a:br>
              <a:rPr lang="en-US" dirty="0"/>
            </a:br>
            <a:r>
              <a:rPr lang="en-US" sz="5400" dirty="0"/>
              <a:t>MEDIAN RESALE PRICE</a:t>
            </a:r>
            <a:r>
              <a:rPr lang="en-US" dirty="0"/>
              <a:t/>
            </a:r>
            <a:br>
              <a:rPr lang="en-US" dirty="0"/>
            </a:br>
            <a:r>
              <a:rPr lang="en-US" sz="5400" dirty="0"/>
              <a:t>RELIABLE</a:t>
            </a:r>
            <a:r>
              <a:rPr lang="en-US" dirty="0"/>
              <a:t>?</a:t>
            </a:r>
          </a:p>
        </p:txBody>
      </p:sp>
      <p:sp>
        <p:nvSpPr>
          <p:cNvPr id="5" name="Slide Number Placeholder 4">
            <a:extLst>
              <a:ext uri="{FF2B5EF4-FFF2-40B4-BE49-F238E27FC236}">
                <a16:creationId xmlns:a16="http://schemas.microsoft.com/office/drawing/2014/main" xmlns="" id="{BDD5A594-D852-43BB-B591-E9D9027253BD}"/>
              </a:ext>
            </a:extLst>
          </p:cNvPr>
          <p:cNvSpPr>
            <a:spLocks noGrp="1"/>
          </p:cNvSpPr>
          <p:nvPr>
            <p:ph type="sldNum" sz="quarter" idx="11"/>
          </p:nvPr>
        </p:nvSpPr>
        <p:spPr/>
        <p:txBody>
          <a:bodyPr/>
          <a:lstStyle/>
          <a:p>
            <a:fld id="{19B51A1E-902D-48AF-9020-955120F399B6}" type="slidenum">
              <a:rPr lang="en-US" smtClean="0"/>
              <a:pPr/>
              <a:t>22</a:t>
            </a:fld>
            <a:endParaRPr lang="en-US" dirty="0"/>
          </a:p>
        </p:txBody>
      </p:sp>
      <p:pic>
        <p:nvPicPr>
          <p:cNvPr id="11" name="Picture Placeholder 13">
            <a:extLst>
              <a:ext uri="{FF2B5EF4-FFF2-40B4-BE49-F238E27FC236}">
                <a16:creationId xmlns:a16="http://schemas.microsoft.com/office/drawing/2014/main" xmlns="" id="{40AAF144-F91E-41D3-8DAB-CA64B27E7C65}"/>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rcRect l="27420" r="27420"/>
          <a:stretch>
            <a:fillRect/>
          </a:stretch>
        </p:blipFill>
        <p:spPr>
          <a:xfrm>
            <a:off x="9980476" y="0"/>
            <a:ext cx="2211524" cy="6858000"/>
          </a:xfrm>
          <a:prstGeom prst="rect">
            <a:avLst/>
          </a:prstGeom>
        </p:spPr>
      </p:pic>
    </p:spTree>
    <p:extLst>
      <p:ext uri="{BB962C8B-B14F-4D97-AF65-F5344CB8AC3E}">
        <p14:creationId xmlns:p14="http://schemas.microsoft.com/office/powerpoint/2010/main" val="1641304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8954367" cy="432000"/>
          </a:xfrm>
        </p:spPr>
        <p:txBody>
          <a:bodyPr/>
          <a:lstStyle/>
          <a:p>
            <a:pPr algn="l"/>
            <a:r>
              <a:rPr lang="en-US" dirty="0"/>
              <a:t>dataset 4 </a:t>
            </a:r>
            <a:r>
              <a:rPr lang="en-US" sz="1800" dirty="0"/>
              <a:t>(in  conjunction  with  dataset  2)</a:t>
            </a:r>
            <a:endParaRPr lang="en-US" dirty="0"/>
          </a:p>
        </p:txBody>
      </p:sp>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a:xfrm>
            <a:off x="558749" y="1224793"/>
            <a:ext cx="8954367" cy="5243119"/>
          </a:xfrm>
        </p:spPr>
        <p:txBody>
          <a:bodyPr/>
          <a:lstStyle/>
          <a:p>
            <a:pPr marL="0" indent="0">
              <a:buNone/>
            </a:pPr>
            <a:r>
              <a:rPr lang="en-US" dirty="0">
                <a:solidFill>
                  <a:schemeClr val="tx1"/>
                </a:solidFill>
              </a:rPr>
              <a:t>Resale Flat Prices (Based on Registration Date), From Jan 2017 Onwards</a:t>
            </a:r>
            <a:r>
              <a:rPr lang="en-US" u="sng" dirty="0">
                <a:solidFill>
                  <a:schemeClr val="accent5"/>
                </a:solidFill>
              </a:rPr>
              <a:t/>
            </a:r>
            <a:br>
              <a:rPr lang="en-US" u="sng" dirty="0">
                <a:solidFill>
                  <a:schemeClr val="accent5"/>
                </a:solidFill>
              </a:rPr>
            </a:br>
            <a:r>
              <a:rPr lang="en-US" u="sng" dirty="0">
                <a:solidFill>
                  <a:schemeClr val="accent5"/>
                </a:solidFill>
              </a:rPr>
              <a:t>- </a:t>
            </a:r>
            <a:r>
              <a:rPr lang="en-US" u="sng" dirty="0">
                <a:solidFill>
                  <a:schemeClr val="accent5"/>
                </a:solidFill>
                <a:hlinkClick r:id="rId3"/>
              </a:rPr>
              <a:t>https://data.gov.sg/dataset/resale-flat-prices?resource_id=42ff9cfe-abe5-4b54-beda-c88f9bb438ee</a:t>
            </a:r>
            <a:endParaRPr lang="en-US" u="sng" dirty="0">
              <a:solidFill>
                <a:schemeClr val="accent5"/>
              </a:solidFill>
            </a:endParaRPr>
          </a:p>
          <a:p>
            <a:pPr marL="0" indent="0">
              <a:buNone/>
            </a:pPr>
            <a:r>
              <a:rPr lang="en-US" dirty="0">
                <a:solidFill>
                  <a:schemeClr val="tx1"/>
                </a:solidFill>
              </a:rPr>
              <a:t/>
            </a:r>
            <a:br>
              <a:rPr lang="en-US" dirty="0">
                <a:solidFill>
                  <a:schemeClr val="tx1"/>
                </a:solidFill>
              </a:rPr>
            </a:br>
            <a:r>
              <a:rPr lang="en-US" dirty="0">
                <a:solidFill>
                  <a:schemeClr val="tx1"/>
                </a:solidFill>
              </a:rPr>
              <a:t>Data shows all individual resale transacted prices from 2017 onwards.</a:t>
            </a:r>
          </a:p>
          <a:p>
            <a:pPr marL="0" indent="0">
              <a:buNone/>
            </a:pPr>
            <a:endParaRPr lang="en-US" u="sng" dirty="0">
              <a:solidFill>
                <a:schemeClr val="accent5"/>
              </a:solidFill>
            </a:endParaRPr>
          </a:p>
          <a:p>
            <a:pPr marL="0" indent="0">
              <a:buNone/>
            </a:pPr>
            <a:endParaRPr lang="en-US" u="sng" dirty="0">
              <a:solidFill>
                <a:schemeClr val="accent5"/>
              </a:solidFill>
            </a:endParaRPr>
          </a:p>
          <a:p>
            <a:pPr marL="0" indent="0">
              <a:buNone/>
            </a:pPr>
            <a:endParaRPr lang="en-US" u="sng" dirty="0">
              <a:solidFill>
                <a:schemeClr val="accent5"/>
              </a:solidFill>
            </a:endParaRPr>
          </a:p>
          <a:p>
            <a:pPr marL="0" indent="0">
              <a:buNone/>
            </a:pPr>
            <a:endParaRPr lang="en-US" u="sng" dirty="0">
              <a:solidFill>
                <a:schemeClr val="accent5"/>
              </a:solidFill>
            </a:endParaRPr>
          </a:p>
          <a:p>
            <a:pPr marL="0" indent="0">
              <a:buNone/>
            </a:pPr>
            <a:endParaRPr lang="en-US" u="sng" dirty="0">
              <a:solidFill>
                <a:schemeClr val="accent5"/>
              </a:solidFill>
            </a:endParaRPr>
          </a:p>
          <a:p>
            <a:pPr>
              <a:spcBef>
                <a:spcPts val="0"/>
              </a:spcBef>
            </a:pPr>
            <a:endParaRPr lang="en-US" sz="1200" dirty="0"/>
          </a:p>
          <a:p>
            <a:pPr>
              <a:spcBef>
                <a:spcPts val="0"/>
              </a:spcBef>
            </a:pPr>
            <a:endParaRPr lang="en-US" sz="1200" dirty="0"/>
          </a:p>
          <a:p>
            <a:pPr>
              <a:spcBef>
                <a:spcPts val="0"/>
              </a:spcBef>
            </a:pPr>
            <a:endParaRPr lang="en-US" sz="1200" dirty="0"/>
          </a:p>
          <a:p>
            <a:pPr>
              <a:spcBef>
                <a:spcPts val="0"/>
              </a:spcBef>
            </a:pPr>
            <a:endParaRPr lang="en-US" sz="1200" dirty="0"/>
          </a:p>
          <a:p>
            <a:pPr>
              <a:spcBef>
                <a:spcPts val="0"/>
              </a:spcBef>
            </a:pPr>
            <a:r>
              <a:rPr lang="en-US" sz="1200" dirty="0"/>
              <a:t>The transactions exclude resale transactions that may not reflect the full market price such as resale between relatives and resale of part shares..</a:t>
            </a:r>
            <a:endParaRPr lang="en-US" sz="1600" b="1" dirty="0"/>
          </a:p>
          <a:p>
            <a:pPr marL="0" indent="0">
              <a:lnSpc>
                <a:spcPct val="100000"/>
              </a:lnSpc>
              <a:spcBef>
                <a:spcPts val="0"/>
              </a:spcBef>
              <a:buNone/>
            </a:pPr>
            <a:endParaRPr lang="en-US" sz="1600" b="1" dirty="0"/>
          </a:p>
          <a:p>
            <a:pPr marL="0" indent="0">
              <a:lnSpc>
                <a:spcPct val="100000"/>
              </a:lnSpc>
              <a:spcBef>
                <a:spcPts val="0"/>
              </a:spcBef>
              <a:buNone/>
            </a:pPr>
            <a:r>
              <a:rPr lang="en-US" sz="1600" b="1" dirty="0"/>
              <a:t>Aim: 	To compare data obtained median price against given median price in 2018 only.</a:t>
            </a:r>
            <a:br>
              <a:rPr lang="en-US" sz="1600" b="1" dirty="0"/>
            </a:br>
            <a:r>
              <a:rPr lang="en-US" sz="1600" b="1" dirty="0"/>
              <a:t>	To find out proportion of 4-room transactions for each town in 2018 only. </a:t>
            </a:r>
            <a:endParaRPr lang="en-US" sz="1100" b="1" dirty="0"/>
          </a:p>
          <a:p>
            <a:pPr marL="0" indent="0">
              <a:buNone/>
            </a:pPr>
            <a:endParaRPr lang="en-US" u="sng" dirty="0">
              <a:solidFill>
                <a:schemeClr val="accent5"/>
              </a:solidFill>
            </a:endParaRP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23</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4"/>
          <a:srcRect l="27420" r="27420"/>
          <a:stretch>
            <a:fillRect/>
          </a:stretch>
        </p:blipFill>
        <p:spPr>
          <a:xfrm>
            <a:off x="9980476" y="0"/>
            <a:ext cx="2211524" cy="6858000"/>
          </a:xfrm>
          <a:prstGeom prst="rect">
            <a:avLst/>
          </a:prstGeom>
        </p:spPr>
      </p:pic>
      <p:graphicFrame>
        <p:nvGraphicFramePr>
          <p:cNvPr id="5" name="Table 4">
            <a:extLst>
              <a:ext uri="{FF2B5EF4-FFF2-40B4-BE49-F238E27FC236}">
                <a16:creationId xmlns:a16="http://schemas.microsoft.com/office/drawing/2014/main" xmlns="" id="{9BA39BFE-8F95-4B7F-989C-24F917E74039}"/>
              </a:ext>
            </a:extLst>
          </p:cNvPr>
          <p:cNvGraphicFramePr>
            <a:graphicFrameLocks noGrp="1"/>
          </p:cNvGraphicFramePr>
          <p:nvPr>
            <p:extLst>
              <p:ext uri="{D42A27DB-BD31-4B8C-83A1-F6EECF244321}">
                <p14:modId xmlns:p14="http://schemas.microsoft.com/office/powerpoint/2010/main" val="2335466453"/>
              </p:ext>
            </p:extLst>
          </p:nvPr>
        </p:nvGraphicFramePr>
        <p:xfrm>
          <a:off x="711407" y="2846513"/>
          <a:ext cx="8649050" cy="2503658"/>
        </p:xfrm>
        <a:graphic>
          <a:graphicData uri="http://schemas.openxmlformats.org/drawingml/2006/table">
            <a:tbl>
              <a:tblPr>
                <a:tableStyleId>{5940675A-B579-460E-94D1-54222C63F5DA}</a:tableStyleId>
              </a:tblPr>
              <a:tblGrid>
                <a:gridCol w="402672">
                  <a:extLst>
                    <a:ext uri="{9D8B030D-6E8A-4147-A177-3AD203B41FA5}">
                      <a16:colId xmlns:a16="http://schemas.microsoft.com/office/drawing/2014/main" xmlns="" val="785265053"/>
                    </a:ext>
                  </a:extLst>
                </a:gridCol>
                <a:gridCol w="1593908">
                  <a:extLst>
                    <a:ext uri="{9D8B030D-6E8A-4147-A177-3AD203B41FA5}">
                      <a16:colId xmlns:a16="http://schemas.microsoft.com/office/drawing/2014/main" xmlns="" val="1156128473"/>
                    </a:ext>
                  </a:extLst>
                </a:gridCol>
                <a:gridCol w="1476462">
                  <a:extLst>
                    <a:ext uri="{9D8B030D-6E8A-4147-A177-3AD203B41FA5}">
                      <a16:colId xmlns:a16="http://schemas.microsoft.com/office/drawing/2014/main" xmlns="" val="249168283"/>
                    </a:ext>
                  </a:extLst>
                </a:gridCol>
                <a:gridCol w="2466364">
                  <a:extLst>
                    <a:ext uri="{9D8B030D-6E8A-4147-A177-3AD203B41FA5}">
                      <a16:colId xmlns:a16="http://schemas.microsoft.com/office/drawing/2014/main" xmlns="" val="1336880512"/>
                    </a:ext>
                  </a:extLst>
                </a:gridCol>
                <a:gridCol w="2709644">
                  <a:extLst>
                    <a:ext uri="{9D8B030D-6E8A-4147-A177-3AD203B41FA5}">
                      <a16:colId xmlns:a16="http://schemas.microsoft.com/office/drawing/2014/main" xmlns="" val="2476445037"/>
                    </a:ext>
                  </a:extLst>
                </a:gridCol>
              </a:tblGrid>
              <a:tr h="247319">
                <a:tc>
                  <a:txBody>
                    <a:bodyPr/>
                    <a:lstStyle/>
                    <a:p>
                      <a:pPr algn="l" fontAlgn="b"/>
                      <a:r>
                        <a:rPr lang="en-GB" sz="900">
                          <a:effectLst/>
                        </a:rPr>
                        <a:t>No.</a:t>
                      </a:r>
                      <a:endParaRPr lang="en-GB" sz="900" b="0">
                        <a:solidFill>
                          <a:schemeClr val="tx1"/>
                        </a:solidFill>
                        <a:effectLst/>
                      </a:endParaRPr>
                    </a:p>
                  </a:txBody>
                  <a:tcPr marL="61192" marR="31871" marT="31871" marB="31871" anchor="b"/>
                </a:tc>
                <a:tc>
                  <a:txBody>
                    <a:bodyPr/>
                    <a:lstStyle/>
                    <a:p>
                      <a:pPr algn="l" fontAlgn="b"/>
                      <a:r>
                        <a:rPr lang="en-GB" sz="900">
                          <a:effectLst/>
                        </a:rPr>
                        <a:t>Name</a:t>
                      </a:r>
                      <a:endParaRPr lang="en-GB" sz="900" b="0">
                        <a:solidFill>
                          <a:schemeClr val="tx1"/>
                        </a:solidFill>
                        <a:effectLst/>
                      </a:endParaRPr>
                    </a:p>
                  </a:txBody>
                  <a:tcPr marL="61192" marR="31871" marT="31871" marB="31871" anchor="b"/>
                </a:tc>
                <a:tc>
                  <a:txBody>
                    <a:bodyPr/>
                    <a:lstStyle/>
                    <a:p>
                      <a:pPr algn="l" fontAlgn="b"/>
                      <a:r>
                        <a:rPr lang="en-GB" sz="900">
                          <a:effectLst/>
                        </a:rPr>
                        <a:t>Title</a:t>
                      </a:r>
                      <a:endParaRPr lang="en-GB" sz="900" b="0">
                        <a:solidFill>
                          <a:schemeClr val="tx1"/>
                        </a:solidFill>
                        <a:effectLst/>
                      </a:endParaRPr>
                    </a:p>
                  </a:txBody>
                  <a:tcPr marL="61192" marR="31871" marT="31871" marB="31871" anchor="b"/>
                </a:tc>
                <a:tc>
                  <a:txBody>
                    <a:bodyPr/>
                    <a:lstStyle/>
                    <a:p>
                      <a:pPr algn="l" fontAlgn="b"/>
                      <a:r>
                        <a:rPr lang="en-GB" sz="900">
                          <a:effectLst/>
                        </a:rPr>
                        <a:t>Type</a:t>
                      </a:r>
                      <a:endParaRPr lang="en-GB" sz="900" b="0">
                        <a:solidFill>
                          <a:schemeClr val="tx1"/>
                        </a:solidFill>
                        <a:effectLst/>
                      </a:endParaRPr>
                    </a:p>
                  </a:txBody>
                  <a:tcPr marL="61192" marR="31871" marT="31871" marB="31871" anchor="b"/>
                </a:tc>
                <a:tc>
                  <a:txBody>
                    <a:bodyPr/>
                    <a:lstStyle/>
                    <a:p>
                      <a:pPr algn="l" fontAlgn="b"/>
                      <a:r>
                        <a:rPr lang="en-GB" sz="900">
                          <a:effectLst/>
                        </a:rPr>
                        <a:t>Description</a:t>
                      </a:r>
                      <a:endParaRPr lang="en-GB" sz="900" b="0">
                        <a:solidFill>
                          <a:schemeClr val="tx1"/>
                        </a:solidFill>
                        <a:effectLst/>
                      </a:endParaRPr>
                    </a:p>
                  </a:txBody>
                  <a:tcPr marL="61192" marR="31871" marT="31871" marB="31871" anchor="b"/>
                </a:tc>
                <a:extLst>
                  <a:ext uri="{0D108BD9-81ED-4DB2-BD59-A6C34878D82A}">
                    <a16:rowId xmlns:a16="http://schemas.microsoft.com/office/drawing/2014/main" xmlns="" val="463648634"/>
                  </a:ext>
                </a:extLst>
              </a:tr>
              <a:tr h="194651">
                <a:tc>
                  <a:txBody>
                    <a:bodyPr/>
                    <a:lstStyle/>
                    <a:p>
                      <a:pPr fontAlgn="t"/>
                      <a:r>
                        <a:rPr lang="en-GB" sz="900">
                          <a:effectLst/>
                        </a:rPr>
                        <a:t>1</a:t>
                      </a:r>
                      <a:endParaRPr lang="en-GB" sz="900" b="0">
                        <a:solidFill>
                          <a:schemeClr val="tx1"/>
                        </a:solidFill>
                        <a:effectLst/>
                      </a:endParaRPr>
                    </a:p>
                  </a:txBody>
                  <a:tcPr marL="31871" marR="31871" marT="31871" marB="31871"/>
                </a:tc>
                <a:tc>
                  <a:txBody>
                    <a:bodyPr/>
                    <a:lstStyle/>
                    <a:p>
                      <a:pPr fontAlgn="t"/>
                      <a:r>
                        <a:rPr lang="en-GB" sz="900">
                          <a:effectLst/>
                        </a:rPr>
                        <a:t>month</a:t>
                      </a:r>
                      <a:endParaRPr lang="en-GB" sz="900" b="0">
                        <a:solidFill>
                          <a:schemeClr val="tx1"/>
                        </a:solidFill>
                        <a:effectLst/>
                      </a:endParaRPr>
                    </a:p>
                  </a:txBody>
                  <a:tcPr marL="31871" marR="31871" marT="31871" marB="31871"/>
                </a:tc>
                <a:tc>
                  <a:txBody>
                    <a:bodyPr/>
                    <a:lstStyle/>
                    <a:p>
                      <a:pPr fontAlgn="t"/>
                      <a:r>
                        <a:rPr lang="en-GB" sz="900">
                          <a:effectLst/>
                        </a:rPr>
                        <a:t>Month</a:t>
                      </a:r>
                      <a:endParaRPr lang="en-GB" sz="900" b="0">
                        <a:solidFill>
                          <a:schemeClr val="tx1"/>
                        </a:solidFill>
                        <a:effectLst/>
                      </a:endParaRPr>
                    </a:p>
                  </a:txBody>
                  <a:tcPr marL="31871" marR="31871" marT="31871" marB="31871"/>
                </a:tc>
                <a:tc>
                  <a:txBody>
                    <a:bodyPr/>
                    <a:lstStyle/>
                    <a:p>
                      <a:pPr fontAlgn="t"/>
                      <a:r>
                        <a:rPr lang="en-GB" sz="900" dirty="0">
                          <a:effectLst/>
                        </a:rPr>
                        <a:t>Datetime (Month) - "YYYY-MM"</a:t>
                      </a:r>
                      <a:endParaRPr lang="en-GB" sz="900" b="0" dirty="0">
                        <a:solidFill>
                          <a:schemeClr val="tx1"/>
                        </a:solidFill>
                        <a:effectLst/>
                      </a:endParaRPr>
                    </a:p>
                  </a:txBody>
                  <a:tcPr marL="31871" marR="31871" marT="31871" marB="31871"/>
                </a:tc>
                <a:tc>
                  <a:txBody>
                    <a:bodyPr/>
                    <a:lstStyle/>
                    <a:p>
                      <a:pPr fontAlgn="t"/>
                      <a:r>
                        <a:rPr lang="en-GB" sz="900">
                          <a:effectLst/>
                        </a:rPr>
                        <a:t>-</a:t>
                      </a:r>
                      <a:endParaRPr lang="en-GB" sz="900" b="0">
                        <a:solidFill>
                          <a:schemeClr val="tx1"/>
                        </a:solidFill>
                        <a:effectLst/>
                      </a:endParaRPr>
                    </a:p>
                  </a:txBody>
                  <a:tcPr marL="31871" marR="31871" marT="31871" marB="31871"/>
                </a:tc>
                <a:extLst>
                  <a:ext uri="{0D108BD9-81ED-4DB2-BD59-A6C34878D82A}">
                    <a16:rowId xmlns:a16="http://schemas.microsoft.com/office/drawing/2014/main" xmlns="" val="1773827886"/>
                  </a:ext>
                </a:extLst>
              </a:tr>
              <a:tr h="184558">
                <a:tc>
                  <a:txBody>
                    <a:bodyPr/>
                    <a:lstStyle/>
                    <a:p>
                      <a:pPr fontAlgn="t"/>
                      <a:r>
                        <a:rPr lang="en-GB" sz="900">
                          <a:effectLst/>
                        </a:rPr>
                        <a:t>2</a:t>
                      </a:r>
                      <a:endParaRPr lang="en-GB" sz="900" b="0">
                        <a:solidFill>
                          <a:schemeClr val="tx1"/>
                        </a:solidFill>
                        <a:effectLst/>
                      </a:endParaRPr>
                    </a:p>
                  </a:txBody>
                  <a:tcPr marL="31871" marR="31871" marT="31871" marB="31871"/>
                </a:tc>
                <a:tc>
                  <a:txBody>
                    <a:bodyPr/>
                    <a:lstStyle/>
                    <a:p>
                      <a:pPr fontAlgn="t"/>
                      <a:r>
                        <a:rPr lang="en-GB" sz="900">
                          <a:effectLst/>
                        </a:rPr>
                        <a:t>town</a:t>
                      </a:r>
                      <a:endParaRPr lang="en-GB" sz="900" b="0">
                        <a:solidFill>
                          <a:schemeClr val="tx1"/>
                        </a:solidFill>
                        <a:effectLst/>
                      </a:endParaRPr>
                    </a:p>
                  </a:txBody>
                  <a:tcPr marL="31871" marR="31871" marT="31871" marB="31871"/>
                </a:tc>
                <a:tc>
                  <a:txBody>
                    <a:bodyPr/>
                    <a:lstStyle/>
                    <a:p>
                      <a:pPr fontAlgn="t"/>
                      <a:r>
                        <a:rPr lang="en-GB" sz="900">
                          <a:effectLst/>
                        </a:rPr>
                        <a:t>Town</a:t>
                      </a:r>
                      <a:endParaRPr lang="en-GB" sz="900" b="0">
                        <a:solidFill>
                          <a:schemeClr val="tx1"/>
                        </a:solidFill>
                        <a:effectLst/>
                      </a:endParaRPr>
                    </a:p>
                  </a:txBody>
                  <a:tcPr marL="31871" marR="31871" marT="31871" marB="31871"/>
                </a:tc>
                <a:tc>
                  <a:txBody>
                    <a:bodyPr/>
                    <a:lstStyle/>
                    <a:p>
                      <a:pPr fontAlgn="t"/>
                      <a:r>
                        <a:rPr lang="en-GB" sz="900">
                          <a:effectLst/>
                        </a:rPr>
                        <a:t>Text (General)</a:t>
                      </a:r>
                      <a:endParaRPr lang="en-GB" sz="900" b="0">
                        <a:solidFill>
                          <a:schemeClr val="tx1"/>
                        </a:solidFill>
                        <a:effectLst/>
                      </a:endParaRPr>
                    </a:p>
                  </a:txBody>
                  <a:tcPr marL="31871" marR="31871" marT="31871" marB="31871"/>
                </a:tc>
                <a:tc>
                  <a:txBody>
                    <a:bodyPr/>
                    <a:lstStyle/>
                    <a:p>
                      <a:pPr fontAlgn="t"/>
                      <a:r>
                        <a:rPr lang="en-GB" sz="900">
                          <a:effectLst/>
                        </a:rPr>
                        <a:t>-</a:t>
                      </a:r>
                      <a:endParaRPr lang="en-GB" sz="900" b="0">
                        <a:solidFill>
                          <a:schemeClr val="tx1"/>
                        </a:solidFill>
                        <a:effectLst/>
                      </a:endParaRPr>
                    </a:p>
                  </a:txBody>
                  <a:tcPr marL="31871" marR="31871" marT="31871" marB="31871"/>
                </a:tc>
                <a:extLst>
                  <a:ext uri="{0D108BD9-81ED-4DB2-BD59-A6C34878D82A}">
                    <a16:rowId xmlns:a16="http://schemas.microsoft.com/office/drawing/2014/main" xmlns="" val="2279471211"/>
                  </a:ext>
                </a:extLst>
              </a:tr>
              <a:tr h="161963">
                <a:tc>
                  <a:txBody>
                    <a:bodyPr/>
                    <a:lstStyle/>
                    <a:p>
                      <a:pPr fontAlgn="t"/>
                      <a:r>
                        <a:rPr lang="en-GB" sz="900">
                          <a:effectLst/>
                        </a:rPr>
                        <a:t>3</a:t>
                      </a:r>
                      <a:endParaRPr lang="en-GB" sz="900" b="0">
                        <a:solidFill>
                          <a:schemeClr val="tx1"/>
                        </a:solidFill>
                        <a:effectLst/>
                      </a:endParaRPr>
                    </a:p>
                  </a:txBody>
                  <a:tcPr marL="31871" marR="31871" marT="31871" marB="31871"/>
                </a:tc>
                <a:tc>
                  <a:txBody>
                    <a:bodyPr/>
                    <a:lstStyle/>
                    <a:p>
                      <a:pPr fontAlgn="t"/>
                      <a:r>
                        <a:rPr lang="en-GB" sz="900">
                          <a:effectLst/>
                        </a:rPr>
                        <a:t>flat_type</a:t>
                      </a:r>
                      <a:endParaRPr lang="en-GB" sz="900" b="0">
                        <a:solidFill>
                          <a:schemeClr val="tx1"/>
                        </a:solidFill>
                        <a:effectLst/>
                      </a:endParaRPr>
                    </a:p>
                  </a:txBody>
                  <a:tcPr marL="31871" marR="31871" marT="31871" marB="31871"/>
                </a:tc>
                <a:tc>
                  <a:txBody>
                    <a:bodyPr/>
                    <a:lstStyle/>
                    <a:p>
                      <a:pPr fontAlgn="t"/>
                      <a:r>
                        <a:rPr lang="en-GB" sz="900">
                          <a:effectLst/>
                        </a:rPr>
                        <a:t>Flat type</a:t>
                      </a:r>
                      <a:endParaRPr lang="en-GB" sz="900" b="0">
                        <a:solidFill>
                          <a:schemeClr val="tx1"/>
                        </a:solidFill>
                        <a:effectLst/>
                      </a:endParaRPr>
                    </a:p>
                  </a:txBody>
                  <a:tcPr marL="31871" marR="31871" marT="31871" marB="31871"/>
                </a:tc>
                <a:tc>
                  <a:txBody>
                    <a:bodyPr/>
                    <a:lstStyle/>
                    <a:p>
                      <a:pPr fontAlgn="t"/>
                      <a:r>
                        <a:rPr lang="en-GB" sz="900">
                          <a:effectLst/>
                        </a:rPr>
                        <a:t>Text (General)</a:t>
                      </a:r>
                      <a:endParaRPr lang="en-GB" sz="900" b="0">
                        <a:solidFill>
                          <a:schemeClr val="tx1"/>
                        </a:solidFill>
                        <a:effectLst/>
                      </a:endParaRPr>
                    </a:p>
                  </a:txBody>
                  <a:tcPr marL="31871" marR="31871" marT="31871" marB="31871"/>
                </a:tc>
                <a:tc>
                  <a:txBody>
                    <a:bodyPr/>
                    <a:lstStyle/>
                    <a:p>
                      <a:pPr fontAlgn="t"/>
                      <a:r>
                        <a:rPr lang="en-GB" sz="900" dirty="0">
                          <a:effectLst/>
                        </a:rPr>
                        <a:t>-</a:t>
                      </a:r>
                      <a:endParaRPr lang="en-GB" sz="900" b="0" dirty="0">
                        <a:solidFill>
                          <a:schemeClr val="tx1"/>
                        </a:solidFill>
                        <a:effectLst/>
                      </a:endParaRPr>
                    </a:p>
                  </a:txBody>
                  <a:tcPr marL="31871" marR="31871" marT="31871" marB="31871"/>
                </a:tc>
                <a:extLst>
                  <a:ext uri="{0D108BD9-81ED-4DB2-BD59-A6C34878D82A}">
                    <a16:rowId xmlns:a16="http://schemas.microsoft.com/office/drawing/2014/main" xmlns="" val="2372909177"/>
                  </a:ext>
                </a:extLst>
              </a:tr>
              <a:tr h="170785">
                <a:tc>
                  <a:txBody>
                    <a:bodyPr/>
                    <a:lstStyle/>
                    <a:p>
                      <a:pPr fontAlgn="t"/>
                      <a:r>
                        <a:rPr lang="en-GB" sz="900">
                          <a:effectLst/>
                        </a:rPr>
                        <a:t>4</a:t>
                      </a:r>
                      <a:endParaRPr lang="en-GB" sz="900" b="0">
                        <a:solidFill>
                          <a:schemeClr val="tx1"/>
                        </a:solidFill>
                        <a:effectLst/>
                      </a:endParaRPr>
                    </a:p>
                  </a:txBody>
                  <a:tcPr marL="31871" marR="31871" marT="31871" marB="31871"/>
                </a:tc>
                <a:tc>
                  <a:txBody>
                    <a:bodyPr/>
                    <a:lstStyle/>
                    <a:p>
                      <a:pPr fontAlgn="t"/>
                      <a:r>
                        <a:rPr lang="en-GB" sz="900">
                          <a:effectLst/>
                        </a:rPr>
                        <a:t>block</a:t>
                      </a:r>
                      <a:endParaRPr lang="en-GB" sz="900" b="0">
                        <a:solidFill>
                          <a:schemeClr val="tx1"/>
                        </a:solidFill>
                        <a:effectLst/>
                      </a:endParaRPr>
                    </a:p>
                  </a:txBody>
                  <a:tcPr marL="31871" marR="31871" marT="31871" marB="31871"/>
                </a:tc>
                <a:tc>
                  <a:txBody>
                    <a:bodyPr/>
                    <a:lstStyle/>
                    <a:p>
                      <a:pPr fontAlgn="t"/>
                      <a:r>
                        <a:rPr lang="en-GB" sz="900">
                          <a:effectLst/>
                        </a:rPr>
                        <a:t>Block</a:t>
                      </a:r>
                      <a:endParaRPr lang="en-GB" sz="900" b="0">
                        <a:solidFill>
                          <a:schemeClr val="tx1"/>
                        </a:solidFill>
                        <a:effectLst/>
                      </a:endParaRPr>
                    </a:p>
                  </a:txBody>
                  <a:tcPr marL="31871" marR="31871" marT="31871" marB="31871"/>
                </a:tc>
                <a:tc>
                  <a:txBody>
                    <a:bodyPr/>
                    <a:lstStyle/>
                    <a:p>
                      <a:pPr fontAlgn="t"/>
                      <a:r>
                        <a:rPr lang="en-GB" sz="900">
                          <a:effectLst/>
                        </a:rPr>
                        <a:t>Text (General)</a:t>
                      </a:r>
                      <a:endParaRPr lang="en-GB" sz="900" b="0">
                        <a:solidFill>
                          <a:schemeClr val="tx1"/>
                        </a:solidFill>
                        <a:effectLst/>
                      </a:endParaRPr>
                    </a:p>
                  </a:txBody>
                  <a:tcPr marL="31871" marR="31871" marT="31871" marB="31871"/>
                </a:tc>
                <a:tc>
                  <a:txBody>
                    <a:bodyPr/>
                    <a:lstStyle/>
                    <a:p>
                      <a:pPr fontAlgn="t"/>
                      <a:r>
                        <a:rPr lang="en-GB" sz="900">
                          <a:effectLst/>
                        </a:rPr>
                        <a:t>-</a:t>
                      </a:r>
                      <a:endParaRPr lang="en-GB" sz="900" b="0">
                        <a:solidFill>
                          <a:schemeClr val="tx1"/>
                        </a:solidFill>
                        <a:effectLst/>
                      </a:endParaRPr>
                    </a:p>
                  </a:txBody>
                  <a:tcPr marL="31871" marR="31871" marT="31871" marB="31871"/>
                </a:tc>
                <a:extLst>
                  <a:ext uri="{0D108BD9-81ED-4DB2-BD59-A6C34878D82A}">
                    <a16:rowId xmlns:a16="http://schemas.microsoft.com/office/drawing/2014/main" xmlns="" val="1531156432"/>
                  </a:ext>
                </a:extLst>
              </a:tr>
              <a:tr h="146052">
                <a:tc>
                  <a:txBody>
                    <a:bodyPr/>
                    <a:lstStyle/>
                    <a:p>
                      <a:pPr fontAlgn="t"/>
                      <a:r>
                        <a:rPr lang="en-GB" sz="900">
                          <a:effectLst/>
                        </a:rPr>
                        <a:t>5</a:t>
                      </a:r>
                      <a:endParaRPr lang="en-GB" sz="900" b="0">
                        <a:solidFill>
                          <a:schemeClr val="tx1"/>
                        </a:solidFill>
                        <a:effectLst/>
                      </a:endParaRPr>
                    </a:p>
                  </a:txBody>
                  <a:tcPr marL="31871" marR="31871" marT="31871" marB="31871"/>
                </a:tc>
                <a:tc>
                  <a:txBody>
                    <a:bodyPr/>
                    <a:lstStyle/>
                    <a:p>
                      <a:pPr fontAlgn="t"/>
                      <a:r>
                        <a:rPr lang="en-GB" sz="900">
                          <a:effectLst/>
                        </a:rPr>
                        <a:t>street_name</a:t>
                      </a:r>
                      <a:endParaRPr lang="en-GB" sz="900" b="0">
                        <a:solidFill>
                          <a:schemeClr val="tx1"/>
                        </a:solidFill>
                        <a:effectLst/>
                      </a:endParaRPr>
                    </a:p>
                  </a:txBody>
                  <a:tcPr marL="31871" marR="31871" marT="31871" marB="31871"/>
                </a:tc>
                <a:tc>
                  <a:txBody>
                    <a:bodyPr/>
                    <a:lstStyle/>
                    <a:p>
                      <a:pPr fontAlgn="t"/>
                      <a:r>
                        <a:rPr lang="en-GB" sz="900">
                          <a:effectLst/>
                        </a:rPr>
                        <a:t>Street name</a:t>
                      </a:r>
                      <a:endParaRPr lang="en-GB" sz="900" b="0">
                        <a:solidFill>
                          <a:schemeClr val="tx1"/>
                        </a:solidFill>
                        <a:effectLst/>
                      </a:endParaRPr>
                    </a:p>
                  </a:txBody>
                  <a:tcPr marL="31871" marR="31871" marT="31871" marB="31871"/>
                </a:tc>
                <a:tc>
                  <a:txBody>
                    <a:bodyPr/>
                    <a:lstStyle/>
                    <a:p>
                      <a:pPr fontAlgn="t"/>
                      <a:r>
                        <a:rPr lang="en-GB" sz="900">
                          <a:effectLst/>
                        </a:rPr>
                        <a:t>Text (General)</a:t>
                      </a:r>
                      <a:endParaRPr lang="en-GB" sz="900" b="0">
                        <a:solidFill>
                          <a:schemeClr val="tx1"/>
                        </a:solidFill>
                        <a:effectLst/>
                      </a:endParaRPr>
                    </a:p>
                  </a:txBody>
                  <a:tcPr marL="31871" marR="31871" marT="31871" marB="31871"/>
                </a:tc>
                <a:tc>
                  <a:txBody>
                    <a:bodyPr/>
                    <a:lstStyle/>
                    <a:p>
                      <a:pPr fontAlgn="t"/>
                      <a:r>
                        <a:rPr lang="en-GB" sz="900">
                          <a:effectLst/>
                        </a:rPr>
                        <a:t>-</a:t>
                      </a:r>
                      <a:endParaRPr lang="en-GB" sz="900" b="0">
                        <a:solidFill>
                          <a:schemeClr val="tx1"/>
                        </a:solidFill>
                        <a:effectLst/>
                      </a:endParaRPr>
                    </a:p>
                  </a:txBody>
                  <a:tcPr marL="31871" marR="31871" marT="31871" marB="31871"/>
                </a:tc>
                <a:extLst>
                  <a:ext uri="{0D108BD9-81ED-4DB2-BD59-A6C34878D82A}">
                    <a16:rowId xmlns:a16="http://schemas.microsoft.com/office/drawing/2014/main" xmlns="" val="1889922314"/>
                  </a:ext>
                </a:extLst>
              </a:tr>
              <a:tr h="171653">
                <a:tc>
                  <a:txBody>
                    <a:bodyPr/>
                    <a:lstStyle/>
                    <a:p>
                      <a:pPr fontAlgn="t"/>
                      <a:r>
                        <a:rPr lang="en-GB" sz="900">
                          <a:effectLst/>
                        </a:rPr>
                        <a:t>6</a:t>
                      </a:r>
                      <a:endParaRPr lang="en-GB" sz="900" b="0">
                        <a:solidFill>
                          <a:schemeClr val="tx1"/>
                        </a:solidFill>
                        <a:effectLst/>
                      </a:endParaRPr>
                    </a:p>
                  </a:txBody>
                  <a:tcPr marL="31871" marR="31871" marT="31871" marB="31871"/>
                </a:tc>
                <a:tc>
                  <a:txBody>
                    <a:bodyPr/>
                    <a:lstStyle/>
                    <a:p>
                      <a:pPr fontAlgn="t"/>
                      <a:r>
                        <a:rPr lang="en-GB" sz="900">
                          <a:effectLst/>
                        </a:rPr>
                        <a:t>storey_range</a:t>
                      </a:r>
                      <a:endParaRPr lang="en-GB" sz="900" b="0">
                        <a:solidFill>
                          <a:schemeClr val="tx1"/>
                        </a:solidFill>
                        <a:effectLst/>
                      </a:endParaRPr>
                    </a:p>
                  </a:txBody>
                  <a:tcPr marL="31871" marR="31871" marT="31871" marB="31871"/>
                </a:tc>
                <a:tc>
                  <a:txBody>
                    <a:bodyPr/>
                    <a:lstStyle/>
                    <a:p>
                      <a:pPr fontAlgn="t"/>
                      <a:r>
                        <a:rPr lang="en-GB" sz="900">
                          <a:effectLst/>
                        </a:rPr>
                        <a:t>Storey range</a:t>
                      </a:r>
                      <a:endParaRPr lang="en-GB" sz="900" b="0">
                        <a:solidFill>
                          <a:schemeClr val="tx1"/>
                        </a:solidFill>
                        <a:effectLst/>
                      </a:endParaRPr>
                    </a:p>
                  </a:txBody>
                  <a:tcPr marL="31871" marR="31871" marT="31871" marB="31871"/>
                </a:tc>
                <a:tc>
                  <a:txBody>
                    <a:bodyPr/>
                    <a:lstStyle/>
                    <a:p>
                      <a:pPr fontAlgn="t"/>
                      <a:r>
                        <a:rPr lang="en-GB" sz="900">
                          <a:effectLst/>
                        </a:rPr>
                        <a:t>Text (General)</a:t>
                      </a:r>
                      <a:endParaRPr lang="en-GB" sz="900" b="0">
                        <a:solidFill>
                          <a:schemeClr val="tx1"/>
                        </a:solidFill>
                        <a:effectLst/>
                      </a:endParaRPr>
                    </a:p>
                  </a:txBody>
                  <a:tcPr marL="31871" marR="31871" marT="31871" marB="31871"/>
                </a:tc>
                <a:tc>
                  <a:txBody>
                    <a:bodyPr/>
                    <a:lstStyle/>
                    <a:p>
                      <a:pPr fontAlgn="t"/>
                      <a:r>
                        <a:rPr lang="en-GB" sz="900">
                          <a:effectLst/>
                        </a:rPr>
                        <a:t>-</a:t>
                      </a:r>
                      <a:endParaRPr lang="en-GB" sz="900" b="0">
                        <a:solidFill>
                          <a:schemeClr val="tx1"/>
                        </a:solidFill>
                        <a:effectLst/>
                      </a:endParaRPr>
                    </a:p>
                  </a:txBody>
                  <a:tcPr marL="31871" marR="31871" marT="31871" marB="31871"/>
                </a:tc>
                <a:extLst>
                  <a:ext uri="{0D108BD9-81ED-4DB2-BD59-A6C34878D82A}">
                    <a16:rowId xmlns:a16="http://schemas.microsoft.com/office/drawing/2014/main" xmlns="" val="1422410799"/>
                  </a:ext>
                </a:extLst>
              </a:tr>
              <a:tr h="113364">
                <a:tc>
                  <a:txBody>
                    <a:bodyPr/>
                    <a:lstStyle/>
                    <a:p>
                      <a:pPr fontAlgn="t"/>
                      <a:r>
                        <a:rPr lang="en-GB" sz="900">
                          <a:effectLst/>
                        </a:rPr>
                        <a:t>7</a:t>
                      </a:r>
                      <a:endParaRPr lang="en-GB" sz="900" b="0">
                        <a:solidFill>
                          <a:schemeClr val="tx1"/>
                        </a:solidFill>
                        <a:effectLst/>
                      </a:endParaRPr>
                    </a:p>
                  </a:txBody>
                  <a:tcPr marL="31871" marR="31871" marT="31871" marB="31871"/>
                </a:tc>
                <a:tc>
                  <a:txBody>
                    <a:bodyPr/>
                    <a:lstStyle/>
                    <a:p>
                      <a:pPr fontAlgn="t"/>
                      <a:r>
                        <a:rPr lang="en-GB" sz="900">
                          <a:effectLst/>
                        </a:rPr>
                        <a:t>floor_area_sqm</a:t>
                      </a:r>
                      <a:endParaRPr lang="en-GB" sz="900" b="0">
                        <a:solidFill>
                          <a:schemeClr val="tx1"/>
                        </a:solidFill>
                        <a:effectLst/>
                      </a:endParaRPr>
                    </a:p>
                  </a:txBody>
                  <a:tcPr marL="31871" marR="31871" marT="31871" marB="31871"/>
                </a:tc>
                <a:tc>
                  <a:txBody>
                    <a:bodyPr/>
                    <a:lstStyle/>
                    <a:p>
                      <a:pPr fontAlgn="t"/>
                      <a:r>
                        <a:rPr lang="en-GB" sz="900">
                          <a:effectLst/>
                        </a:rPr>
                        <a:t>Floor area sqm</a:t>
                      </a:r>
                      <a:endParaRPr lang="en-GB" sz="900" b="0">
                        <a:solidFill>
                          <a:schemeClr val="tx1"/>
                        </a:solidFill>
                        <a:effectLst/>
                      </a:endParaRPr>
                    </a:p>
                  </a:txBody>
                  <a:tcPr marL="31871" marR="31871" marT="31871" marB="31871"/>
                </a:tc>
                <a:tc>
                  <a:txBody>
                    <a:bodyPr/>
                    <a:lstStyle/>
                    <a:p>
                      <a:pPr fontAlgn="t"/>
                      <a:r>
                        <a:rPr lang="en-GB" sz="900">
                          <a:effectLst/>
                        </a:rPr>
                        <a:t>Numeric (General)</a:t>
                      </a:r>
                      <a:endParaRPr lang="en-GB" sz="900" b="0">
                        <a:solidFill>
                          <a:schemeClr val="tx1"/>
                        </a:solidFill>
                        <a:effectLst/>
                      </a:endParaRPr>
                    </a:p>
                  </a:txBody>
                  <a:tcPr marL="31871" marR="31871" marT="31871" marB="31871"/>
                </a:tc>
                <a:tc>
                  <a:txBody>
                    <a:bodyPr/>
                    <a:lstStyle/>
                    <a:p>
                      <a:pPr fontAlgn="t"/>
                      <a:r>
                        <a:rPr lang="en-GB" sz="900">
                          <a:effectLst/>
                        </a:rPr>
                        <a:t>-</a:t>
                      </a:r>
                      <a:endParaRPr lang="en-GB" sz="900" b="0">
                        <a:solidFill>
                          <a:schemeClr val="tx1"/>
                        </a:solidFill>
                        <a:effectLst/>
                      </a:endParaRPr>
                    </a:p>
                  </a:txBody>
                  <a:tcPr marL="31871" marR="31871" marT="31871" marB="31871"/>
                </a:tc>
                <a:extLst>
                  <a:ext uri="{0D108BD9-81ED-4DB2-BD59-A6C34878D82A}">
                    <a16:rowId xmlns:a16="http://schemas.microsoft.com/office/drawing/2014/main" xmlns="" val="1673797054"/>
                  </a:ext>
                </a:extLst>
              </a:tr>
              <a:tr h="155743">
                <a:tc>
                  <a:txBody>
                    <a:bodyPr/>
                    <a:lstStyle/>
                    <a:p>
                      <a:pPr fontAlgn="t"/>
                      <a:r>
                        <a:rPr lang="en-GB" sz="900">
                          <a:effectLst/>
                        </a:rPr>
                        <a:t>8</a:t>
                      </a:r>
                      <a:endParaRPr lang="en-GB" sz="900" b="0">
                        <a:solidFill>
                          <a:schemeClr val="tx1"/>
                        </a:solidFill>
                        <a:effectLst/>
                      </a:endParaRPr>
                    </a:p>
                  </a:txBody>
                  <a:tcPr marL="31871" marR="31871" marT="31871" marB="31871"/>
                </a:tc>
                <a:tc>
                  <a:txBody>
                    <a:bodyPr/>
                    <a:lstStyle/>
                    <a:p>
                      <a:pPr fontAlgn="t"/>
                      <a:r>
                        <a:rPr lang="en-GB" sz="900">
                          <a:effectLst/>
                        </a:rPr>
                        <a:t>flat_model</a:t>
                      </a:r>
                      <a:endParaRPr lang="en-GB" sz="900" b="0">
                        <a:solidFill>
                          <a:schemeClr val="tx1"/>
                        </a:solidFill>
                        <a:effectLst/>
                      </a:endParaRPr>
                    </a:p>
                  </a:txBody>
                  <a:tcPr marL="31871" marR="31871" marT="31871" marB="31871"/>
                </a:tc>
                <a:tc>
                  <a:txBody>
                    <a:bodyPr/>
                    <a:lstStyle/>
                    <a:p>
                      <a:pPr fontAlgn="t"/>
                      <a:r>
                        <a:rPr lang="en-GB" sz="900">
                          <a:effectLst/>
                        </a:rPr>
                        <a:t>Flat model</a:t>
                      </a:r>
                      <a:endParaRPr lang="en-GB" sz="900" b="0">
                        <a:solidFill>
                          <a:schemeClr val="tx1"/>
                        </a:solidFill>
                        <a:effectLst/>
                      </a:endParaRPr>
                    </a:p>
                  </a:txBody>
                  <a:tcPr marL="31871" marR="31871" marT="31871" marB="31871"/>
                </a:tc>
                <a:tc>
                  <a:txBody>
                    <a:bodyPr/>
                    <a:lstStyle/>
                    <a:p>
                      <a:pPr fontAlgn="t"/>
                      <a:r>
                        <a:rPr lang="en-GB" sz="900">
                          <a:effectLst/>
                        </a:rPr>
                        <a:t>Text (General)</a:t>
                      </a:r>
                      <a:endParaRPr lang="en-GB" sz="900" b="0">
                        <a:solidFill>
                          <a:schemeClr val="tx1"/>
                        </a:solidFill>
                        <a:effectLst/>
                      </a:endParaRPr>
                    </a:p>
                  </a:txBody>
                  <a:tcPr marL="31871" marR="31871" marT="31871" marB="31871"/>
                </a:tc>
                <a:tc>
                  <a:txBody>
                    <a:bodyPr/>
                    <a:lstStyle/>
                    <a:p>
                      <a:pPr fontAlgn="t"/>
                      <a:r>
                        <a:rPr lang="en-GB" sz="900">
                          <a:effectLst/>
                        </a:rPr>
                        <a:t>-</a:t>
                      </a:r>
                      <a:endParaRPr lang="en-GB" sz="900" b="0">
                        <a:solidFill>
                          <a:schemeClr val="tx1"/>
                        </a:solidFill>
                        <a:effectLst/>
                      </a:endParaRPr>
                    </a:p>
                  </a:txBody>
                  <a:tcPr marL="31871" marR="31871" marT="31871" marB="31871"/>
                </a:tc>
                <a:extLst>
                  <a:ext uri="{0D108BD9-81ED-4DB2-BD59-A6C34878D82A}">
                    <a16:rowId xmlns:a16="http://schemas.microsoft.com/office/drawing/2014/main" xmlns="" val="900797823"/>
                  </a:ext>
                </a:extLst>
              </a:tr>
              <a:tr h="122620">
                <a:tc>
                  <a:txBody>
                    <a:bodyPr/>
                    <a:lstStyle/>
                    <a:p>
                      <a:pPr fontAlgn="t"/>
                      <a:r>
                        <a:rPr lang="en-GB" sz="900">
                          <a:effectLst/>
                        </a:rPr>
                        <a:t>9</a:t>
                      </a:r>
                      <a:endParaRPr lang="en-GB" sz="900" b="0">
                        <a:solidFill>
                          <a:schemeClr val="tx1"/>
                        </a:solidFill>
                        <a:effectLst/>
                      </a:endParaRPr>
                    </a:p>
                  </a:txBody>
                  <a:tcPr marL="31871" marR="31871" marT="31871" marB="31871"/>
                </a:tc>
                <a:tc>
                  <a:txBody>
                    <a:bodyPr/>
                    <a:lstStyle/>
                    <a:p>
                      <a:pPr fontAlgn="t"/>
                      <a:r>
                        <a:rPr lang="en-GB" sz="900">
                          <a:effectLst/>
                        </a:rPr>
                        <a:t>lease_commence_date</a:t>
                      </a:r>
                      <a:endParaRPr lang="en-GB" sz="900" b="0">
                        <a:solidFill>
                          <a:schemeClr val="tx1"/>
                        </a:solidFill>
                        <a:effectLst/>
                      </a:endParaRPr>
                    </a:p>
                  </a:txBody>
                  <a:tcPr marL="31871" marR="31871" marT="31871" marB="31871"/>
                </a:tc>
                <a:tc>
                  <a:txBody>
                    <a:bodyPr/>
                    <a:lstStyle/>
                    <a:p>
                      <a:pPr fontAlgn="t"/>
                      <a:r>
                        <a:rPr lang="en-GB" sz="900">
                          <a:effectLst/>
                        </a:rPr>
                        <a:t>Lease commence date</a:t>
                      </a:r>
                      <a:endParaRPr lang="en-GB" sz="900" b="0">
                        <a:solidFill>
                          <a:schemeClr val="tx1"/>
                        </a:solidFill>
                        <a:effectLst/>
                      </a:endParaRPr>
                    </a:p>
                  </a:txBody>
                  <a:tcPr marL="31871" marR="31871" marT="31871" marB="31871"/>
                </a:tc>
                <a:tc>
                  <a:txBody>
                    <a:bodyPr/>
                    <a:lstStyle/>
                    <a:p>
                      <a:pPr fontAlgn="t"/>
                      <a:r>
                        <a:rPr lang="en-GB" sz="900" dirty="0">
                          <a:effectLst/>
                        </a:rPr>
                        <a:t>Datetime (Year) - "YYYY"</a:t>
                      </a:r>
                      <a:endParaRPr lang="en-GB" sz="900" b="0" dirty="0">
                        <a:solidFill>
                          <a:schemeClr val="tx1"/>
                        </a:solidFill>
                        <a:effectLst/>
                      </a:endParaRPr>
                    </a:p>
                  </a:txBody>
                  <a:tcPr marL="31871" marR="31871" marT="31871" marB="31871"/>
                </a:tc>
                <a:tc>
                  <a:txBody>
                    <a:bodyPr/>
                    <a:lstStyle/>
                    <a:p>
                      <a:pPr fontAlgn="t"/>
                      <a:r>
                        <a:rPr lang="en-GB" sz="900">
                          <a:effectLst/>
                        </a:rPr>
                        <a:t>-</a:t>
                      </a:r>
                      <a:endParaRPr lang="en-GB" sz="900" b="0">
                        <a:solidFill>
                          <a:schemeClr val="tx1"/>
                        </a:solidFill>
                        <a:effectLst/>
                      </a:endParaRPr>
                    </a:p>
                  </a:txBody>
                  <a:tcPr marL="31871" marR="31871" marT="31871" marB="31871"/>
                </a:tc>
                <a:extLst>
                  <a:ext uri="{0D108BD9-81ED-4DB2-BD59-A6C34878D82A}">
                    <a16:rowId xmlns:a16="http://schemas.microsoft.com/office/drawing/2014/main" xmlns="" val="3501568012"/>
                  </a:ext>
                </a:extLst>
              </a:tr>
              <a:tr h="131443">
                <a:tc>
                  <a:txBody>
                    <a:bodyPr/>
                    <a:lstStyle/>
                    <a:p>
                      <a:pPr fontAlgn="t"/>
                      <a:r>
                        <a:rPr lang="en-GB" sz="900">
                          <a:effectLst/>
                        </a:rPr>
                        <a:t>10</a:t>
                      </a:r>
                      <a:endParaRPr lang="en-GB" sz="900" b="0">
                        <a:solidFill>
                          <a:schemeClr val="tx1"/>
                        </a:solidFill>
                        <a:effectLst/>
                      </a:endParaRPr>
                    </a:p>
                  </a:txBody>
                  <a:tcPr marL="31871" marR="31871" marT="31871" marB="31871"/>
                </a:tc>
                <a:tc>
                  <a:txBody>
                    <a:bodyPr/>
                    <a:lstStyle/>
                    <a:p>
                      <a:pPr fontAlgn="t"/>
                      <a:r>
                        <a:rPr lang="en-GB" sz="900">
                          <a:effectLst/>
                        </a:rPr>
                        <a:t>remaining_lease</a:t>
                      </a:r>
                      <a:endParaRPr lang="en-GB" sz="900" b="0">
                        <a:solidFill>
                          <a:schemeClr val="tx1"/>
                        </a:solidFill>
                        <a:effectLst/>
                      </a:endParaRPr>
                    </a:p>
                  </a:txBody>
                  <a:tcPr marL="31871" marR="31871" marT="31871" marB="31871"/>
                </a:tc>
                <a:tc>
                  <a:txBody>
                    <a:bodyPr/>
                    <a:lstStyle/>
                    <a:p>
                      <a:pPr fontAlgn="t"/>
                      <a:r>
                        <a:rPr lang="en-GB" sz="900">
                          <a:effectLst/>
                        </a:rPr>
                        <a:t>Remaining lease</a:t>
                      </a:r>
                      <a:endParaRPr lang="en-GB" sz="900" b="0">
                        <a:solidFill>
                          <a:schemeClr val="tx1"/>
                        </a:solidFill>
                        <a:effectLst/>
                      </a:endParaRPr>
                    </a:p>
                  </a:txBody>
                  <a:tcPr marL="31871" marR="31871" marT="31871" marB="31871"/>
                </a:tc>
                <a:tc>
                  <a:txBody>
                    <a:bodyPr/>
                    <a:lstStyle/>
                    <a:p>
                      <a:pPr fontAlgn="t"/>
                      <a:r>
                        <a:rPr lang="en-GB" sz="900">
                          <a:effectLst/>
                        </a:rPr>
                        <a:t>Text (General)</a:t>
                      </a:r>
                      <a:endParaRPr lang="en-GB" sz="900" b="0">
                        <a:solidFill>
                          <a:schemeClr val="tx1"/>
                        </a:solidFill>
                        <a:effectLst/>
                      </a:endParaRPr>
                    </a:p>
                  </a:txBody>
                  <a:tcPr marL="31871" marR="31871" marT="31871" marB="31871"/>
                </a:tc>
                <a:tc>
                  <a:txBody>
                    <a:bodyPr/>
                    <a:lstStyle/>
                    <a:p>
                      <a:pPr fontAlgn="t"/>
                      <a:r>
                        <a:rPr lang="en-GB" sz="900">
                          <a:effectLst/>
                        </a:rPr>
                        <a:t>Years and Months</a:t>
                      </a:r>
                      <a:endParaRPr lang="en-GB" sz="900" b="0">
                        <a:solidFill>
                          <a:schemeClr val="tx1"/>
                        </a:solidFill>
                        <a:effectLst/>
                      </a:endParaRPr>
                    </a:p>
                  </a:txBody>
                  <a:tcPr marL="31871" marR="31871" marT="31871" marB="31871"/>
                </a:tc>
                <a:extLst>
                  <a:ext uri="{0D108BD9-81ED-4DB2-BD59-A6C34878D82A}">
                    <a16:rowId xmlns:a16="http://schemas.microsoft.com/office/drawing/2014/main" xmlns="" val="1360322881"/>
                  </a:ext>
                </a:extLst>
              </a:tr>
              <a:tr h="247319">
                <a:tc>
                  <a:txBody>
                    <a:bodyPr/>
                    <a:lstStyle/>
                    <a:p>
                      <a:pPr fontAlgn="t"/>
                      <a:r>
                        <a:rPr lang="en-GB" sz="900" dirty="0">
                          <a:effectLst/>
                        </a:rPr>
                        <a:t>11</a:t>
                      </a:r>
                      <a:endParaRPr lang="en-GB" sz="900" b="0" dirty="0">
                        <a:solidFill>
                          <a:schemeClr val="tx1"/>
                        </a:solidFill>
                        <a:effectLst/>
                      </a:endParaRPr>
                    </a:p>
                  </a:txBody>
                  <a:tcPr marL="31871" marR="31871" marT="31871" marB="31871"/>
                </a:tc>
                <a:tc>
                  <a:txBody>
                    <a:bodyPr/>
                    <a:lstStyle/>
                    <a:p>
                      <a:pPr fontAlgn="t"/>
                      <a:r>
                        <a:rPr lang="en-GB" sz="900">
                          <a:effectLst/>
                        </a:rPr>
                        <a:t>resale_price</a:t>
                      </a:r>
                      <a:endParaRPr lang="en-GB" sz="900" b="0">
                        <a:solidFill>
                          <a:schemeClr val="tx1"/>
                        </a:solidFill>
                        <a:effectLst/>
                      </a:endParaRPr>
                    </a:p>
                  </a:txBody>
                  <a:tcPr marL="31871" marR="31871" marT="31871" marB="31871"/>
                </a:tc>
                <a:tc>
                  <a:txBody>
                    <a:bodyPr/>
                    <a:lstStyle/>
                    <a:p>
                      <a:pPr fontAlgn="t"/>
                      <a:r>
                        <a:rPr lang="en-GB" sz="900" dirty="0">
                          <a:effectLst/>
                        </a:rPr>
                        <a:t>Resale price</a:t>
                      </a:r>
                      <a:endParaRPr lang="en-GB" sz="900" b="0" dirty="0">
                        <a:solidFill>
                          <a:schemeClr val="tx1"/>
                        </a:solidFill>
                        <a:effectLst/>
                      </a:endParaRPr>
                    </a:p>
                  </a:txBody>
                  <a:tcPr marL="31871" marR="31871" marT="31871" marB="31871"/>
                </a:tc>
                <a:tc>
                  <a:txBody>
                    <a:bodyPr/>
                    <a:lstStyle/>
                    <a:p>
                      <a:pPr fontAlgn="t"/>
                      <a:r>
                        <a:rPr lang="en-GB" sz="900">
                          <a:effectLst/>
                        </a:rPr>
                        <a:t>Numeric (General)</a:t>
                      </a:r>
                      <a:endParaRPr lang="en-GB" sz="900" b="0">
                        <a:solidFill>
                          <a:schemeClr val="tx1"/>
                        </a:solidFill>
                        <a:effectLst/>
                      </a:endParaRPr>
                    </a:p>
                  </a:txBody>
                  <a:tcPr marL="31871" marR="31871" marT="31871" marB="31871"/>
                </a:tc>
                <a:tc>
                  <a:txBody>
                    <a:bodyPr/>
                    <a:lstStyle/>
                    <a:p>
                      <a:pPr fontAlgn="t"/>
                      <a:r>
                        <a:rPr lang="en-GB" sz="900" dirty="0">
                          <a:effectLst/>
                        </a:rPr>
                        <a:t>-</a:t>
                      </a:r>
                      <a:endParaRPr lang="en-GB" sz="900" b="0" dirty="0">
                        <a:solidFill>
                          <a:schemeClr val="tx1"/>
                        </a:solidFill>
                        <a:effectLst/>
                      </a:endParaRPr>
                    </a:p>
                  </a:txBody>
                  <a:tcPr marL="31871" marR="31871" marT="31871" marB="31871"/>
                </a:tc>
                <a:extLst>
                  <a:ext uri="{0D108BD9-81ED-4DB2-BD59-A6C34878D82A}">
                    <a16:rowId xmlns:a16="http://schemas.microsoft.com/office/drawing/2014/main" xmlns="" val="2990611099"/>
                  </a:ext>
                </a:extLst>
              </a:tr>
            </a:tbl>
          </a:graphicData>
        </a:graphic>
      </p:graphicFrame>
    </p:spTree>
    <p:extLst>
      <p:ext uri="{BB962C8B-B14F-4D97-AF65-F5344CB8AC3E}">
        <p14:creationId xmlns:p14="http://schemas.microsoft.com/office/powerpoint/2010/main" val="2559420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5184913" cy="432000"/>
          </a:xfrm>
        </p:spPr>
        <p:txBody>
          <a:bodyPr/>
          <a:lstStyle/>
          <a:p>
            <a:pPr algn="l"/>
            <a:r>
              <a:rPr lang="en-US" dirty="0"/>
              <a:t>analysis process</a:t>
            </a:r>
          </a:p>
        </p:txBody>
      </p:sp>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a:xfrm>
            <a:off x="558749" y="1040235"/>
            <a:ext cx="8954367" cy="5361514"/>
          </a:xfrm>
        </p:spPr>
        <p:txBody>
          <a:bodyPr/>
          <a:lstStyle/>
          <a:p>
            <a:pPr marL="342900" indent="-342900">
              <a:buAutoNum type="arabicPeriod"/>
            </a:pPr>
            <a:r>
              <a:rPr lang="en-US" dirty="0">
                <a:solidFill>
                  <a:schemeClr val="tx1"/>
                </a:solidFill>
              </a:rPr>
              <a:t>load the transactions data from text file with </a:t>
            </a:r>
            <a:r>
              <a:rPr lang="en-US" dirty="0" err="1">
                <a:solidFill>
                  <a:schemeClr val="tx1"/>
                </a:solidFill>
              </a:rPr>
              <a:t>np.genfromtxt</a:t>
            </a:r>
            <a:r>
              <a:rPr lang="en-US" dirty="0">
                <a:solidFill>
                  <a:schemeClr val="tx1"/>
                </a:solidFill>
              </a:rPr>
              <a:t>, filling nan values with 0.</a:t>
            </a:r>
          </a:p>
          <a:p>
            <a:pPr marL="342900" indent="-342900">
              <a:buAutoNum type="arabicPeriod"/>
            </a:pPr>
            <a:r>
              <a:rPr lang="en-US" dirty="0">
                <a:solidFill>
                  <a:schemeClr val="tx1"/>
                </a:solidFill>
              </a:rPr>
              <a:t>filter the data only for the year 2018, and further filter to 4-room only data.</a:t>
            </a:r>
          </a:p>
          <a:p>
            <a:pPr marL="342900" indent="-342900">
              <a:buAutoNum type="arabicPeriod"/>
            </a:pPr>
            <a:r>
              <a:rPr lang="en-US" dirty="0">
                <a:solidFill>
                  <a:schemeClr val="tx1"/>
                </a:solidFill>
              </a:rPr>
              <a:t>after using </a:t>
            </a:r>
            <a:r>
              <a:rPr lang="en-US" dirty="0" err="1">
                <a:solidFill>
                  <a:schemeClr val="tx1"/>
                </a:solidFill>
              </a:rPr>
              <a:t>np.unique</a:t>
            </a:r>
            <a:r>
              <a:rPr lang="en-US" dirty="0">
                <a:solidFill>
                  <a:schemeClr val="tx1"/>
                </a:solidFill>
              </a:rPr>
              <a:t> in a for loop on the filtered data ‘town’,</a:t>
            </a:r>
            <a:br>
              <a:rPr lang="en-US" dirty="0">
                <a:solidFill>
                  <a:schemeClr val="tx1"/>
                </a:solidFill>
              </a:rPr>
            </a:br>
            <a:r>
              <a:rPr lang="en-US" dirty="0" err="1">
                <a:solidFill>
                  <a:schemeClr val="tx1"/>
                </a:solidFill>
              </a:rPr>
              <a:t>len</a:t>
            </a:r>
            <a:r>
              <a:rPr lang="en-US" dirty="0">
                <a:solidFill>
                  <a:schemeClr val="tx1"/>
                </a:solidFill>
              </a:rPr>
              <a:t> the amount of transactions in each town,</a:t>
            </a:r>
            <a:br>
              <a:rPr lang="en-US" dirty="0">
                <a:solidFill>
                  <a:schemeClr val="tx1"/>
                </a:solidFill>
              </a:rPr>
            </a:br>
            <a:r>
              <a:rPr lang="en-US" dirty="0">
                <a:solidFill>
                  <a:schemeClr val="tx1"/>
                </a:solidFill>
              </a:rPr>
              <a:t>and the % of total transactions in singapore by </a:t>
            </a:r>
            <a:r>
              <a:rPr lang="en-US" dirty="0" err="1">
                <a:solidFill>
                  <a:schemeClr val="tx1"/>
                </a:solidFill>
              </a:rPr>
              <a:t>len</a:t>
            </a:r>
            <a:r>
              <a:rPr lang="en-US" dirty="0">
                <a:solidFill>
                  <a:schemeClr val="tx1"/>
                </a:solidFill>
              </a:rPr>
              <a:t> the entire filtered dataset.</a:t>
            </a:r>
          </a:p>
          <a:p>
            <a:pPr marL="342900" indent="-342900">
              <a:buAutoNum type="arabicPeriod"/>
            </a:pPr>
            <a:r>
              <a:rPr lang="en-US" dirty="0">
                <a:solidFill>
                  <a:schemeClr val="tx1"/>
                </a:solidFill>
              </a:rPr>
              <a:t>plot a donut plot on the % of transactions for each town in 2018.</a:t>
            </a:r>
            <a:br>
              <a:rPr lang="en-US" dirty="0">
                <a:solidFill>
                  <a:schemeClr val="tx1"/>
                </a:solidFill>
              </a:rPr>
            </a:br>
            <a:r>
              <a:rPr lang="en-US" dirty="0">
                <a:solidFill>
                  <a:schemeClr val="tx1"/>
                </a:solidFill>
              </a:rPr>
              <a:t>this is done by using </a:t>
            </a:r>
            <a:r>
              <a:rPr lang="en-US" dirty="0" err="1">
                <a:solidFill>
                  <a:schemeClr val="tx1"/>
                </a:solidFill>
              </a:rPr>
              <a:t>plt.pie</a:t>
            </a:r>
            <a:r>
              <a:rPr lang="en-US" dirty="0">
                <a:solidFill>
                  <a:schemeClr val="tx1"/>
                </a:solidFill>
              </a:rPr>
              <a:t> but with wedge mark to determine the width &amp; start angle.</a:t>
            </a:r>
            <a:br>
              <a:rPr lang="en-US" dirty="0">
                <a:solidFill>
                  <a:schemeClr val="tx1"/>
                </a:solidFill>
              </a:rPr>
            </a:br>
            <a:r>
              <a:rPr lang="en-US" dirty="0">
                <a:solidFill>
                  <a:schemeClr val="tx1"/>
                </a:solidFill>
              </a:rPr>
              <a:t>set the fancy boxes and arrowheads conditions using dictionaries.</a:t>
            </a:r>
            <a:br>
              <a:rPr lang="en-US" dirty="0">
                <a:solidFill>
                  <a:schemeClr val="tx1"/>
                </a:solidFill>
              </a:rPr>
            </a:br>
            <a:r>
              <a:rPr lang="en-US" dirty="0">
                <a:solidFill>
                  <a:schemeClr val="tx1"/>
                </a:solidFill>
              </a:rPr>
              <a:t>using pie properties, annotate the ‘town’ &amp; ‘percentage’ at the corresponding locations.</a:t>
            </a:r>
          </a:p>
          <a:p>
            <a:pPr marL="342900" indent="-342900">
              <a:buAutoNum type="arabicPeriod"/>
            </a:pPr>
            <a:r>
              <a:rPr lang="en-US" dirty="0">
                <a:solidFill>
                  <a:schemeClr val="tx1"/>
                </a:solidFill>
              </a:rPr>
              <a:t>print total number of transactions in 2018.</a:t>
            </a:r>
            <a:br>
              <a:rPr lang="en-US" dirty="0">
                <a:solidFill>
                  <a:schemeClr val="tx1"/>
                </a:solidFill>
              </a:rPr>
            </a:br>
            <a:r>
              <a:rPr lang="en-US" dirty="0">
                <a:solidFill>
                  <a:schemeClr val="tx1"/>
                </a:solidFill>
              </a:rPr>
              <a:t>print total number of transactions in each town and their corresponding percentages.</a:t>
            </a:r>
          </a:p>
          <a:p>
            <a:pPr marL="342900" indent="-342900">
              <a:buAutoNum type="arabicPeriod"/>
            </a:pPr>
            <a:r>
              <a:rPr lang="en-US" dirty="0">
                <a:solidFill>
                  <a:schemeClr val="tx1"/>
                </a:solidFill>
              </a:rPr>
              <a:t>plot a boxplot of all transactions in each town with their resale prices.</a:t>
            </a:r>
            <a:br>
              <a:rPr lang="en-US" dirty="0">
                <a:solidFill>
                  <a:schemeClr val="tx1"/>
                </a:solidFill>
              </a:rPr>
            </a:br>
            <a:r>
              <a:rPr lang="en-US" dirty="0">
                <a:solidFill>
                  <a:schemeClr val="tx1"/>
                </a:solidFill>
              </a:rPr>
              <a:t>plot a scatter plot in the same plot with dataset 2, of the given median resale price.</a:t>
            </a:r>
            <a:br>
              <a:rPr lang="en-US" dirty="0">
                <a:solidFill>
                  <a:schemeClr val="tx1"/>
                </a:solidFill>
              </a:rPr>
            </a:br>
            <a:r>
              <a:rPr lang="en-US" dirty="0">
                <a:solidFill>
                  <a:schemeClr val="tx1"/>
                </a:solidFill>
              </a:rPr>
              <a:t>this is to identify how skewed each town plot is, and any distinct disparity from the given dataset that was used from dataset 2.</a:t>
            </a:r>
          </a:p>
          <a:p>
            <a:pPr marL="342900" indent="-342900">
              <a:buAutoNum type="arabicPeriod"/>
            </a:pPr>
            <a:r>
              <a:rPr lang="en-US" dirty="0">
                <a:solidFill>
                  <a:schemeClr val="tx1"/>
                </a:solidFill>
              </a:rPr>
              <a:t>print all town median resale price from transacted data, and percentage difference from the given dataset 2 median resale price.</a:t>
            </a:r>
            <a:br>
              <a:rPr lang="en-US" dirty="0">
                <a:solidFill>
                  <a:schemeClr val="tx1"/>
                </a:solidFill>
              </a:rPr>
            </a:br>
            <a:endParaRPr lang="en-US" dirty="0">
              <a:solidFill>
                <a:schemeClr val="tx1"/>
              </a:solidFill>
            </a:endParaRP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24</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3"/>
          <a:srcRect l="27420" r="27420"/>
          <a:stretch>
            <a:fillRect/>
          </a:stretch>
        </p:blipFill>
        <p:spPr>
          <a:xfrm>
            <a:off x="9980476" y="0"/>
            <a:ext cx="2211524" cy="6858000"/>
          </a:xfrm>
          <a:prstGeom prst="rect">
            <a:avLst/>
          </a:prstGeom>
        </p:spPr>
      </p:pic>
    </p:spTree>
    <p:extLst>
      <p:ext uri="{BB962C8B-B14F-4D97-AF65-F5344CB8AC3E}">
        <p14:creationId xmlns:p14="http://schemas.microsoft.com/office/powerpoint/2010/main" val="16869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5184913" cy="432000"/>
          </a:xfrm>
        </p:spPr>
        <p:txBody>
          <a:bodyPr/>
          <a:lstStyle/>
          <a:p>
            <a:pPr algn="l"/>
            <a:r>
              <a:rPr lang="en-US" dirty="0"/>
              <a:t>donut plot</a:t>
            </a: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25</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3"/>
          <a:srcRect l="27420" r="27420"/>
          <a:stretch>
            <a:fillRect/>
          </a:stretch>
        </p:blipFill>
        <p:spPr>
          <a:xfrm>
            <a:off x="9980476" y="0"/>
            <a:ext cx="2211524" cy="6858000"/>
          </a:xfrm>
          <a:prstGeom prst="rect">
            <a:avLst/>
          </a:prstGeom>
        </p:spPr>
      </p:pic>
      <p:pic>
        <p:nvPicPr>
          <p:cNvPr id="4" name="Picture 3" descr="Chart, pie chart&#10;&#10;Description automatically generated">
            <a:extLst>
              <a:ext uri="{FF2B5EF4-FFF2-40B4-BE49-F238E27FC236}">
                <a16:creationId xmlns:a16="http://schemas.microsoft.com/office/drawing/2014/main" xmlns="" id="{ED44FAE6-C947-4AA4-B9D1-08F7E0CC217D}"/>
              </a:ext>
            </a:extLst>
          </p:cNvPr>
          <p:cNvPicPr>
            <a:picLocks noChangeAspect="1"/>
          </p:cNvPicPr>
          <p:nvPr/>
        </p:nvPicPr>
        <p:blipFill>
          <a:blip r:embed="rId4"/>
          <a:stretch>
            <a:fillRect/>
          </a:stretch>
        </p:blipFill>
        <p:spPr>
          <a:xfrm>
            <a:off x="1068792" y="966689"/>
            <a:ext cx="8041652" cy="5709385"/>
          </a:xfrm>
          <a:prstGeom prst="rect">
            <a:avLst/>
          </a:prstGeom>
        </p:spPr>
      </p:pic>
    </p:spTree>
    <p:extLst>
      <p:ext uri="{BB962C8B-B14F-4D97-AF65-F5344CB8AC3E}">
        <p14:creationId xmlns:p14="http://schemas.microsoft.com/office/powerpoint/2010/main" val="3405175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5184913" cy="432000"/>
          </a:xfrm>
        </p:spPr>
        <p:txBody>
          <a:bodyPr/>
          <a:lstStyle/>
          <a:p>
            <a:pPr algn="l"/>
            <a:r>
              <a:rPr lang="en-US" dirty="0"/>
              <a:t>donut plot</a:t>
            </a: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26</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3"/>
          <a:srcRect l="27420" r="27420"/>
          <a:stretch>
            <a:fillRect/>
          </a:stretch>
        </p:blipFill>
        <p:spPr>
          <a:xfrm>
            <a:off x="9980476" y="0"/>
            <a:ext cx="2211524" cy="6858000"/>
          </a:xfrm>
          <a:prstGeom prst="rect">
            <a:avLst/>
          </a:prstGeom>
        </p:spPr>
      </p:pic>
      <p:pic>
        <p:nvPicPr>
          <p:cNvPr id="3" name="Picture 2">
            <a:extLst>
              <a:ext uri="{FF2B5EF4-FFF2-40B4-BE49-F238E27FC236}">
                <a16:creationId xmlns:a16="http://schemas.microsoft.com/office/drawing/2014/main" xmlns="" id="{78C2DC69-B391-4718-8F42-9ABC3FEBF10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58749" y="1400174"/>
            <a:ext cx="9177777" cy="4572787"/>
          </a:xfrm>
          <a:prstGeom prst="rect">
            <a:avLst/>
          </a:prstGeom>
        </p:spPr>
      </p:pic>
    </p:spTree>
    <p:extLst>
      <p:ext uri="{BB962C8B-B14F-4D97-AF65-F5344CB8AC3E}">
        <p14:creationId xmlns:p14="http://schemas.microsoft.com/office/powerpoint/2010/main" val="1217292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5184913" cy="432000"/>
          </a:xfrm>
        </p:spPr>
        <p:txBody>
          <a:bodyPr/>
          <a:lstStyle/>
          <a:p>
            <a:pPr algn="l"/>
            <a:r>
              <a:rPr lang="en-US" dirty="0"/>
              <a:t>box plot</a:t>
            </a: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27</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3"/>
          <a:srcRect l="27420" r="27420"/>
          <a:stretch>
            <a:fillRect/>
          </a:stretch>
        </p:blipFill>
        <p:spPr>
          <a:xfrm>
            <a:off x="9980476" y="0"/>
            <a:ext cx="2211524" cy="6858000"/>
          </a:xfrm>
          <a:prstGeom prst="rect">
            <a:avLst/>
          </a:prstGeom>
        </p:spPr>
      </p:pic>
      <p:pic>
        <p:nvPicPr>
          <p:cNvPr id="5" name="Picture 4" descr="Chart, box and whisker chart&#10;&#10;Description automatically generated">
            <a:extLst>
              <a:ext uri="{FF2B5EF4-FFF2-40B4-BE49-F238E27FC236}">
                <a16:creationId xmlns:a16="http://schemas.microsoft.com/office/drawing/2014/main" xmlns="" id="{BA90F558-5E17-4424-A94A-3E9D985567CC}"/>
              </a:ext>
            </a:extLst>
          </p:cNvPr>
          <p:cNvPicPr>
            <a:picLocks noChangeAspect="1"/>
          </p:cNvPicPr>
          <p:nvPr/>
        </p:nvPicPr>
        <p:blipFill>
          <a:blip r:embed="rId4"/>
          <a:stretch>
            <a:fillRect/>
          </a:stretch>
        </p:blipFill>
        <p:spPr>
          <a:xfrm>
            <a:off x="484528" y="882000"/>
            <a:ext cx="9029868" cy="5871300"/>
          </a:xfrm>
          <a:prstGeom prst="rect">
            <a:avLst/>
          </a:prstGeom>
        </p:spPr>
      </p:pic>
    </p:spTree>
    <p:extLst>
      <p:ext uri="{BB962C8B-B14F-4D97-AF65-F5344CB8AC3E}">
        <p14:creationId xmlns:p14="http://schemas.microsoft.com/office/powerpoint/2010/main" val="52674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5184913" cy="432000"/>
          </a:xfrm>
        </p:spPr>
        <p:txBody>
          <a:bodyPr/>
          <a:lstStyle/>
          <a:p>
            <a:pPr algn="l"/>
            <a:r>
              <a:rPr lang="en-US" dirty="0"/>
              <a:t>box plot</a:t>
            </a: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28</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3"/>
          <a:srcRect l="27420" r="27420"/>
          <a:stretch>
            <a:fillRect/>
          </a:stretch>
        </p:blipFill>
        <p:spPr>
          <a:xfrm>
            <a:off x="9980476" y="0"/>
            <a:ext cx="2211524" cy="6858000"/>
          </a:xfrm>
          <a:prstGeom prst="rect">
            <a:avLst/>
          </a:prstGeom>
        </p:spPr>
      </p:pic>
      <p:pic>
        <p:nvPicPr>
          <p:cNvPr id="3" name="Picture 2">
            <a:extLst>
              <a:ext uri="{FF2B5EF4-FFF2-40B4-BE49-F238E27FC236}">
                <a16:creationId xmlns:a16="http://schemas.microsoft.com/office/drawing/2014/main" xmlns="" id="{24BB810F-D068-407F-9511-BBC8257A57F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58749" y="1487079"/>
            <a:ext cx="9191721" cy="4309714"/>
          </a:xfrm>
          <a:prstGeom prst="rect">
            <a:avLst/>
          </a:prstGeom>
        </p:spPr>
      </p:pic>
    </p:spTree>
    <p:extLst>
      <p:ext uri="{BB962C8B-B14F-4D97-AF65-F5344CB8AC3E}">
        <p14:creationId xmlns:p14="http://schemas.microsoft.com/office/powerpoint/2010/main" val="2694659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5184913" cy="432000"/>
          </a:xfrm>
        </p:spPr>
        <p:txBody>
          <a:bodyPr/>
          <a:lstStyle/>
          <a:p>
            <a:pPr algn="l"/>
            <a:r>
              <a:rPr lang="en-US" dirty="0"/>
              <a:t>RESULTS</a:t>
            </a:r>
          </a:p>
        </p:txBody>
      </p:sp>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a:xfrm>
            <a:off x="558749" y="998291"/>
            <a:ext cx="8954367" cy="5403460"/>
          </a:xfrm>
        </p:spPr>
        <p:txBody>
          <a:bodyPr/>
          <a:lstStyle/>
          <a:p>
            <a:pPr marL="342900" indent="-342900">
              <a:buAutoNum type="arabicPeriod"/>
            </a:pPr>
            <a:r>
              <a:rPr lang="en-US" dirty="0">
                <a:solidFill>
                  <a:schemeClr val="tx1"/>
                </a:solidFill>
              </a:rPr>
              <a:t>from the boxplot shown,</a:t>
            </a:r>
            <a:br>
              <a:rPr lang="en-US" dirty="0">
                <a:solidFill>
                  <a:schemeClr val="tx1"/>
                </a:solidFill>
              </a:rPr>
            </a:br>
            <a:r>
              <a:rPr lang="en-US" b="1" dirty="0">
                <a:solidFill>
                  <a:schemeClr val="tx1"/>
                </a:solidFill>
              </a:rPr>
              <a:t>most towns have either have a normal distribution or are positive skewed.</a:t>
            </a:r>
            <a:br>
              <a:rPr lang="en-US" b="1" dirty="0">
                <a:solidFill>
                  <a:schemeClr val="tx1"/>
                </a:solidFill>
              </a:rPr>
            </a:br>
            <a:r>
              <a:rPr lang="en-US" dirty="0">
                <a:solidFill>
                  <a:schemeClr val="tx1"/>
                </a:solidFill>
              </a:rPr>
              <a:t>this is also easily recognized by most anomalies occurring at the higher end.</a:t>
            </a:r>
          </a:p>
          <a:p>
            <a:pPr marL="342900" indent="-342900">
              <a:buAutoNum type="arabicPeriod"/>
            </a:pPr>
            <a:endParaRPr lang="en-US" dirty="0">
              <a:solidFill>
                <a:schemeClr val="tx1"/>
              </a:solidFill>
            </a:endParaRPr>
          </a:p>
          <a:p>
            <a:pPr marL="342900" indent="-342900">
              <a:buAutoNum type="arabicPeriod"/>
            </a:pPr>
            <a:r>
              <a:rPr lang="en-US" b="1" dirty="0">
                <a:solidFill>
                  <a:schemeClr val="tx1"/>
                </a:solidFill>
              </a:rPr>
              <a:t>newer towns like Punggol or Sengkang have smaller IQR</a:t>
            </a:r>
            <a:r>
              <a:rPr lang="en-US" dirty="0">
                <a:solidFill>
                  <a:schemeClr val="tx1"/>
                </a:solidFill>
              </a:rPr>
              <a:t>, </a:t>
            </a:r>
            <a:br>
              <a:rPr lang="en-US" dirty="0">
                <a:solidFill>
                  <a:schemeClr val="tx1"/>
                </a:solidFill>
              </a:rPr>
            </a:br>
            <a:r>
              <a:rPr lang="en-US" dirty="0">
                <a:solidFill>
                  <a:schemeClr val="tx1"/>
                </a:solidFill>
              </a:rPr>
              <a:t>whereas </a:t>
            </a:r>
            <a:r>
              <a:rPr lang="en-US" b="1" dirty="0">
                <a:solidFill>
                  <a:schemeClr val="tx1"/>
                </a:solidFill>
              </a:rPr>
              <a:t>mature towns like Bukit Merah or Toa Payoh have visibly higher IQR</a:t>
            </a:r>
            <a:r>
              <a:rPr lang="en-US" dirty="0">
                <a:solidFill>
                  <a:schemeClr val="tx1"/>
                </a:solidFill>
              </a:rPr>
              <a:t>.</a:t>
            </a:r>
            <a:br>
              <a:rPr lang="en-US" dirty="0">
                <a:solidFill>
                  <a:schemeClr val="tx1"/>
                </a:solidFill>
              </a:rPr>
            </a:br>
            <a:r>
              <a:rPr lang="en-US" dirty="0">
                <a:solidFill>
                  <a:schemeClr val="tx1"/>
                </a:solidFill>
              </a:rPr>
              <a:t>mature town have more factors of influence on their resale prices, like accessibility and renovation condition which can dictate more changes.</a:t>
            </a: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from the comparison of the boxplot and scatter plot,</a:t>
            </a:r>
            <a:br>
              <a:rPr lang="en-US" dirty="0">
                <a:solidFill>
                  <a:schemeClr val="tx1"/>
                </a:solidFill>
              </a:rPr>
            </a:br>
            <a:r>
              <a:rPr lang="en-US" dirty="0">
                <a:solidFill>
                  <a:schemeClr val="tx1"/>
                </a:solidFill>
              </a:rPr>
              <a:t>there are very non-significant differences from the obtained median resale price via the transacted data (dataset 4), and the given median resale price in dataset 2.</a:t>
            </a:r>
            <a:br>
              <a:rPr lang="en-US" dirty="0">
                <a:solidFill>
                  <a:schemeClr val="tx1"/>
                </a:solidFill>
              </a:rPr>
            </a:br>
            <a:r>
              <a:rPr lang="en-US" dirty="0">
                <a:solidFill>
                  <a:schemeClr val="tx1"/>
                </a:solidFill>
              </a:rPr>
              <a:t>absolute differences range from 0.1% to 2.2%.</a:t>
            </a:r>
            <a:br>
              <a:rPr lang="en-US" dirty="0">
                <a:solidFill>
                  <a:schemeClr val="tx1"/>
                </a:solidFill>
              </a:rPr>
            </a:br>
            <a:r>
              <a:rPr lang="en-US" b="1" dirty="0">
                <a:solidFill>
                  <a:schemeClr val="tx1"/>
                </a:solidFill>
              </a:rPr>
              <a:t>this tells us that the given resale prices in dataset 2 are reliable.</a:t>
            </a:r>
            <a:br>
              <a:rPr lang="en-US" b="1" dirty="0">
                <a:solidFill>
                  <a:schemeClr val="tx1"/>
                </a:solidFill>
              </a:rPr>
            </a:br>
            <a:r>
              <a:rPr lang="en-US" dirty="0">
                <a:solidFill>
                  <a:schemeClr val="tx1"/>
                </a:solidFill>
              </a:rPr>
              <a:t>the towns excluded are bukit timah and marine parade, as there is no data from dataset 2.</a:t>
            </a:r>
            <a:br>
              <a:rPr lang="en-US" dirty="0">
                <a:solidFill>
                  <a:schemeClr val="tx1"/>
                </a:solidFill>
              </a:rPr>
            </a:br>
            <a:r>
              <a:rPr lang="en-US" dirty="0">
                <a:solidFill>
                  <a:schemeClr val="tx1"/>
                </a:solidFill>
              </a:rPr>
              <a:t>one distinct difference though, is seen in central area, with a difference of 98%,</a:t>
            </a:r>
            <a:br>
              <a:rPr lang="en-US" dirty="0">
                <a:solidFill>
                  <a:schemeClr val="tx1"/>
                </a:solidFill>
              </a:rPr>
            </a:br>
            <a:r>
              <a:rPr lang="en-US" dirty="0">
                <a:solidFill>
                  <a:schemeClr val="tx1"/>
                </a:solidFill>
              </a:rPr>
              <a:t>and after checking it’s due to dataset 2 has listed the area as central, and not central area.</a:t>
            </a:r>
            <a:br>
              <a:rPr lang="en-US" dirty="0">
                <a:solidFill>
                  <a:schemeClr val="tx1"/>
                </a:solidFill>
              </a:rPr>
            </a:br>
            <a:r>
              <a:rPr lang="en-US" dirty="0">
                <a:solidFill>
                  <a:schemeClr val="tx1"/>
                </a:solidFill>
              </a:rPr>
              <a:t>central and central area are two different towns/estates.</a:t>
            </a:r>
            <a:br>
              <a:rPr lang="en-US" dirty="0">
                <a:solidFill>
                  <a:schemeClr val="tx1"/>
                </a:solidFill>
              </a:rPr>
            </a:br>
            <a:r>
              <a:rPr lang="en-US" dirty="0">
                <a:solidFill>
                  <a:schemeClr val="tx1"/>
                </a:solidFill>
              </a:rPr>
              <a:t/>
            </a:r>
            <a:br>
              <a:rPr lang="en-US" dirty="0">
                <a:solidFill>
                  <a:schemeClr val="tx1"/>
                </a:solidFill>
              </a:rPr>
            </a:br>
            <a:endParaRPr lang="en-US" dirty="0">
              <a:solidFill>
                <a:schemeClr val="tx1"/>
              </a:solidFill>
            </a:endParaRPr>
          </a:p>
          <a:p>
            <a:pPr marL="342900" indent="-342900">
              <a:buAutoNum type="arabicPeriod"/>
            </a:pPr>
            <a:endParaRPr lang="en-US" dirty="0">
              <a:solidFill>
                <a:schemeClr val="tx1"/>
              </a:solidFill>
            </a:endParaRP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29</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3"/>
          <a:srcRect l="27420" r="27420"/>
          <a:stretch>
            <a:fillRect/>
          </a:stretch>
        </p:blipFill>
        <p:spPr>
          <a:xfrm>
            <a:off x="9980476" y="0"/>
            <a:ext cx="2211524" cy="6858000"/>
          </a:xfrm>
          <a:prstGeom prst="rect">
            <a:avLst/>
          </a:prstGeom>
        </p:spPr>
      </p:pic>
    </p:spTree>
    <p:extLst>
      <p:ext uri="{BB962C8B-B14F-4D97-AF65-F5344CB8AC3E}">
        <p14:creationId xmlns:p14="http://schemas.microsoft.com/office/powerpoint/2010/main" val="154273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286990" y="4346296"/>
            <a:ext cx="8890566" cy="1674470"/>
          </a:xfrm>
        </p:spPr>
        <p:txBody>
          <a:bodyPr/>
          <a:lstStyle/>
          <a:p>
            <a:r>
              <a:rPr lang="en-US" dirty="0"/>
              <a:t>buying 4-room units </a:t>
            </a:r>
            <a:br>
              <a:rPr lang="en-US" dirty="0"/>
            </a:br>
            <a:r>
              <a:rPr lang="en-US" dirty="0"/>
              <a:t>the dominant choice?</a:t>
            </a:r>
          </a:p>
        </p:txBody>
      </p:sp>
      <p:sp>
        <p:nvSpPr>
          <p:cNvPr id="5" name="Slide Number Placeholder 4">
            <a:extLst>
              <a:ext uri="{FF2B5EF4-FFF2-40B4-BE49-F238E27FC236}">
                <a16:creationId xmlns:a16="http://schemas.microsoft.com/office/drawing/2014/main" xmlns="" id="{BDD5A594-D852-43BB-B591-E9D9027253BD}"/>
              </a:ext>
            </a:extLst>
          </p:cNvPr>
          <p:cNvSpPr>
            <a:spLocks noGrp="1"/>
          </p:cNvSpPr>
          <p:nvPr>
            <p:ph type="sldNum" sz="quarter" idx="11"/>
          </p:nvPr>
        </p:nvSpPr>
        <p:spPr/>
        <p:txBody>
          <a:bodyPr/>
          <a:lstStyle/>
          <a:p>
            <a:fld id="{19B51A1E-902D-48AF-9020-955120F399B6}" type="slidenum">
              <a:rPr lang="en-US" smtClean="0"/>
              <a:pPr/>
              <a:t>3</a:t>
            </a:fld>
            <a:endParaRPr lang="en-US" dirty="0"/>
          </a:p>
        </p:txBody>
      </p:sp>
      <p:pic>
        <p:nvPicPr>
          <p:cNvPr id="11" name="Picture Placeholder 13">
            <a:extLst>
              <a:ext uri="{FF2B5EF4-FFF2-40B4-BE49-F238E27FC236}">
                <a16:creationId xmlns:a16="http://schemas.microsoft.com/office/drawing/2014/main" xmlns="" id="{40AAF144-F91E-41D3-8DAB-CA64B27E7C65}"/>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rcRect l="27420" r="27420"/>
          <a:stretch>
            <a:fillRect/>
          </a:stretch>
        </p:blipFill>
        <p:spPr>
          <a:xfrm>
            <a:off x="9980476" y="0"/>
            <a:ext cx="2211524" cy="6858000"/>
          </a:xfrm>
          <a:prstGeom prst="rect">
            <a:avLst/>
          </a:prstGeom>
        </p:spPr>
      </p:pic>
    </p:spTree>
    <p:extLst>
      <p:ext uri="{BB962C8B-B14F-4D97-AF65-F5344CB8AC3E}">
        <p14:creationId xmlns:p14="http://schemas.microsoft.com/office/powerpoint/2010/main" val="4091674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F11A6B65-5A20-4F4D-ACBB-ED50132D4571}"/>
              </a:ext>
            </a:extLst>
          </p:cNvPr>
          <p:cNvSpPr>
            <a:spLocks noGrp="1"/>
          </p:cNvSpPr>
          <p:nvPr>
            <p:ph type="ctrTitle"/>
          </p:nvPr>
        </p:nvSpPr>
        <p:spPr>
          <a:xfrm>
            <a:off x="2696875" y="1880723"/>
            <a:ext cx="6798250" cy="1674470"/>
          </a:xfrm>
        </p:spPr>
        <p:txBody>
          <a:bodyPr/>
          <a:lstStyle/>
          <a:p>
            <a:r>
              <a:rPr lang="en-US" dirty="0"/>
              <a:t>THANK YOU</a:t>
            </a:r>
          </a:p>
        </p:txBody>
      </p:sp>
      <p:pic>
        <p:nvPicPr>
          <p:cNvPr id="10" name="Graphic 9" descr="Smart Phone" title="Icon - Presenter Phone Number">
            <a:extLst>
              <a:ext uri="{FF2B5EF4-FFF2-40B4-BE49-F238E27FC236}">
                <a16:creationId xmlns:a16="http://schemas.microsoft.com/office/drawing/2014/main" xmlns="" id="{A29DE31C-E099-4579-BB03-675E0A40C5F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467296" y="4463912"/>
            <a:ext cx="218900" cy="218900"/>
          </a:xfrm>
          <a:prstGeom prst="rect">
            <a:avLst/>
          </a:prstGeom>
        </p:spPr>
      </p:pic>
      <p:sp>
        <p:nvSpPr>
          <p:cNvPr id="5" name="Text Placeholder 4">
            <a:extLst>
              <a:ext uri="{FF2B5EF4-FFF2-40B4-BE49-F238E27FC236}">
                <a16:creationId xmlns:a16="http://schemas.microsoft.com/office/drawing/2014/main" xmlns="" id="{11265965-2271-4C1C-BD0A-6F85F80FF9A6}"/>
              </a:ext>
            </a:extLst>
          </p:cNvPr>
          <p:cNvSpPr>
            <a:spLocks noGrp="1"/>
          </p:cNvSpPr>
          <p:nvPr>
            <p:ph type="body" sz="quarter" idx="16"/>
          </p:nvPr>
        </p:nvSpPr>
        <p:spPr>
          <a:xfrm>
            <a:off x="6746514" y="4483225"/>
            <a:ext cx="2910342" cy="238016"/>
          </a:xfrm>
        </p:spPr>
        <p:txBody>
          <a:bodyPr/>
          <a:lstStyle/>
          <a:p>
            <a:r>
              <a:rPr lang="en-US" dirty="0"/>
              <a:t>+65 9088 6939</a:t>
            </a:r>
          </a:p>
        </p:txBody>
      </p:sp>
      <p:pic>
        <p:nvPicPr>
          <p:cNvPr id="9" name="Graphic 8" descr="Envelope" title="Icon Presenter Email">
            <a:extLst>
              <a:ext uri="{FF2B5EF4-FFF2-40B4-BE49-F238E27FC236}">
                <a16:creationId xmlns:a16="http://schemas.microsoft.com/office/drawing/2014/main" xmlns="" id="{773C1382-ACE1-460F-A1B6-AB761A7D2E6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467296" y="4838627"/>
            <a:ext cx="218900" cy="218900"/>
          </a:xfrm>
          <a:prstGeom prst="rect">
            <a:avLst/>
          </a:prstGeom>
        </p:spPr>
      </p:pic>
      <p:sp>
        <p:nvSpPr>
          <p:cNvPr id="6" name="Text Placeholder 5">
            <a:extLst>
              <a:ext uri="{FF2B5EF4-FFF2-40B4-BE49-F238E27FC236}">
                <a16:creationId xmlns:a16="http://schemas.microsoft.com/office/drawing/2014/main" xmlns="" id="{50A3BCC3-A277-4C0B-9EBA-EB53990D8EBD}"/>
              </a:ext>
            </a:extLst>
          </p:cNvPr>
          <p:cNvSpPr>
            <a:spLocks noGrp="1"/>
          </p:cNvSpPr>
          <p:nvPr>
            <p:ph type="body" sz="quarter" idx="17"/>
          </p:nvPr>
        </p:nvSpPr>
        <p:spPr>
          <a:xfrm>
            <a:off x="6746514" y="4842695"/>
            <a:ext cx="3781670" cy="238016"/>
          </a:xfrm>
        </p:spPr>
        <p:txBody>
          <a:bodyPr/>
          <a:lstStyle/>
          <a:p>
            <a:r>
              <a:rPr lang="en-US" dirty="0" smtClean="0"/>
              <a:t>davidpangdaowei</a:t>
            </a:r>
            <a:r>
              <a:rPr lang="en-US" dirty="0" smtClean="0"/>
              <a:t>@gmail.com</a:t>
            </a:r>
            <a:endParaRPr lang="en-US" dirty="0"/>
          </a:p>
        </p:txBody>
      </p:sp>
    </p:spTree>
    <p:extLst>
      <p:ext uri="{BB962C8B-B14F-4D97-AF65-F5344CB8AC3E}">
        <p14:creationId xmlns:p14="http://schemas.microsoft.com/office/powerpoint/2010/main" val="4153678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5184913" cy="432000"/>
          </a:xfrm>
        </p:spPr>
        <p:txBody>
          <a:bodyPr/>
          <a:lstStyle/>
          <a:p>
            <a:pPr algn="l"/>
            <a:r>
              <a:rPr lang="en-US" dirty="0"/>
              <a:t>dataset 1</a:t>
            </a:r>
          </a:p>
        </p:txBody>
      </p:sp>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a:xfrm>
            <a:off x="558749" y="1224793"/>
            <a:ext cx="8954367" cy="4967207"/>
          </a:xfrm>
        </p:spPr>
        <p:txBody>
          <a:bodyPr/>
          <a:lstStyle/>
          <a:p>
            <a:pPr marL="0" indent="0">
              <a:buNone/>
            </a:pPr>
            <a:r>
              <a:rPr lang="en-US" dirty="0"/>
              <a:t>Dwelling Units under HDB's Management, by Town and Flat Type</a:t>
            </a:r>
            <a:br>
              <a:rPr lang="en-US" dirty="0"/>
            </a:br>
            <a:r>
              <a:rPr lang="en-US" dirty="0"/>
              <a:t>- </a:t>
            </a:r>
            <a:r>
              <a:rPr lang="en-US" u="sng" dirty="0">
                <a:solidFill>
                  <a:schemeClr val="accent5"/>
                </a:solidFill>
                <a:hlinkClick r:id="rId3"/>
              </a:rPr>
              <a:t>https://data.gov.sg/dataset/number-of-residential-units-under-hdb-s-management</a:t>
            </a:r>
            <a:endParaRPr lang="en-US" u="sng" dirty="0">
              <a:solidFill>
                <a:schemeClr val="accent5"/>
              </a:solidFill>
            </a:endParaRPr>
          </a:p>
          <a:p>
            <a:pPr marL="0" indent="0">
              <a:buNone/>
            </a:pPr>
            <a:endParaRPr lang="en-US" u="sng" dirty="0">
              <a:solidFill>
                <a:schemeClr val="accent5"/>
              </a:solidFill>
            </a:endParaRPr>
          </a:p>
          <a:p>
            <a:pPr marL="0" indent="0">
              <a:buNone/>
            </a:pPr>
            <a:r>
              <a:rPr lang="en-US" dirty="0">
                <a:solidFill>
                  <a:schemeClr val="tx1"/>
                </a:solidFill>
              </a:rPr>
              <a:t>Data shows number of units sold or rented by type per town per financial year.</a:t>
            </a:r>
          </a:p>
          <a:p>
            <a:pPr marL="0" indent="0">
              <a:buNone/>
            </a:pPr>
            <a:endParaRPr lang="en-US" u="sng" dirty="0">
              <a:solidFill>
                <a:schemeClr val="accent5"/>
              </a:solidFill>
            </a:endParaRPr>
          </a:p>
          <a:p>
            <a:pPr marL="342900" indent="-342900">
              <a:buFont typeface="Arial" panose="020B0604020202020204" pitchFamily="34" charset="0"/>
              <a:buAutoNum type="arabicPeriod"/>
            </a:pPr>
            <a:endParaRPr lang="en-US" u="sng" dirty="0">
              <a:solidFill>
                <a:schemeClr val="accent5"/>
              </a:solidFill>
            </a:endParaRPr>
          </a:p>
          <a:p>
            <a:pPr marL="342900" indent="-342900">
              <a:buFont typeface="Arial" panose="020B0604020202020204" pitchFamily="34" charset="0"/>
              <a:buAutoNum type="arabicPeriod"/>
            </a:pPr>
            <a:endParaRPr lang="en-US" u="sng" dirty="0">
              <a:solidFill>
                <a:schemeClr val="accent5"/>
              </a:solidFill>
            </a:endParaRPr>
          </a:p>
          <a:p>
            <a:pPr marL="342900" indent="-342900">
              <a:buFont typeface="Arial" panose="020B0604020202020204" pitchFamily="34" charset="0"/>
              <a:buAutoNum type="arabicPeriod"/>
            </a:pPr>
            <a:endParaRPr lang="en-US" u="sng" dirty="0">
              <a:solidFill>
                <a:schemeClr val="accent5"/>
              </a:solidFill>
            </a:endParaRPr>
          </a:p>
          <a:p>
            <a:pPr marL="342900" indent="-342900">
              <a:buFont typeface="Arial" panose="020B0604020202020204" pitchFamily="34" charset="0"/>
              <a:buAutoNum type="arabicPeriod"/>
            </a:pPr>
            <a:endParaRPr lang="en-US" u="sng" dirty="0">
              <a:solidFill>
                <a:schemeClr val="accent5"/>
              </a:solidFill>
            </a:endParaRPr>
          </a:p>
          <a:p>
            <a:pPr>
              <a:lnSpc>
                <a:spcPct val="100000"/>
              </a:lnSpc>
              <a:spcBef>
                <a:spcPts val="0"/>
              </a:spcBef>
            </a:pPr>
            <a:r>
              <a:rPr lang="en-US" sz="1200" dirty="0"/>
              <a:t>All figures are as at 31 Mar of each financial year, from 2008 to 2018.</a:t>
            </a:r>
          </a:p>
          <a:p>
            <a:pPr>
              <a:lnSpc>
                <a:spcPct val="100000"/>
              </a:lnSpc>
              <a:spcBef>
                <a:spcPts val="0"/>
              </a:spcBef>
            </a:pPr>
            <a:r>
              <a:rPr lang="en-US" sz="1200" dirty="0"/>
              <a:t>Data includes sold flats and public rental flats.</a:t>
            </a:r>
          </a:p>
          <a:p>
            <a:pPr>
              <a:lnSpc>
                <a:spcPct val="100000"/>
              </a:lnSpc>
              <a:spcBef>
                <a:spcPts val="0"/>
              </a:spcBef>
            </a:pPr>
            <a:r>
              <a:rPr lang="en-US" sz="1200" dirty="0"/>
              <a:t>With effect from FY 2014, there are no HUDC flats under HDB's management.</a:t>
            </a:r>
          </a:p>
          <a:p>
            <a:pPr>
              <a:lnSpc>
                <a:spcPct val="100000"/>
              </a:lnSpc>
              <a:spcBef>
                <a:spcPts val="0"/>
              </a:spcBef>
            </a:pPr>
            <a:endParaRPr lang="en-US" sz="1200" dirty="0"/>
          </a:p>
          <a:p>
            <a:pPr marL="0" indent="0">
              <a:lnSpc>
                <a:spcPct val="100000"/>
              </a:lnSpc>
              <a:spcBef>
                <a:spcPts val="0"/>
              </a:spcBef>
              <a:buNone/>
            </a:pPr>
            <a:endParaRPr lang="en-US" sz="1200" dirty="0"/>
          </a:p>
          <a:p>
            <a:pPr marL="0" indent="0">
              <a:lnSpc>
                <a:spcPct val="100000"/>
              </a:lnSpc>
              <a:spcBef>
                <a:spcPts val="0"/>
              </a:spcBef>
              <a:buNone/>
            </a:pPr>
            <a:r>
              <a:rPr lang="en-US" sz="1600" b="1" dirty="0"/>
              <a:t>Aim: 	To find out if 4-room units are the dominant purchased flat-type throughout the years.</a:t>
            </a:r>
            <a:endParaRPr lang="en-US" sz="1100" b="1" dirty="0"/>
          </a:p>
          <a:p>
            <a:pPr marL="0" indent="0">
              <a:buNone/>
            </a:pPr>
            <a:endParaRPr lang="en-US" u="sng" dirty="0">
              <a:solidFill>
                <a:schemeClr val="accent5"/>
              </a:solidFill>
            </a:endParaRP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4</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4"/>
          <a:srcRect l="27420" r="27420"/>
          <a:stretch>
            <a:fillRect/>
          </a:stretch>
        </p:blipFill>
        <p:spPr>
          <a:xfrm>
            <a:off x="9980476" y="0"/>
            <a:ext cx="2211524" cy="6858000"/>
          </a:xfrm>
          <a:prstGeom prst="rect">
            <a:avLst/>
          </a:prstGeom>
        </p:spPr>
      </p:pic>
      <p:graphicFrame>
        <p:nvGraphicFramePr>
          <p:cNvPr id="3" name="Table 2">
            <a:extLst>
              <a:ext uri="{FF2B5EF4-FFF2-40B4-BE49-F238E27FC236}">
                <a16:creationId xmlns:a16="http://schemas.microsoft.com/office/drawing/2014/main" xmlns="" id="{33ABC978-CA70-455E-912B-5E935D07FAB2}"/>
              </a:ext>
            </a:extLst>
          </p:cNvPr>
          <p:cNvGraphicFramePr>
            <a:graphicFrameLocks noGrp="1"/>
          </p:cNvGraphicFramePr>
          <p:nvPr>
            <p:extLst>
              <p:ext uri="{D42A27DB-BD31-4B8C-83A1-F6EECF244321}">
                <p14:modId xmlns:p14="http://schemas.microsoft.com/office/powerpoint/2010/main" val="3987964004"/>
              </p:ext>
            </p:extLst>
          </p:nvPr>
        </p:nvGraphicFramePr>
        <p:xfrm>
          <a:off x="740768" y="2870450"/>
          <a:ext cx="8590328" cy="1543054"/>
        </p:xfrm>
        <a:graphic>
          <a:graphicData uri="http://schemas.openxmlformats.org/drawingml/2006/table">
            <a:tbl>
              <a:tblPr>
                <a:tableStyleId>{616DA210-FB5B-4158-B5E0-FEB733F419BA}</a:tableStyleId>
              </a:tblPr>
              <a:tblGrid>
                <a:gridCol w="655470">
                  <a:extLst>
                    <a:ext uri="{9D8B030D-6E8A-4147-A177-3AD203B41FA5}">
                      <a16:colId xmlns:a16="http://schemas.microsoft.com/office/drawing/2014/main" xmlns="" val="1146087682"/>
                    </a:ext>
                  </a:extLst>
                </a:gridCol>
                <a:gridCol w="1532786">
                  <a:extLst>
                    <a:ext uri="{9D8B030D-6E8A-4147-A177-3AD203B41FA5}">
                      <a16:colId xmlns:a16="http://schemas.microsoft.com/office/drawing/2014/main" xmlns="" val="2600892782"/>
                    </a:ext>
                  </a:extLst>
                </a:gridCol>
                <a:gridCol w="1865563">
                  <a:extLst>
                    <a:ext uri="{9D8B030D-6E8A-4147-A177-3AD203B41FA5}">
                      <a16:colId xmlns:a16="http://schemas.microsoft.com/office/drawing/2014/main" xmlns="" val="3064058925"/>
                    </a:ext>
                  </a:extLst>
                </a:gridCol>
                <a:gridCol w="2460525">
                  <a:extLst>
                    <a:ext uri="{9D8B030D-6E8A-4147-A177-3AD203B41FA5}">
                      <a16:colId xmlns:a16="http://schemas.microsoft.com/office/drawing/2014/main" xmlns="" val="39190090"/>
                    </a:ext>
                  </a:extLst>
                </a:gridCol>
                <a:gridCol w="2075984">
                  <a:extLst>
                    <a:ext uri="{9D8B030D-6E8A-4147-A177-3AD203B41FA5}">
                      <a16:colId xmlns:a16="http://schemas.microsoft.com/office/drawing/2014/main" xmlns="" val="920266957"/>
                    </a:ext>
                  </a:extLst>
                </a:gridCol>
              </a:tblGrid>
              <a:tr h="146095">
                <a:tc>
                  <a:txBody>
                    <a:bodyPr/>
                    <a:lstStyle/>
                    <a:p>
                      <a:pPr algn="l" fontAlgn="b"/>
                      <a:r>
                        <a:rPr lang="en-GB" sz="1000">
                          <a:effectLst/>
                        </a:rPr>
                        <a:t>No.</a:t>
                      </a:r>
                      <a:endParaRPr lang="en-GB" sz="1000" b="0">
                        <a:solidFill>
                          <a:schemeClr val="tx1"/>
                        </a:solidFill>
                        <a:effectLst/>
                      </a:endParaRPr>
                    </a:p>
                  </a:txBody>
                  <a:tcPr marL="61192" marR="31871" marT="31871" marB="31871" anchor="b"/>
                </a:tc>
                <a:tc>
                  <a:txBody>
                    <a:bodyPr/>
                    <a:lstStyle/>
                    <a:p>
                      <a:pPr algn="l" fontAlgn="b"/>
                      <a:r>
                        <a:rPr lang="en-GB" sz="1000">
                          <a:effectLst/>
                        </a:rPr>
                        <a:t>Name</a:t>
                      </a:r>
                      <a:endParaRPr lang="en-GB" sz="1000" b="0">
                        <a:solidFill>
                          <a:schemeClr val="tx1"/>
                        </a:solidFill>
                        <a:effectLst/>
                      </a:endParaRPr>
                    </a:p>
                  </a:txBody>
                  <a:tcPr marL="61192" marR="31871" marT="31871" marB="31871" anchor="b"/>
                </a:tc>
                <a:tc>
                  <a:txBody>
                    <a:bodyPr/>
                    <a:lstStyle/>
                    <a:p>
                      <a:pPr algn="l" fontAlgn="b"/>
                      <a:r>
                        <a:rPr lang="en-GB" sz="1000">
                          <a:effectLst/>
                        </a:rPr>
                        <a:t>Title</a:t>
                      </a:r>
                      <a:endParaRPr lang="en-GB" sz="1000" b="0">
                        <a:solidFill>
                          <a:schemeClr val="tx1"/>
                        </a:solidFill>
                        <a:effectLst/>
                      </a:endParaRPr>
                    </a:p>
                  </a:txBody>
                  <a:tcPr marL="61192" marR="31871" marT="31871" marB="31871" anchor="b"/>
                </a:tc>
                <a:tc>
                  <a:txBody>
                    <a:bodyPr/>
                    <a:lstStyle/>
                    <a:p>
                      <a:pPr algn="l" fontAlgn="b"/>
                      <a:r>
                        <a:rPr lang="en-GB" sz="1000" dirty="0">
                          <a:effectLst/>
                        </a:rPr>
                        <a:t>Type</a:t>
                      </a:r>
                      <a:endParaRPr lang="en-GB" sz="1000" b="0" dirty="0">
                        <a:solidFill>
                          <a:schemeClr val="tx1"/>
                        </a:solidFill>
                        <a:effectLst/>
                      </a:endParaRPr>
                    </a:p>
                  </a:txBody>
                  <a:tcPr marL="61192" marR="31871" marT="31871" marB="31871" anchor="b"/>
                </a:tc>
                <a:tc>
                  <a:txBody>
                    <a:bodyPr/>
                    <a:lstStyle/>
                    <a:p>
                      <a:pPr algn="l" fontAlgn="b"/>
                      <a:r>
                        <a:rPr lang="en-GB" sz="1000">
                          <a:effectLst/>
                        </a:rPr>
                        <a:t>Description</a:t>
                      </a:r>
                      <a:endParaRPr lang="en-GB" sz="1000" b="0">
                        <a:solidFill>
                          <a:schemeClr val="tx1"/>
                        </a:solidFill>
                        <a:effectLst/>
                      </a:endParaRPr>
                    </a:p>
                  </a:txBody>
                  <a:tcPr marL="61192" marR="31871" marT="31871" marB="31871" anchor="b"/>
                </a:tc>
                <a:extLst>
                  <a:ext uri="{0D108BD9-81ED-4DB2-BD59-A6C34878D82A}">
                    <a16:rowId xmlns:a16="http://schemas.microsoft.com/office/drawing/2014/main" xmlns="" val="972902144"/>
                  </a:ext>
                </a:extLst>
              </a:tr>
              <a:tr h="227059">
                <a:tc>
                  <a:txBody>
                    <a:bodyPr/>
                    <a:lstStyle/>
                    <a:p>
                      <a:pPr fontAlgn="t"/>
                      <a:r>
                        <a:rPr lang="en-GB" sz="1000">
                          <a:effectLst/>
                        </a:rPr>
                        <a:t>1</a:t>
                      </a:r>
                      <a:endParaRPr lang="en-GB" sz="1000" b="0">
                        <a:solidFill>
                          <a:schemeClr val="tx1"/>
                        </a:solidFill>
                        <a:effectLst/>
                      </a:endParaRPr>
                    </a:p>
                  </a:txBody>
                  <a:tcPr marL="31871" marR="31871" marT="31871" marB="31871"/>
                </a:tc>
                <a:tc>
                  <a:txBody>
                    <a:bodyPr/>
                    <a:lstStyle/>
                    <a:p>
                      <a:pPr fontAlgn="t"/>
                      <a:r>
                        <a:rPr lang="en-GB" sz="1000" dirty="0" err="1">
                          <a:effectLst/>
                        </a:rPr>
                        <a:t>financial_year</a:t>
                      </a:r>
                      <a:endParaRPr lang="en-GB" sz="1000" b="0" dirty="0">
                        <a:solidFill>
                          <a:schemeClr val="tx1"/>
                        </a:solidFill>
                        <a:effectLst/>
                      </a:endParaRPr>
                    </a:p>
                  </a:txBody>
                  <a:tcPr marL="31871" marR="31871" marT="31871" marB="31871"/>
                </a:tc>
                <a:tc>
                  <a:txBody>
                    <a:bodyPr/>
                    <a:lstStyle/>
                    <a:p>
                      <a:pPr fontAlgn="t"/>
                      <a:r>
                        <a:rPr lang="en-GB" sz="1000">
                          <a:effectLst/>
                        </a:rPr>
                        <a:t>Financial Year</a:t>
                      </a:r>
                      <a:endParaRPr lang="en-GB" sz="1000" b="0">
                        <a:solidFill>
                          <a:schemeClr val="tx1"/>
                        </a:solidFill>
                        <a:effectLst/>
                      </a:endParaRPr>
                    </a:p>
                  </a:txBody>
                  <a:tcPr marL="31871" marR="31871" marT="31871" marB="31871"/>
                </a:tc>
                <a:tc>
                  <a:txBody>
                    <a:bodyPr/>
                    <a:lstStyle/>
                    <a:p>
                      <a:pPr fontAlgn="t"/>
                      <a:r>
                        <a:rPr lang="en-GB" sz="1000" dirty="0">
                          <a:effectLst/>
                        </a:rPr>
                        <a:t>Datetime (Financial Year) - "YYYY"</a:t>
                      </a:r>
                      <a:endParaRPr lang="en-GB" sz="1000" b="0" dirty="0">
                        <a:solidFill>
                          <a:schemeClr val="tx1"/>
                        </a:solidFill>
                        <a:effectLst/>
                      </a:endParaRPr>
                    </a:p>
                  </a:txBody>
                  <a:tcPr marL="31871" marR="31871" marT="31871" marB="31871"/>
                </a:tc>
                <a:tc>
                  <a:txBody>
                    <a:bodyPr/>
                    <a:lstStyle/>
                    <a:p>
                      <a:pPr fontAlgn="t"/>
                      <a:r>
                        <a:rPr lang="en-US" sz="1000" dirty="0">
                          <a:effectLst/>
                        </a:rPr>
                        <a:t>FY starts on 1 </a:t>
                      </a:r>
                      <a:r>
                        <a:rPr lang="en-US" sz="1000" dirty="0" err="1">
                          <a:effectLst/>
                        </a:rPr>
                        <a:t>April,ends</a:t>
                      </a:r>
                      <a:r>
                        <a:rPr lang="en-US" sz="1000" dirty="0">
                          <a:effectLst/>
                        </a:rPr>
                        <a:t> on 31 March</a:t>
                      </a:r>
                      <a:endParaRPr lang="en-US" sz="1000" b="0" dirty="0">
                        <a:solidFill>
                          <a:schemeClr val="tx1"/>
                        </a:solidFill>
                        <a:effectLst/>
                      </a:endParaRPr>
                    </a:p>
                  </a:txBody>
                  <a:tcPr marL="31871" marR="31871" marT="31871" marB="31871"/>
                </a:tc>
                <a:extLst>
                  <a:ext uri="{0D108BD9-81ED-4DB2-BD59-A6C34878D82A}">
                    <a16:rowId xmlns:a16="http://schemas.microsoft.com/office/drawing/2014/main" xmlns="" val="3380348848"/>
                  </a:ext>
                </a:extLst>
              </a:tr>
              <a:tr h="243281">
                <a:tc>
                  <a:txBody>
                    <a:bodyPr/>
                    <a:lstStyle/>
                    <a:p>
                      <a:pPr fontAlgn="t"/>
                      <a:r>
                        <a:rPr lang="en-GB" sz="1000" dirty="0">
                          <a:effectLst/>
                        </a:rPr>
                        <a:t>2</a:t>
                      </a:r>
                      <a:endParaRPr lang="en-GB" sz="1000" b="0" dirty="0">
                        <a:solidFill>
                          <a:schemeClr val="tx1"/>
                        </a:solidFill>
                        <a:effectLst/>
                      </a:endParaRPr>
                    </a:p>
                  </a:txBody>
                  <a:tcPr marL="31871" marR="31871" marT="31871" marB="31871"/>
                </a:tc>
                <a:tc>
                  <a:txBody>
                    <a:bodyPr/>
                    <a:lstStyle/>
                    <a:p>
                      <a:pPr fontAlgn="t"/>
                      <a:r>
                        <a:rPr lang="en-GB" sz="1000" dirty="0" err="1">
                          <a:effectLst/>
                        </a:rPr>
                        <a:t>town_or_estate</a:t>
                      </a:r>
                      <a:endParaRPr lang="en-GB" sz="1000" b="0" dirty="0">
                        <a:solidFill>
                          <a:schemeClr val="tx1"/>
                        </a:solidFill>
                        <a:effectLst/>
                      </a:endParaRPr>
                    </a:p>
                  </a:txBody>
                  <a:tcPr marL="31871" marR="31871" marT="31871" marB="31871"/>
                </a:tc>
                <a:tc>
                  <a:txBody>
                    <a:bodyPr/>
                    <a:lstStyle/>
                    <a:p>
                      <a:pPr fontAlgn="t"/>
                      <a:r>
                        <a:rPr lang="en-GB" sz="1000" dirty="0">
                          <a:effectLst/>
                        </a:rPr>
                        <a:t>Town or Estate</a:t>
                      </a:r>
                      <a:endParaRPr lang="en-GB" sz="1000" b="0" dirty="0">
                        <a:solidFill>
                          <a:schemeClr val="tx1"/>
                        </a:solidFill>
                        <a:effectLst/>
                      </a:endParaRPr>
                    </a:p>
                  </a:txBody>
                  <a:tcPr marL="31871" marR="31871" marT="31871" marB="31871"/>
                </a:tc>
                <a:tc>
                  <a:txBody>
                    <a:bodyPr/>
                    <a:lstStyle/>
                    <a:p>
                      <a:pPr fontAlgn="t"/>
                      <a:r>
                        <a:rPr lang="en-GB" sz="1000" dirty="0">
                          <a:effectLst/>
                        </a:rPr>
                        <a:t>Text (General)</a:t>
                      </a:r>
                      <a:endParaRPr lang="en-GB" sz="1000" b="0" dirty="0">
                        <a:solidFill>
                          <a:schemeClr val="tx1"/>
                        </a:solidFill>
                        <a:effectLst/>
                      </a:endParaRPr>
                    </a:p>
                  </a:txBody>
                  <a:tcPr marL="31871" marR="31871" marT="31871" marB="31871"/>
                </a:tc>
                <a:tc>
                  <a:txBody>
                    <a:bodyPr/>
                    <a:lstStyle/>
                    <a:p>
                      <a:pPr fontAlgn="t"/>
                      <a:r>
                        <a:rPr lang="en-US" sz="1000" dirty="0">
                          <a:effectLst/>
                        </a:rPr>
                        <a:t>e.g. Bukit Timah and Marine Parade.</a:t>
                      </a:r>
                      <a:endParaRPr lang="en-US" sz="1000" b="0" dirty="0">
                        <a:solidFill>
                          <a:schemeClr val="tx1"/>
                        </a:solidFill>
                        <a:effectLst/>
                      </a:endParaRPr>
                    </a:p>
                  </a:txBody>
                  <a:tcPr marL="31871" marR="31871" marT="31871" marB="31871"/>
                </a:tc>
                <a:extLst>
                  <a:ext uri="{0D108BD9-81ED-4DB2-BD59-A6C34878D82A}">
                    <a16:rowId xmlns:a16="http://schemas.microsoft.com/office/drawing/2014/main" xmlns="" val="3357369082"/>
                  </a:ext>
                </a:extLst>
              </a:tr>
              <a:tr h="385893">
                <a:tc>
                  <a:txBody>
                    <a:bodyPr/>
                    <a:lstStyle/>
                    <a:p>
                      <a:pPr fontAlgn="t"/>
                      <a:r>
                        <a:rPr lang="en-GB" sz="1000">
                          <a:effectLst/>
                        </a:rPr>
                        <a:t>3</a:t>
                      </a:r>
                      <a:endParaRPr lang="en-GB" sz="1000" b="0">
                        <a:solidFill>
                          <a:schemeClr val="tx1"/>
                        </a:solidFill>
                        <a:effectLst/>
                      </a:endParaRPr>
                    </a:p>
                  </a:txBody>
                  <a:tcPr marL="31871" marR="31871" marT="31871" marB="31871"/>
                </a:tc>
                <a:tc>
                  <a:txBody>
                    <a:bodyPr/>
                    <a:lstStyle/>
                    <a:p>
                      <a:pPr fontAlgn="t"/>
                      <a:r>
                        <a:rPr lang="en-GB" sz="1000">
                          <a:effectLst/>
                        </a:rPr>
                        <a:t>flat_type</a:t>
                      </a:r>
                      <a:endParaRPr lang="en-GB" sz="1000" b="0">
                        <a:solidFill>
                          <a:schemeClr val="tx1"/>
                        </a:solidFill>
                        <a:effectLst/>
                      </a:endParaRPr>
                    </a:p>
                  </a:txBody>
                  <a:tcPr marL="31871" marR="31871" marT="31871" marB="31871"/>
                </a:tc>
                <a:tc>
                  <a:txBody>
                    <a:bodyPr/>
                    <a:lstStyle/>
                    <a:p>
                      <a:pPr fontAlgn="t"/>
                      <a:r>
                        <a:rPr lang="en-GB" sz="1000">
                          <a:effectLst/>
                        </a:rPr>
                        <a:t>Flat Type</a:t>
                      </a:r>
                      <a:endParaRPr lang="en-GB" sz="1000" b="0">
                        <a:solidFill>
                          <a:schemeClr val="tx1"/>
                        </a:solidFill>
                        <a:effectLst/>
                      </a:endParaRPr>
                    </a:p>
                  </a:txBody>
                  <a:tcPr marL="31871" marR="31871" marT="31871" marB="31871"/>
                </a:tc>
                <a:tc>
                  <a:txBody>
                    <a:bodyPr/>
                    <a:lstStyle/>
                    <a:p>
                      <a:pPr fontAlgn="t"/>
                      <a:r>
                        <a:rPr lang="en-GB" sz="1000">
                          <a:effectLst/>
                        </a:rPr>
                        <a:t>Text (General)</a:t>
                      </a:r>
                      <a:endParaRPr lang="en-GB" sz="1000" b="0">
                        <a:solidFill>
                          <a:schemeClr val="tx1"/>
                        </a:solidFill>
                        <a:effectLst/>
                      </a:endParaRPr>
                    </a:p>
                  </a:txBody>
                  <a:tcPr marL="31871" marR="31871" marT="31871" marB="31871"/>
                </a:tc>
                <a:tc>
                  <a:txBody>
                    <a:bodyPr/>
                    <a:lstStyle/>
                    <a:p>
                      <a:pPr fontAlgn="t"/>
                      <a:r>
                        <a:rPr lang="en-US" sz="1000" dirty="0">
                          <a:effectLst/>
                        </a:rPr>
                        <a:t>From FY 2015 onwards, 2-room sold flats include 2-Room Flexi flats.</a:t>
                      </a:r>
                      <a:endParaRPr lang="en-US" sz="1000" b="0" dirty="0">
                        <a:solidFill>
                          <a:schemeClr val="tx1"/>
                        </a:solidFill>
                        <a:effectLst/>
                      </a:endParaRPr>
                    </a:p>
                  </a:txBody>
                  <a:tcPr marL="31871" marR="31871" marT="31871" marB="31871"/>
                </a:tc>
                <a:extLst>
                  <a:ext uri="{0D108BD9-81ED-4DB2-BD59-A6C34878D82A}">
                    <a16:rowId xmlns:a16="http://schemas.microsoft.com/office/drawing/2014/main" xmlns="" val="3003597912"/>
                  </a:ext>
                </a:extLst>
              </a:tr>
              <a:tr h="146095">
                <a:tc>
                  <a:txBody>
                    <a:bodyPr/>
                    <a:lstStyle/>
                    <a:p>
                      <a:pPr fontAlgn="t"/>
                      <a:r>
                        <a:rPr lang="en-GB" sz="1000">
                          <a:effectLst/>
                        </a:rPr>
                        <a:t>4</a:t>
                      </a:r>
                      <a:endParaRPr lang="en-GB" sz="1000" b="0">
                        <a:solidFill>
                          <a:schemeClr val="tx1"/>
                        </a:solidFill>
                        <a:effectLst/>
                      </a:endParaRPr>
                    </a:p>
                  </a:txBody>
                  <a:tcPr marL="31871" marR="31871" marT="31871" marB="31871"/>
                </a:tc>
                <a:tc>
                  <a:txBody>
                    <a:bodyPr/>
                    <a:lstStyle/>
                    <a:p>
                      <a:pPr fontAlgn="t"/>
                      <a:r>
                        <a:rPr lang="en-GB" sz="1000">
                          <a:effectLst/>
                        </a:rPr>
                        <a:t>sold_or_rental</a:t>
                      </a:r>
                      <a:endParaRPr lang="en-GB" sz="1000" b="0">
                        <a:solidFill>
                          <a:schemeClr val="tx1"/>
                        </a:solidFill>
                        <a:effectLst/>
                      </a:endParaRPr>
                    </a:p>
                  </a:txBody>
                  <a:tcPr marL="31871" marR="31871" marT="31871" marB="31871"/>
                </a:tc>
                <a:tc>
                  <a:txBody>
                    <a:bodyPr/>
                    <a:lstStyle/>
                    <a:p>
                      <a:pPr fontAlgn="t"/>
                      <a:r>
                        <a:rPr lang="en-GB" sz="1000">
                          <a:effectLst/>
                        </a:rPr>
                        <a:t>Sold or Rental</a:t>
                      </a:r>
                      <a:endParaRPr lang="en-GB" sz="1000" b="0">
                        <a:solidFill>
                          <a:schemeClr val="tx1"/>
                        </a:solidFill>
                        <a:effectLst/>
                      </a:endParaRPr>
                    </a:p>
                  </a:txBody>
                  <a:tcPr marL="31871" marR="31871" marT="31871" marB="31871"/>
                </a:tc>
                <a:tc>
                  <a:txBody>
                    <a:bodyPr/>
                    <a:lstStyle/>
                    <a:p>
                      <a:pPr fontAlgn="t"/>
                      <a:r>
                        <a:rPr lang="en-GB" sz="1000">
                          <a:effectLst/>
                        </a:rPr>
                        <a:t>Text (General)</a:t>
                      </a:r>
                      <a:endParaRPr lang="en-GB" sz="1000" b="0">
                        <a:solidFill>
                          <a:schemeClr val="tx1"/>
                        </a:solidFill>
                        <a:effectLst/>
                      </a:endParaRPr>
                    </a:p>
                  </a:txBody>
                  <a:tcPr marL="31871" marR="31871" marT="31871" marB="31871"/>
                </a:tc>
                <a:tc>
                  <a:txBody>
                    <a:bodyPr/>
                    <a:lstStyle/>
                    <a:p>
                      <a:pPr fontAlgn="t"/>
                      <a:r>
                        <a:rPr lang="en-GB" sz="1000">
                          <a:effectLst/>
                        </a:rPr>
                        <a:t>-</a:t>
                      </a:r>
                      <a:endParaRPr lang="en-GB" sz="1000" b="0">
                        <a:solidFill>
                          <a:schemeClr val="tx1"/>
                        </a:solidFill>
                        <a:effectLst/>
                      </a:endParaRPr>
                    </a:p>
                  </a:txBody>
                  <a:tcPr marL="31871" marR="31871" marT="31871" marB="31871"/>
                </a:tc>
                <a:extLst>
                  <a:ext uri="{0D108BD9-81ED-4DB2-BD59-A6C34878D82A}">
                    <a16:rowId xmlns:a16="http://schemas.microsoft.com/office/drawing/2014/main" xmlns="" val="385658092"/>
                  </a:ext>
                </a:extLst>
              </a:tr>
              <a:tr h="254537">
                <a:tc>
                  <a:txBody>
                    <a:bodyPr/>
                    <a:lstStyle/>
                    <a:p>
                      <a:pPr fontAlgn="t"/>
                      <a:r>
                        <a:rPr lang="en-GB" sz="1000">
                          <a:effectLst/>
                        </a:rPr>
                        <a:t>5</a:t>
                      </a:r>
                      <a:endParaRPr lang="en-GB" sz="1000" b="0">
                        <a:solidFill>
                          <a:schemeClr val="tx1"/>
                        </a:solidFill>
                        <a:effectLst/>
                      </a:endParaRPr>
                    </a:p>
                  </a:txBody>
                  <a:tcPr marL="31871" marR="31871" marT="31871" marB="31871"/>
                </a:tc>
                <a:tc>
                  <a:txBody>
                    <a:bodyPr/>
                    <a:lstStyle/>
                    <a:p>
                      <a:pPr fontAlgn="t"/>
                      <a:r>
                        <a:rPr lang="en-GB" sz="1000">
                          <a:effectLst/>
                        </a:rPr>
                        <a:t>no_of_dwelling_units</a:t>
                      </a:r>
                      <a:endParaRPr lang="en-GB" sz="1000" b="0">
                        <a:solidFill>
                          <a:schemeClr val="tx1"/>
                        </a:solidFill>
                        <a:effectLst/>
                      </a:endParaRPr>
                    </a:p>
                  </a:txBody>
                  <a:tcPr marL="31871" marR="31871" marT="31871" marB="31871"/>
                </a:tc>
                <a:tc>
                  <a:txBody>
                    <a:bodyPr/>
                    <a:lstStyle/>
                    <a:p>
                      <a:pPr fontAlgn="t"/>
                      <a:r>
                        <a:rPr lang="en-GB" sz="1000">
                          <a:effectLst/>
                        </a:rPr>
                        <a:t>Number of Dwelling Units</a:t>
                      </a:r>
                      <a:endParaRPr lang="en-GB" sz="1000" b="0">
                        <a:solidFill>
                          <a:schemeClr val="tx1"/>
                        </a:solidFill>
                        <a:effectLst/>
                      </a:endParaRPr>
                    </a:p>
                  </a:txBody>
                  <a:tcPr marL="31871" marR="31871" marT="31871" marB="31871"/>
                </a:tc>
                <a:tc>
                  <a:txBody>
                    <a:bodyPr/>
                    <a:lstStyle/>
                    <a:p>
                      <a:pPr fontAlgn="t"/>
                      <a:r>
                        <a:rPr lang="en-GB" sz="1000" dirty="0">
                          <a:effectLst/>
                        </a:rPr>
                        <a:t>Numeric (General)</a:t>
                      </a:r>
                      <a:endParaRPr lang="en-GB" sz="1000" b="0" dirty="0">
                        <a:solidFill>
                          <a:schemeClr val="tx1"/>
                        </a:solidFill>
                        <a:effectLst/>
                      </a:endParaRPr>
                    </a:p>
                  </a:txBody>
                  <a:tcPr marL="31871" marR="31871" marT="31871" marB="31871"/>
                </a:tc>
                <a:tc>
                  <a:txBody>
                    <a:bodyPr/>
                    <a:lstStyle/>
                    <a:p>
                      <a:pPr fontAlgn="t"/>
                      <a:r>
                        <a:rPr lang="en-GB" sz="1000" dirty="0">
                          <a:effectLst/>
                        </a:rPr>
                        <a:t>-</a:t>
                      </a:r>
                      <a:endParaRPr lang="en-GB" sz="1000" b="0" dirty="0">
                        <a:solidFill>
                          <a:schemeClr val="tx1"/>
                        </a:solidFill>
                        <a:effectLst/>
                      </a:endParaRPr>
                    </a:p>
                  </a:txBody>
                  <a:tcPr marL="31871" marR="31871" marT="31871" marB="31871"/>
                </a:tc>
                <a:extLst>
                  <a:ext uri="{0D108BD9-81ED-4DB2-BD59-A6C34878D82A}">
                    <a16:rowId xmlns:a16="http://schemas.microsoft.com/office/drawing/2014/main" xmlns="" val="4084984871"/>
                  </a:ext>
                </a:extLst>
              </a:tr>
            </a:tbl>
          </a:graphicData>
        </a:graphic>
      </p:graphicFrame>
    </p:spTree>
    <p:extLst>
      <p:ext uri="{BB962C8B-B14F-4D97-AF65-F5344CB8AC3E}">
        <p14:creationId xmlns:p14="http://schemas.microsoft.com/office/powerpoint/2010/main" val="3787535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5184913" cy="432000"/>
          </a:xfrm>
        </p:spPr>
        <p:txBody>
          <a:bodyPr/>
          <a:lstStyle/>
          <a:p>
            <a:pPr algn="l"/>
            <a:r>
              <a:rPr lang="en-US" dirty="0"/>
              <a:t>analysis process</a:t>
            </a:r>
          </a:p>
        </p:txBody>
      </p:sp>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a:xfrm>
            <a:off x="558749" y="1224793"/>
            <a:ext cx="8954367" cy="4967207"/>
          </a:xfrm>
        </p:spPr>
        <p:txBody>
          <a:bodyPr/>
          <a:lstStyle/>
          <a:p>
            <a:pPr marL="342900" indent="-342900">
              <a:buAutoNum type="arabicPeriod"/>
            </a:pPr>
            <a:r>
              <a:rPr lang="en-US" dirty="0">
                <a:solidFill>
                  <a:schemeClr val="tx1"/>
                </a:solidFill>
              </a:rPr>
              <a:t>load the data from text file with </a:t>
            </a:r>
            <a:r>
              <a:rPr lang="en-US" dirty="0" err="1">
                <a:solidFill>
                  <a:schemeClr val="tx1"/>
                </a:solidFill>
              </a:rPr>
              <a:t>NumPy.loadtxt</a:t>
            </a:r>
            <a:r>
              <a:rPr lang="en-US" dirty="0">
                <a:solidFill>
                  <a:schemeClr val="tx1"/>
                </a:solidFill>
              </a:rPr>
              <a:t>.</a:t>
            </a:r>
          </a:p>
          <a:p>
            <a:pPr marL="342900" indent="-342900">
              <a:buAutoNum type="arabicPeriod"/>
            </a:pPr>
            <a:r>
              <a:rPr lang="en-US" dirty="0">
                <a:solidFill>
                  <a:schemeClr val="tx1"/>
                </a:solidFill>
              </a:rPr>
              <a:t>filter the data with ‘sold units’ only and remove ‘rental units’.</a:t>
            </a:r>
          </a:p>
          <a:p>
            <a:pPr marL="342900" indent="-342900">
              <a:buAutoNum type="arabicPeriod"/>
            </a:pPr>
            <a:r>
              <a:rPr lang="en-US" dirty="0">
                <a:solidFill>
                  <a:schemeClr val="tx1"/>
                </a:solidFill>
              </a:rPr>
              <a:t>create new NumPy array with year, flat type and no. of dwelling units.</a:t>
            </a:r>
            <a:br>
              <a:rPr lang="en-US" dirty="0">
                <a:solidFill>
                  <a:schemeClr val="tx1"/>
                </a:solidFill>
              </a:rPr>
            </a:br>
            <a:r>
              <a:rPr lang="en-US" dirty="0">
                <a:solidFill>
                  <a:schemeClr val="tx1"/>
                </a:solidFill>
              </a:rPr>
              <a:t>this is done by summing up all units for each flat type regardless of town area.</a:t>
            </a:r>
          </a:p>
          <a:p>
            <a:pPr marL="342900" indent="-342900">
              <a:buAutoNum type="arabicPeriod"/>
            </a:pPr>
            <a:r>
              <a:rPr lang="en-US" dirty="0">
                <a:solidFill>
                  <a:schemeClr val="tx1"/>
                </a:solidFill>
              </a:rPr>
              <a:t>include additional array element for HUDC units as 0 from 2014-2019.</a:t>
            </a:r>
            <a:br>
              <a:rPr lang="en-US" dirty="0">
                <a:solidFill>
                  <a:schemeClr val="tx1"/>
                </a:solidFill>
              </a:rPr>
            </a:br>
            <a:r>
              <a:rPr lang="en-US" dirty="0">
                <a:solidFill>
                  <a:schemeClr val="tx1"/>
                </a:solidFill>
              </a:rPr>
              <a:t>HUDC units are no longer provided so they need to be created.</a:t>
            </a:r>
          </a:p>
          <a:p>
            <a:pPr marL="342900" indent="-342900">
              <a:buAutoNum type="arabicPeriod"/>
            </a:pPr>
            <a:r>
              <a:rPr lang="en-US" dirty="0">
                <a:solidFill>
                  <a:schemeClr val="tx1"/>
                </a:solidFill>
              </a:rPr>
              <a:t>create a dictionary:</a:t>
            </a:r>
            <a:br>
              <a:rPr lang="en-US" dirty="0">
                <a:solidFill>
                  <a:schemeClr val="tx1"/>
                </a:solidFill>
              </a:rPr>
            </a:br>
            <a:r>
              <a:rPr lang="en-US" dirty="0">
                <a:solidFill>
                  <a:schemeClr val="tx1"/>
                </a:solidFill>
              </a:rPr>
              <a:t>keys are the flat-type.</a:t>
            </a:r>
            <a:br>
              <a:rPr lang="en-US" dirty="0">
                <a:solidFill>
                  <a:schemeClr val="tx1"/>
                </a:solidFill>
              </a:rPr>
            </a:br>
            <a:r>
              <a:rPr lang="en-US" dirty="0">
                <a:solidFill>
                  <a:schemeClr val="tx1"/>
                </a:solidFill>
              </a:rPr>
              <a:t>values are the arrays of total units for each year.</a:t>
            </a:r>
          </a:p>
          <a:p>
            <a:pPr marL="342900" indent="-342900">
              <a:buAutoNum type="arabicPeriod"/>
            </a:pPr>
            <a:r>
              <a:rPr lang="en-US" dirty="0">
                <a:solidFill>
                  <a:schemeClr val="tx1"/>
                </a:solidFill>
              </a:rPr>
              <a:t>plot a matplotlib stacked bar chart of total units for each flat type per year.</a:t>
            </a:r>
            <a:br>
              <a:rPr lang="en-US" dirty="0">
                <a:solidFill>
                  <a:schemeClr val="tx1"/>
                </a:solidFill>
              </a:rPr>
            </a:br>
            <a:r>
              <a:rPr lang="en-US" dirty="0">
                <a:solidFill>
                  <a:schemeClr val="tx1"/>
                </a:solidFill>
              </a:rPr>
              <a:t>different colors to represent the different flat-type.</a:t>
            </a:r>
            <a:br>
              <a:rPr lang="en-US" dirty="0">
                <a:solidFill>
                  <a:schemeClr val="tx1"/>
                </a:solidFill>
              </a:rPr>
            </a:br>
            <a:r>
              <a:rPr lang="en-US" dirty="0">
                <a:solidFill>
                  <a:schemeClr val="tx1"/>
                </a:solidFill>
              </a:rPr>
              <a:t>intention here is to identify if 4-room units occupy the largest proportion.</a:t>
            </a:r>
          </a:p>
          <a:p>
            <a:pPr marL="342900" indent="-342900">
              <a:buAutoNum type="arabicPeriod"/>
            </a:pPr>
            <a:r>
              <a:rPr lang="en-US" dirty="0">
                <a:solidFill>
                  <a:schemeClr val="tx1"/>
                </a:solidFill>
              </a:rPr>
              <a:t>plot a matplotlib pie chart of percentage of each flat type in 2008 and 2018 only.</a:t>
            </a:r>
            <a:br>
              <a:rPr lang="en-US" dirty="0">
                <a:solidFill>
                  <a:schemeClr val="tx1"/>
                </a:solidFill>
              </a:rPr>
            </a:br>
            <a:r>
              <a:rPr lang="en-US" dirty="0">
                <a:solidFill>
                  <a:schemeClr val="tx1"/>
                </a:solidFill>
              </a:rPr>
              <a:t>intention here is to use the extreme time ends of the dataset.</a:t>
            </a:r>
            <a:br>
              <a:rPr lang="en-US" dirty="0">
                <a:solidFill>
                  <a:schemeClr val="tx1"/>
                </a:solidFill>
              </a:rPr>
            </a:br>
            <a:r>
              <a:rPr lang="en-US" dirty="0">
                <a:solidFill>
                  <a:schemeClr val="tx1"/>
                </a:solidFill>
              </a:rPr>
              <a:t>to compare numerically via percentage if 4-room units are still the dominant flat-type.</a:t>
            </a: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5</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3"/>
          <a:srcRect l="27420" r="27420"/>
          <a:stretch>
            <a:fillRect/>
          </a:stretch>
        </p:blipFill>
        <p:spPr>
          <a:xfrm>
            <a:off x="9980476" y="0"/>
            <a:ext cx="2211524" cy="6858000"/>
          </a:xfrm>
          <a:prstGeom prst="rect">
            <a:avLst/>
          </a:prstGeom>
        </p:spPr>
      </p:pic>
    </p:spTree>
    <p:extLst>
      <p:ext uri="{BB962C8B-B14F-4D97-AF65-F5344CB8AC3E}">
        <p14:creationId xmlns:p14="http://schemas.microsoft.com/office/powerpoint/2010/main" val="1240016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5184913" cy="432000"/>
          </a:xfrm>
        </p:spPr>
        <p:txBody>
          <a:bodyPr/>
          <a:lstStyle/>
          <a:p>
            <a:pPr algn="l"/>
            <a:r>
              <a:rPr lang="en-US" dirty="0"/>
              <a:t>stacked bar chart</a:t>
            </a: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6</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3"/>
          <a:srcRect l="27420" r="27420"/>
          <a:stretch>
            <a:fillRect/>
          </a:stretch>
        </p:blipFill>
        <p:spPr>
          <a:xfrm>
            <a:off x="9980476" y="0"/>
            <a:ext cx="2211524" cy="6858000"/>
          </a:xfrm>
          <a:prstGeom prst="rect">
            <a:avLst/>
          </a:prstGeom>
        </p:spPr>
      </p:pic>
      <p:pic>
        <p:nvPicPr>
          <p:cNvPr id="8" name="Picture 7" descr="Icon&#10;&#10;Description automatically generated">
            <a:extLst>
              <a:ext uri="{FF2B5EF4-FFF2-40B4-BE49-F238E27FC236}">
                <a16:creationId xmlns:a16="http://schemas.microsoft.com/office/drawing/2014/main" xmlns="" id="{47222BF9-6E9B-4BFD-A2B4-9866AA420C60}"/>
              </a:ext>
            </a:extLst>
          </p:cNvPr>
          <p:cNvPicPr>
            <a:picLocks noChangeAspect="1"/>
          </p:cNvPicPr>
          <p:nvPr/>
        </p:nvPicPr>
        <p:blipFill>
          <a:blip r:embed="rId4"/>
          <a:stretch>
            <a:fillRect/>
          </a:stretch>
        </p:blipFill>
        <p:spPr>
          <a:xfrm>
            <a:off x="109057" y="1039926"/>
            <a:ext cx="9771302" cy="5515763"/>
          </a:xfrm>
          <a:prstGeom prst="rect">
            <a:avLst/>
          </a:prstGeom>
        </p:spPr>
      </p:pic>
    </p:spTree>
    <p:extLst>
      <p:ext uri="{BB962C8B-B14F-4D97-AF65-F5344CB8AC3E}">
        <p14:creationId xmlns:p14="http://schemas.microsoft.com/office/powerpoint/2010/main" val="350969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5184913" cy="432000"/>
          </a:xfrm>
        </p:spPr>
        <p:txBody>
          <a:bodyPr/>
          <a:lstStyle/>
          <a:p>
            <a:pPr algn="l"/>
            <a:r>
              <a:rPr lang="en-US" dirty="0"/>
              <a:t>pie chart</a:t>
            </a: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7</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3"/>
          <a:srcRect l="27420" r="27420"/>
          <a:stretch>
            <a:fillRect/>
          </a:stretch>
        </p:blipFill>
        <p:spPr>
          <a:xfrm>
            <a:off x="9980476" y="0"/>
            <a:ext cx="2211524" cy="6858000"/>
          </a:xfrm>
          <a:prstGeom prst="rect">
            <a:avLst/>
          </a:prstGeom>
        </p:spPr>
      </p:pic>
      <p:pic>
        <p:nvPicPr>
          <p:cNvPr id="4" name="Picture 3" descr="Chart, pie chart&#10;&#10;Description automatically generated">
            <a:extLst>
              <a:ext uri="{FF2B5EF4-FFF2-40B4-BE49-F238E27FC236}">
                <a16:creationId xmlns:a16="http://schemas.microsoft.com/office/drawing/2014/main" xmlns="" id="{9B1C8E6E-ECB9-4521-BB8C-2E92A26018C5}"/>
              </a:ext>
            </a:extLst>
          </p:cNvPr>
          <p:cNvPicPr>
            <a:picLocks noChangeAspect="1"/>
          </p:cNvPicPr>
          <p:nvPr/>
        </p:nvPicPr>
        <p:blipFill>
          <a:blip r:embed="rId4"/>
          <a:stretch>
            <a:fillRect/>
          </a:stretch>
        </p:blipFill>
        <p:spPr>
          <a:xfrm>
            <a:off x="142612" y="1602297"/>
            <a:ext cx="9739488" cy="4677938"/>
          </a:xfrm>
          <a:prstGeom prst="rect">
            <a:avLst/>
          </a:prstGeom>
        </p:spPr>
      </p:pic>
    </p:spTree>
    <p:extLst>
      <p:ext uri="{BB962C8B-B14F-4D97-AF65-F5344CB8AC3E}">
        <p14:creationId xmlns:p14="http://schemas.microsoft.com/office/powerpoint/2010/main" val="139484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58749" y="450000"/>
            <a:ext cx="5184913" cy="432000"/>
          </a:xfrm>
        </p:spPr>
        <p:txBody>
          <a:bodyPr/>
          <a:lstStyle/>
          <a:p>
            <a:pPr algn="l"/>
            <a:r>
              <a:rPr lang="en-US" dirty="0"/>
              <a:t>RESULTS</a:t>
            </a:r>
          </a:p>
        </p:txBody>
      </p:sp>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a:xfrm>
            <a:off x="558749" y="1224793"/>
            <a:ext cx="8954367" cy="4967207"/>
          </a:xfrm>
        </p:spPr>
        <p:txBody>
          <a:bodyPr/>
          <a:lstStyle/>
          <a:p>
            <a:pPr marL="342900" indent="-342900">
              <a:buAutoNum type="arabicPeriod"/>
            </a:pPr>
            <a:r>
              <a:rPr lang="en-US" dirty="0">
                <a:solidFill>
                  <a:schemeClr val="tx1"/>
                </a:solidFill>
              </a:rPr>
              <a:t>4-room units has been the most dominant purchased unit type from FY 2008 to FY 2018.</a:t>
            </a:r>
            <a:br>
              <a:rPr lang="en-US" dirty="0">
                <a:solidFill>
                  <a:schemeClr val="tx1"/>
                </a:solidFill>
              </a:rPr>
            </a:br>
            <a:r>
              <a:rPr lang="en-US" dirty="0">
                <a:solidFill>
                  <a:schemeClr val="tx1"/>
                </a:solidFill>
              </a:rPr>
              <a:t>a slight increase from 40.2 to 42.0% within this 10-year difference.</a:t>
            </a:r>
            <a:br>
              <a:rPr lang="en-US" dirty="0">
                <a:solidFill>
                  <a:schemeClr val="tx1"/>
                </a:solidFill>
              </a:rPr>
            </a:br>
            <a:r>
              <a:rPr lang="en-US" dirty="0">
                <a:solidFill>
                  <a:schemeClr val="tx1"/>
                </a:solidFill>
              </a:rPr>
              <a:t>it does not matter that we are looking at financial years instead of actual years,</a:t>
            </a:r>
            <a:br>
              <a:rPr lang="en-US" dirty="0">
                <a:solidFill>
                  <a:schemeClr val="tx1"/>
                </a:solidFill>
              </a:rPr>
            </a:br>
            <a:r>
              <a:rPr lang="en-US" dirty="0">
                <a:solidFill>
                  <a:schemeClr val="tx1"/>
                </a:solidFill>
              </a:rPr>
              <a:t>since we are interested in the proportion growth of flat-type over these 10 years.</a:t>
            </a: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some interesting points:</a:t>
            </a:r>
            <a:br>
              <a:rPr lang="en-US" dirty="0">
                <a:solidFill>
                  <a:schemeClr val="tx1"/>
                </a:solidFill>
              </a:rPr>
            </a:br>
            <a:r>
              <a:rPr lang="en-US" dirty="0">
                <a:solidFill>
                  <a:schemeClr val="tx1"/>
                </a:solidFill>
              </a:rPr>
              <a:t>	5-room units dropped slightly.</a:t>
            </a:r>
            <a:br>
              <a:rPr lang="en-US" dirty="0">
                <a:solidFill>
                  <a:schemeClr val="tx1"/>
                </a:solidFill>
              </a:rPr>
            </a:br>
            <a:r>
              <a:rPr lang="en-US" dirty="0">
                <a:solidFill>
                  <a:schemeClr val="tx1"/>
                </a:solidFill>
              </a:rPr>
              <a:t>	executive units dropped slightly too.</a:t>
            </a:r>
            <a:br>
              <a:rPr lang="en-US" dirty="0">
                <a:solidFill>
                  <a:schemeClr val="tx1"/>
                </a:solidFill>
              </a:rPr>
            </a:br>
            <a:r>
              <a:rPr lang="en-US" dirty="0">
                <a:solidFill>
                  <a:schemeClr val="tx1"/>
                </a:solidFill>
              </a:rPr>
              <a:t>	2-room and 3-room units increased instead.</a:t>
            </a:r>
            <a:br>
              <a:rPr lang="en-US" dirty="0">
                <a:solidFill>
                  <a:schemeClr val="tx1"/>
                </a:solidFill>
              </a:rPr>
            </a:br>
            <a:r>
              <a:rPr lang="en-US" dirty="0">
                <a:solidFill>
                  <a:schemeClr val="tx1"/>
                </a:solidFill>
              </a:rPr>
              <a:t>	</a:t>
            </a:r>
            <a:r>
              <a:rPr lang="en-US" i="1" dirty="0">
                <a:solidFill>
                  <a:schemeClr val="tx1"/>
                </a:solidFill>
              </a:rPr>
              <a:t>a contrast observation as singapore population deemed more affluent now.</a:t>
            </a:r>
            <a:br>
              <a:rPr lang="en-US" i="1" dirty="0">
                <a:solidFill>
                  <a:schemeClr val="tx1"/>
                </a:solidFill>
              </a:rPr>
            </a:br>
            <a:r>
              <a:rPr lang="en-US" i="1" dirty="0">
                <a:solidFill>
                  <a:schemeClr val="tx1"/>
                </a:solidFill>
              </a:rPr>
              <a:t>	this may be due to greater number of older generation purchasing smaller flats.</a:t>
            </a: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since we’ve affirmed that 4-room units has been the most purchased option,</a:t>
            </a:r>
            <a:br>
              <a:rPr lang="en-US" dirty="0">
                <a:solidFill>
                  <a:schemeClr val="tx1"/>
                </a:solidFill>
              </a:rPr>
            </a:br>
            <a:r>
              <a:rPr lang="en-US" sz="2000" b="1" dirty="0">
                <a:solidFill>
                  <a:schemeClr val="tx1"/>
                </a:solidFill>
              </a:rPr>
              <a:t>we will only base the further analyses on 4-room units</a:t>
            </a:r>
            <a:r>
              <a:rPr lang="en-US" dirty="0">
                <a:solidFill>
                  <a:schemeClr val="tx1"/>
                </a:solidFill>
              </a:rPr>
              <a:t>.</a:t>
            </a:r>
            <a:br>
              <a:rPr lang="en-US" dirty="0">
                <a:solidFill>
                  <a:schemeClr val="tx1"/>
                </a:solidFill>
              </a:rPr>
            </a:br>
            <a:r>
              <a:rPr lang="en-US" dirty="0">
                <a:solidFill>
                  <a:schemeClr val="tx1"/>
                </a:solidFill>
              </a:rPr>
              <a:t>	</a:t>
            </a:r>
          </a:p>
          <a:p>
            <a:pPr marL="342900" indent="-342900">
              <a:buAutoNum type="arabicPeriod"/>
            </a:pPr>
            <a:endParaRPr lang="en-US" dirty="0">
              <a:solidFill>
                <a:schemeClr val="tx1"/>
              </a:solidFill>
            </a:endParaRP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4"/>
          </p:nvPr>
        </p:nvSpPr>
        <p:spPr/>
        <p:txBody>
          <a:bodyPr/>
          <a:lstStyle/>
          <a:p>
            <a:fld id="{19B51A1E-902D-48AF-9020-955120F399B6}" type="slidenum">
              <a:rPr lang="en-US" smtClean="0"/>
              <a:pPr/>
              <a:t>8</a:t>
            </a:fld>
            <a:endParaRPr lang="en-US" dirty="0"/>
          </a:p>
        </p:txBody>
      </p:sp>
      <p:pic>
        <p:nvPicPr>
          <p:cNvPr id="9" name="Picture Placeholder 13">
            <a:extLst>
              <a:ext uri="{FF2B5EF4-FFF2-40B4-BE49-F238E27FC236}">
                <a16:creationId xmlns:a16="http://schemas.microsoft.com/office/drawing/2014/main" xmlns="" id="{F65F32C8-4323-4284-A3C4-65BE47DA3467}"/>
              </a:ext>
            </a:extLst>
          </p:cNvPr>
          <p:cNvPicPr>
            <a:picLocks noChangeAspect="1"/>
          </p:cNvPicPr>
          <p:nvPr/>
        </p:nvPicPr>
        <p:blipFill>
          <a:blip r:embed="rId3"/>
          <a:srcRect l="27420" r="27420"/>
          <a:stretch>
            <a:fillRect/>
          </a:stretch>
        </p:blipFill>
        <p:spPr>
          <a:xfrm>
            <a:off x="9980476" y="0"/>
            <a:ext cx="2211524" cy="6858000"/>
          </a:xfrm>
          <a:prstGeom prst="rect">
            <a:avLst/>
          </a:prstGeom>
        </p:spPr>
      </p:pic>
    </p:spTree>
    <p:extLst>
      <p:ext uri="{BB962C8B-B14F-4D97-AF65-F5344CB8AC3E}">
        <p14:creationId xmlns:p14="http://schemas.microsoft.com/office/powerpoint/2010/main" val="931556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723217" y="1166869"/>
            <a:ext cx="7028210" cy="1674470"/>
          </a:xfrm>
        </p:spPr>
        <p:txBody>
          <a:bodyPr/>
          <a:lstStyle/>
          <a:p>
            <a:pPr algn="l"/>
            <a:r>
              <a:rPr lang="en-US" dirty="0"/>
              <a:t>how much has </a:t>
            </a:r>
            <a:br>
              <a:rPr lang="en-US" dirty="0"/>
            </a:br>
            <a:r>
              <a:rPr lang="en-US" dirty="0"/>
              <a:t>resale price </a:t>
            </a:r>
            <a:br>
              <a:rPr lang="en-US" dirty="0"/>
            </a:br>
            <a:r>
              <a:rPr lang="en-US" dirty="0"/>
              <a:t>changed?</a:t>
            </a:r>
          </a:p>
        </p:txBody>
      </p:sp>
      <p:sp>
        <p:nvSpPr>
          <p:cNvPr id="5" name="Slide Number Placeholder 4">
            <a:extLst>
              <a:ext uri="{FF2B5EF4-FFF2-40B4-BE49-F238E27FC236}">
                <a16:creationId xmlns:a16="http://schemas.microsoft.com/office/drawing/2014/main" xmlns="" id="{BDD5A594-D852-43BB-B591-E9D9027253BD}"/>
              </a:ext>
            </a:extLst>
          </p:cNvPr>
          <p:cNvSpPr>
            <a:spLocks noGrp="1"/>
          </p:cNvSpPr>
          <p:nvPr>
            <p:ph type="sldNum" sz="quarter" idx="11"/>
          </p:nvPr>
        </p:nvSpPr>
        <p:spPr/>
        <p:txBody>
          <a:bodyPr/>
          <a:lstStyle/>
          <a:p>
            <a:fld id="{19B51A1E-902D-48AF-9020-955120F399B6}" type="slidenum">
              <a:rPr lang="en-US" smtClean="0"/>
              <a:pPr/>
              <a:t>9</a:t>
            </a:fld>
            <a:endParaRPr lang="en-US" dirty="0"/>
          </a:p>
        </p:txBody>
      </p:sp>
      <p:pic>
        <p:nvPicPr>
          <p:cNvPr id="11" name="Picture Placeholder 13">
            <a:extLst>
              <a:ext uri="{FF2B5EF4-FFF2-40B4-BE49-F238E27FC236}">
                <a16:creationId xmlns:a16="http://schemas.microsoft.com/office/drawing/2014/main" xmlns="" id="{40AAF144-F91E-41D3-8DAB-CA64B27E7C65}"/>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rcRect l="27420" r="27420"/>
          <a:stretch>
            <a:fillRect/>
          </a:stretch>
        </p:blipFill>
        <p:spPr>
          <a:xfrm>
            <a:off x="9980476" y="0"/>
            <a:ext cx="2211524" cy="6858000"/>
          </a:xfrm>
          <a:prstGeom prst="rect">
            <a:avLst/>
          </a:prstGeom>
        </p:spPr>
      </p:pic>
    </p:spTree>
    <p:extLst>
      <p:ext uri="{BB962C8B-B14F-4D97-AF65-F5344CB8AC3E}">
        <p14:creationId xmlns:p14="http://schemas.microsoft.com/office/powerpoint/2010/main" val="4068089754"/>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328976_Minimalist presentation_RVA_v4" id="{DA616D2A-CFEC-48D2-90FC-DF66CF8D2F8A}" vid="{8F2838F8-33B8-457C-9B19-1E5863B0E0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100F67-BC3D-46B4-8D39-802DC9D7F2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7323504-CBC8-4A2F-BF86-8DF0D94D4A3D}">
  <ds:schemaRefs>
    <ds:schemaRef ds:uri="http://schemas.microsoft.com/sharepoint/v3/contenttype/forms"/>
  </ds:schemaRefs>
</ds:datastoreItem>
</file>

<file path=customXml/itemProps3.xml><?xml version="1.0" encoding="utf-8"?>
<ds:datastoreItem xmlns:ds="http://schemas.openxmlformats.org/officeDocument/2006/customXml" ds:itemID="{853D8350-BC36-420E-83B3-2CFFF4E97F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presentation</Template>
  <TotalTime>5485</TotalTime>
  <Words>680</Words>
  <Application>Microsoft Office PowerPoint</Application>
  <PresentationFormat>Widescreen</PresentationFormat>
  <Paragraphs>334</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Corbel</vt:lpstr>
      <vt:lpstr>Times New Roman</vt:lpstr>
      <vt:lpstr>Office Theme</vt:lpstr>
      <vt:lpstr>UNDERSTANDING  HDB RESALE PRICES  2008 vs 2018</vt:lpstr>
      <vt:lpstr>datasetS</vt:lpstr>
      <vt:lpstr>buying 4-room units  the dominant choice?</vt:lpstr>
      <vt:lpstr>dataset 1</vt:lpstr>
      <vt:lpstr>analysis process</vt:lpstr>
      <vt:lpstr>stacked bar chart</vt:lpstr>
      <vt:lpstr>pie chart</vt:lpstr>
      <vt:lpstr>RESULTS</vt:lpstr>
      <vt:lpstr>how much has  resale price  changed?</vt:lpstr>
      <vt:lpstr>dataset 2</vt:lpstr>
      <vt:lpstr>analysis process</vt:lpstr>
      <vt:lpstr>line graph</vt:lpstr>
      <vt:lpstr>line graph</vt:lpstr>
      <vt:lpstr>horizontal bar chart</vt:lpstr>
      <vt:lpstr>RESULTS</vt:lpstr>
      <vt:lpstr>relationship between  town population &amp; resale median price?</vt:lpstr>
      <vt:lpstr>dataset 3 (in  conjunction  with  dataset  2)</vt:lpstr>
      <vt:lpstr>analysis process</vt:lpstr>
      <vt:lpstr>scatter plot (Price  v  population)</vt:lpstr>
      <vt:lpstr>scatter plot (Price  v  population density)</vt:lpstr>
      <vt:lpstr>RESULTS</vt:lpstr>
      <vt:lpstr>IS THE GIVEN  MEDIAN RESALE PRICE RELIABLE?</vt:lpstr>
      <vt:lpstr>dataset 4 (in  conjunction  with  dataset  2)</vt:lpstr>
      <vt:lpstr>analysis process</vt:lpstr>
      <vt:lpstr>donut plot</vt:lpstr>
      <vt:lpstr>donut plot</vt:lpstr>
      <vt:lpstr>box plot</vt:lpstr>
      <vt:lpstr>box plot</vt:lpstr>
      <vt:lpstr>RESULTS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Cover Title</dc:title>
  <dc:creator>Pang, David</dc:creator>
  <cp:lastModifiedBy>user</cp:lastModifiedBy>
  <cp:revision>51</cp:revision>
  <dcterms:created xsi:type="dcterms:W3CDTF">2020-12-28T16:31:04Z</dcterms:created>
  <dcterms:modified xsi:type="dcterms:W3CDTF">2021-12-13T16:36:30Z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