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57" r:id="rId6"/>
    <p:sldId id="258" r:id="rId7"/>
    <p:sldId id="259" r:id="rId8"/>
    <p:sldId id="260" r:id="rId9"/>
    <p:sldId id="261" r:id="rId10"/>
    <p:sldId id="262" r:id="rId11"/>
    <p:sldId id="267" r:id="rId12"/>
    <p:sldId id="288" r:id="rId13"/>
    <p:sldId id="268" r:id="rId14"/>
    <p:sldId id="263" r:id="rId15"/>
    <p:sldId id="289" r:id="rId16"/>
    <p:sldId id="290" r:id="rId17"/>
    <p:sldId id="271" r:id="rId18"/>
    <p:sldId id="273" r:id="rId19"/>
    <p:sldId id="272" r:id="rId20"/>
    <p:sldId id="274" r:id="rId21"/>
    <p:sldId id="291" r:id="rId22"/>
    <p:sldId id="292" r:id="rId23"/>
    <p:sldId id="277" r:id="rId24"/>
    <p:sldId id="279" r:id="rId25"/>
    <p:sldId id="278" r:id="rId26"/>
    <p:sldId id="280" r:id="rId27"/>
    <p:sldId id="293" r:id="rId28"/>
    <p:sldId id="282" r:id="rId29"/>
    <p:sldId id="283" r:id="rId30"/>
    <p:sldId id="284" r:id="rId31"/>
    <p:sldId id="285" r:id="rId32"/>
    <p:sldId id="287" r:id="rId33"/>
    <p:sldId id="286" r:id="rId34"/>
    <p:sldId id="265" r:id="rId3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1F"/>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291" autoAdjust="0"/>
  </p:normalViewPr>
  <p:slideViewPr>
    <p:cSldViewPr snapToGrid="0" showGuides="1">
      <p:cViewPr varScale="1">
        <p:scale>
          <a:sx n="122" d="100"/>
          <a:sy n="122" d="100"/>
        </p:scale>
        <p:origin x="162" y="90"/>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xmlns=""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14.12.2021</a:t>
            </a:fld>
            <a:endParaRPr lang="ru-RU" dirty="0"/>
          </a:p>
        </p:txBody>
      </p:sp>
      <p:sp>
        <p:nvSpPr>
          <p:cNvPr id="4" name="Footer Placeholder 3">
            <a:extLst>
              <a:ext uri="{FF2B5EF4-FFF2-40B4-BE49-F238E27FC236}">
                <a16:creationId xmlns:a16="http://schemas.microsoft.com/office/drawing/2014/main" xmlns=""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xmlns=""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14.12.2021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xmlns=""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xmlns=""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xmlns=""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xmlns=""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xmlns=""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xmlns=""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xmlns=""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xmlns=""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xmlns=""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xmlns=""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xmlns=""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xmlns=""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xmlns=""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xmlns=""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xmlns=""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xmlns=""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xmlns=""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xmlns=""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xmlns=""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xmlns=""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xmlns=""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xmlns=""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xmlns=""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xmlns=""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xmlns=""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xmlns=""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xmlns=""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xmlns=""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xmlns=""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xmlns=""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xmlns=""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xmlns=""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xmlns=""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xmlns=""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xmlns=""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xmlns=""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xmlns=""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xmlns=""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xmlns=""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xmlns=""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xmlns=""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xmlns=""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xmlns=""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xmlns=""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xmlns=""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xmlns=""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xmlns=""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xmlns=""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xmlns=""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xmlns=""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xmlns=""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xmlns=""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xmlns=""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xmlns=""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xmlns=""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xmlns=""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xmlns=""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xmlns=""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xmlns=""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xmlns=""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xmlns=""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xmlns=""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xmlns=""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xmlns=""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xmlns=""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xmlns=""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xmlns=""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xmlns=""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xmlns=""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xmlns=""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xmlns=""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xmlns=""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xmlns=""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xmlns=""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xmlns=""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data.gov.sg/dataset/wet-bulb-temperature-hourly"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data.gov.sg/dataset/rainfall-monthly-total" TargetMode="Externa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data.gov.sg/dataset/wet-bulb-temperature-hourly" TargetMode="External"/><Relationship Id="rId2" Type="http://schemas.openxmlformats.org/officeDocument/2006/relationships/hyperlink" Target="https://data.gov.sg/dataset/surface-air-temperature-monthly-mean" TargetMode="External"/><Relationship Id="rId1" Type="http://schemas.openxmlformats.org/officeDocument/2006/relationships/slideLayout" Target="../slideLayouts/slideLayout2.xml"/><Relationship Id="rId4" Type="http://schemas.openxmlformats.org/officeDocument/2006/relationships/hyperlink" Target="https://data.gov.sg/dataset/rainfall-monthly-tota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sg/dataset/surface-air-temperature-monthly-mean"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E9371-6E05-45E0-803B-4C39AC28CC69}"/>
              </a:ext>
            </a:extLst>
          </p:cNvPr>
          <p:cNvSpPr>
            <a:spLocks noGrp="1"/>
          </p:cNvSpPr>
          <p:nvPr>
            <p:ph type="title"/>
          </p:nvPr>
        </p:nvSpPr>
        <p:spPr>
          <a:xfrm>
            <a:off x="475056" y="979714"/>
            <a:ext cx="4367531" cy="2397985"/>
          </a:xfrm>
        </p:spPr>
        <p:txBody>
          <a:bodyPr/>
          <a:lstStyle/>
          <a:p>
            <a:r>
              <a:rPr lang="en-US" sz="4800" dirty="0"/>
              <a:t>SINGAPORE WEATHER</a:t>
            </a:r>
            <a:br>
              <a:rPr lang="en-US" sz="4800" dirty="0"/>
            </a:br>
            <a:r>
              <a:rPr lang="en-US" sz="4800" dirty="0"/>
              <a:t>CHANGE</a:t>
            </a:r>
            <a:endParaRPr lang="ru-RU" sz="4800" dirty="0"/>
          </a:p>
        </p:txBody>
      </p:sp>
      <p:sp>
        <p:nvSpPr>
          <p:cNvPr id="3" name="Text Placeholder 2">
            <a:extLst>
              <a:ext uri="{FF2B5EF4-FFF2-40B4-BE49-F238E27FC236}">
                <a16:creationId xmlns:a16="http://schemas.microsoft.com/office/drawing/2014/main" xmlns="" id="{E0A0FE25-038A-4A14-B11A-432FECB7FA1E}"/>
              </a:ext>
            </a:extLst>
          </p:cNvPr>
          <p:cNvSpPr>
            <a:spLocks noGrp="1"/>
          </p:cNvSpPr>
          <p:nvPr>
            <p:ph type="body" sz="quarter" idx="13"/>
          </p:nvPr>
        </p:nvSpPr>
        <p:spPr>
          <a:xfrm>
            <a:off x="690616" y="4735284"/>
            <a:ext cx="2263170" cy="324418"/>
          </a:xfrm>
        </p:spPr>
        <p:txBody>
          <a:bodyPr/>
          <a:lstStyle/>
          <a:p>
            <a:r>
              <a:rPr lang="en-US" sz="2000" b="1" dirty="0" smtClean="0"/>
              <a:t>DAVID PANG</a:t>
            </a:r>
            <a:endParaRPr lang="ru-RU" sz="2000" b="1" dirty="0"/>
          </a:p>
        </p:txBody>
      </p:sp>
      <p:pic>
        <p:nvPicPr>
          <p:cNvPr id="9" name="Picture Placeholder 8" descr="A picture containing sky, city, outdoor, day&#10;&#10;Description automatically generated">
            <a:extLst>
              <a:ext uri="{FF2B5EF4-FFF2-40B4-BE49-F238E27FC236}">
                <a16:creationId xmlns:a16="http://schemas.microsoft.com/office/drawing/2014/main" xmlns="" id="{04CFEABC-880A-4234-8316-881710E3882D}"/>
              </a:ext>
            </a:extLst>
          </p:cNvPr>
          <p:cNvPicPr>
            <a:picLocks noGrp="1" noChangeAspect="1"/>
          </p:cNvPicPr>
          <p:nvPr>
            <p:ph type="pic" sz="quarter" idx="22"/>
          </p:nvPr>
        </p:nvPicPr>
        <p:blipFill>
          <a:blip r:embed="rId2"/>
          <a:srcRect l="11858" r="11858"/>
          <a:stretch>
            <a:fillRect/>
          </a:stretch>
        </p:blipFill>
        <p:spPr/>
      </p:pic>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DE478EB-C91D-4F65-ABE7-97357B17A1CA}"/>
              </a:ext>
            </a:extLst>
          </p:cNvPr>
          <p:cNvSpPr>
            <a:spLocks noGrp="1"/>
          </p:cNvSpPr>
          <p:nvPr>
            <p:ph type="body" sz="quarter" idx="13"/>
          </p:nvPr>
        </p:nvSpPr>
        <p:spPr bwMode="grayWhite">
          <a:xfrm>
            <a:off x="3466897" y="1084203"/>
            <a:ext cx="8361579" cy="4586755"/>
          </a:xfrm>
        </p:spPr>
        <p:txBody>
          <a:bodyPr>
            <a:normAutofit/>
          </a:bodyPr>
          <a:lstStyle/>
          <a:p>
            <a:pPr marL="342900" indent="-342900">
              <a:buFont typeface="Arial" panose="020B0604020202020204" pitchFamily="34" charset="0"/>
              <a:buChar char="•"/>
            </a:pPr>
            <a:r>
              <a:rPr lang="en-US" dirty="0"/>
              <a:t>both heatmaps illustrates the monthly mean temperature in each year of the decades (2010s and 1980s respectively).</a:t>
            </a:r>
            <a:br>
              <a:rPr lang="en-US" dirty="0"/>
            </a:br>
            <a:r>
              <a:rPr lang="en-US" dirty="0"/>
              <a:t>the gist here is to have a distinctive comparison between the mean temperature in each month for both decades.</a:t>
            </a:r>
          </a:p>
          <a:p>
            <a:endParaRPr lang="en-US" dirty="0"/>
          </a:p>
          <a:p>
            <a:pPr marL="342900" indent="-342900">
              <a:buFont typeface="Arial" panose="020B0604020202020204" pitchFamily="34" charset="0"/>
              <a:buChar char="•"/>
            </a:pPr>
            <a:r>
              <a:rPr lang="en-US" dirty="0"/>
              <a:t>using 25 to 30 as the </a:t>
            </a:r>
            <a:r>
              <a:rPr lang="en-US" dirty="0" err="1"/>
              <a:t>vmin</a:t>
            </a:r>
            <a:r>
              <a:rPr lang="en-US" dirty="0"/>
              <a:t> and </a:t>
            </a:r>
            <a:r>
              <a:rPr lang="en-US" dirty="0" err="1"/>
              <a:t>vmax</a:t>
            </a:r>
            <a:r>
              <a:rPr lang="en-US" dirty="0"/>
              <a:t> parameters, it’s easier to see that 2010s were indeed much hotter than 1980s, which is shown by the amount of red boxes.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mean monthly temperatures rarely reach 29 </a:t>
            </a:r>
            <a:r>
              <a:rPr lang="en-US" dirty="0" err="1"/>
              <a:t>degC</a:t>
            </a:r>
            <a:r>
              <a:rPr lang="en-US" dirty="0"/>
              <a:t> in the 1980s, whereas it is common in the 2010s. on the other hand, cooler months are getting rare too in the 2010s.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xmlns="" id="{8F9A1308-AD4D-492C-B931-EA94BBCF4B5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10" name="Title 3">
            <a:extLst>
              <a:ext uri="{FF2B5EF4-FFF2-40B4-BE49-F238E27FC236}">
                <a16:creationId xmlns:a16="http://schemas.microsoft.com/office/drawing/2014/main" xmlns="" id="{D333A457-C3C8-47F0-82FB-2F836BD0402D}"/>
              </a:ext>
            </a:extLst>
          </p:cNvPr>
          <p:cNvSpPr>
            <a:spLocks noGrp="1"/>
          </p:cNvSpPr>
          <p:nvPr>
            <p:ph type="title"/>
          </p:nvPr>
        </p:nvSpPr>
        <p:spPr bwMode="grayWhite">
          <a:xfrm>
            <a:off x="371360" y="1356166"/>
            <a:ext cx="2825496" cy="1524185"/>
          </a:xfrm>
        </p:spPr>
        <p:txBody>
          <a:bodyPr>
            <a:normAutofit/>
          </a:bodyPr>
          <a:lstStyle/>
          <a:p>
            <a:r>
              <a:rPr lang="en-US" sz="3200" dirty="0"/>
              <a:t>RESULTS</a:t>
            </a:r>
            <a:endParaRPr lang="ru-RU" sz="3200" dirty="0"/>
          </a:p>
        </p:txBody>
      </p:sp>
    </p:spTree>
    <p:extLst>
      <p:ext uri="{BB962C8B-B14F-4D97-AF65-F5344CB8AC3E}">
        <p14:creationId xmlns:p14="http://schemas.microsoft.com/office/powerpoint/2010/main" val="328873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BF53D04A-7D1E-45D0-9B0B-7BDFC553B4F7}"/>
              </a:ext>
            </a:extLst>
          </p:cNvPr>
          <p:cNvSpPr>
            <a:spLocks noGrp="1"/>
          </p:cNvSpPr>
          <p:nvPr>
            <p:ph type="sldNum" sz="quarter" idx="10"/>
          </p:nvPr>
        </p:nvSpPr>
        <p:spPr/>
        <p:txBody>
          <a:bodyPr/>
          <a:lstStyle/>
          <a:p>
            <a:fld id="{D495E168-DA5E-4888-8D8A-92B118324C14}" type="slidenum">
              <a:rPr lang="ru-RU" smtClean="0"/>
              <a:pPr/>
              <a:t>11</a:t>
            </a:fld>
            <a:endParaRPr lang="ru-RU" dirty="0"/>
          </a:p>
        </p:txBody>
      </p:sp>
      <p:pic>
        <p:nvPicPr>
          <p:cNvPr id="10" name="Picture Placeholder 9">
            <a:extLst>
              <a:ext uri="{FF2B5EF4-FFF2-40B4-BE49-F238E27FC236}">
                <a16:creationId xmlns:a16="http://schemas.microsoft.com/office/drawing/2014/main" xmlns="" id="{564A0B25-4EAB-4D83-84F8-0508841B3424}"/>
              </a:ext>
            </a:extLst>
          </p:cNvPr>
          <p:cNvPicPr>
            <a:picLocks noGrp="1" noChangeAspect="1"/>
          </p:cNvPicPr>
          <p:nvPr>
            <p:ph type="pic" sz="quarter" idx="14"/>
          </p:nvPr>
        </p:nvPicPr>
        <p:blipFill>
          <a:blip r:embed="rId2"/>
          <a:srcRect t="2122" b="2122"/>
          <a:stretch>
            <a:fillRect/>
          </a:stretch>
        </p:blipFill>
        <p:spPr/>
      </p:pic>
      <p:sp>
        <p:nvSpPr>
          <p:cNvPr id="4" name="Title 3">
            <a:extLst>
              <a:ext uri="{FF2B5EF4-FFF2-40B4-BE49-F238E27FC236}">
                <a16:creationId xmlns:a16="http://schemas.microsoft.com/office/drawing/2014/main" xmlns="" id="{2E4FFE8E-5987-44EA-AF65-5CFA15DD7653}"/>
              </a:ext>
            </a:extLst>
          </p:cNvPr>
          <p:cNvSpPr>
            <a:spLocks noGrp="1"/>
          </p:cNvSpPr>
          <p:nvPr>
            <p:ph type="title"/>
          </p:nvPr>
        </p:nvSpPr>
        <p:spPr bwMode="auto">
          <a:xfrm>
            <a:off x="4788771" y="1209441"/>
            <a:ext cx="6662202" cy="782638"/>
          </a:xfrm>
        </p:spPr>
        <p:txBody>
          <a:bodyPr>
            <a:noAutofit/>
          </a:bodyPr>
          <a:lstStyle/>
          <a:p>
            <a:r>
              <a:rPr lang="en-US" sz="3600" dirty="0"/>
              <a:t>ARE SINGAPORE NIGHTS HOTTER TOO?</a:t>
            </a:r>
            <a:endParaRPr lang="ru-RU" sz="3600" dirty="0"/>
          </a:p>
        </p:txBody>
      </p:sp>
    </p:spTree>
    <p:extLst>
      <p:ext uri="{BB962C8B-B14F-4D97-AF65-F5344CB8AC3E}">
        <p14:creationId xmlns:p14="http://schemas.microsoft.com/office/powerpoint/2010/main" val="1355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38DCF8F-466A-4FC0-91DF-33EF070ED3F1}"/>
              </a:ext>
            </a:extLst>
          </p:cNvPr>
          <p:cNvSpPr>
            <a:spLocks noGrp="1"/>
          </p:cNvSpPr>
          <p:nvPr>
            <p:ph type="sldNum" sz="quarter" idx="10"/>
          </p:nvPr>
        </p:nvSpPr>
        <p:spPr>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12</a:t>
            </a:fld>
            <a:endParaRPr lang="ru-RU"/>
          </a:p>
        </p:txBody>
      </p:sp>
      <p:sp>
        <p:nvSpPr>
          <p:cNvPr id="5" name="Title 4">
            <a:extLst>
              <a:ext uri="{FF2B5EF4-FFF2-40B4-BE49-F238E27FC236}">
                <a16:creationId xmlns:a16="http://schemas.microsoft.com/office/drawing/2014/main" xmlns="" id="{20B93806-769F-4C20-A684-CA4CB5BB858C}"/>
              </a:ext>
            </a:extLst>
          </p:cNvPr>
          <p:cNvSpPr>
            <a:spLocks noGrp="1"/>
          </p:cNvSpPr>
          <p:nvPr>
            <p:ph type="title"/>
          </p:nvPr>
        </p:nvSpPr>
        <p:spPr>
          <a:xfrm>
            <a:off x="838200" y="365125"/>
            <a:ext cx="10515600" cy="1325563"/>
          </a:xfrm>
        </p:spPr>
        <p:txBody>
          <a:bodyPr anchor="b">
            <a:normAutofit/>
          </a:bodyPr>
          <a:lstStyle/>
          <a:p>
            <a:r>
              <a:rPr lang="en-US" dirty="0"/>
              <a:t>DATASET 2</a:t>
            </a:r>
            <a:endParaRPr lang="ru-RU" dirty="0"/>
          </a:p>
        </p:txBody>
      </p:sp>
      <p:sp>
        <p:nvSpPr>
          <p:cNvPr id="6" name="Text Placeholder 5">
            <a:extLst>
              <a:ext uri="{FF2B5EF4-FFF2-40B4-BE49-F238E27FC236}">
                <a16:creationId xmlns:a16="http://schemas.microsoft.com/office/drawing/2014/main" xmlns="" id="{E7292DFE-EBA3-4DB2-A2C7-1810115565E7}"/>
              </a:ext>
            </a:extLst>
          </p:cNvPr>
          <p:cNvSpPr>
            <a:spLocks noGrp="1"/>
          </p:cNvSpPr>
          <p:nvPr>
            <p:ph type="body" idx="1"/>
          </p:nvPr>
        </p:nvSpPr>
        <p:spPr>
          <a:xfrm>
            <a:off x="839788" y="2068513"/>
            <a:ext cx="7305922" cy="783744"/>
          </a:xfrm>
        </p:spPr>
        <p:txBody>
          <a:bodyPr anchor="b">
            <a:normAutofit/>
          </a:bodyPr>
          <a:lstStyle/>
          <a:p>
            <a:r>
              <a:rPr lang="en-GB" sz="1600" dirty="0"/>
              <a:t>Wet Bulb Temperature, Hourly</a:t>
            </a:r>
          </a:p>
          <a:p>
            <a:r>
              <a:rPr lang="en-GB" sz="1600" dirty="0">
                <a:hlinkClick r:id="rId2"/>
              </a:rPr>
              <a:t>https://data.gov.sg/dataset/wet-bulb-temperature-hourly</a:t>
            </a:r>
            <a:endParaRPr lang="en-GB" sz="1600" dirty="0"/>
          </a:p>
        </p:txBody>
      </p:sp>
      <p:sp>
        <p:nvSpPr>
          <p:cNvPr id="4" name="Text Placeholder 3">
            <a:extLst>
              <a:ext uri="{FF2B5EF4-FFF2-40B4-BE49-F238E27FC236}">
                <a16:creationId xmlns:a16="http://schemas.microsoft.com/office/drawing/2014/main" xmlns="" id="{7E209D92-7413-44EE-BC90-ECE50DA3158D}"/>
              </a:ext>
            </a:extLst>
          </p:cNvPr>
          <p:cNvSpPr>
            <a:spLocks noGrp="1"/>
          </p:cNvSpPr>
          <p:nvPr>
            <p:ph sz="half" idx="2"/>
          </p:nvPr>
        </p:nvSpPr>
        <p:spPr>
          <a:xfrm>
            <a:off x="839788" y="4815281"/>
            <a:ext cx="9361225" cy="1374382"/>
          </a:xfrm>
        </p:spPr>
        <p:txBody>
          <a:bodyPr>
            <a:normAutofit/>
          </a:bodyPr>
          <a:lstStyle/>
          <a:p>
            <a:pPr>
              <a:lnSpc>
                <a:spcPct val="100000"/>
              </a:lnSpc>
            </a:pPr>
            <a:r>
              <a:rPr lang="en-US" sz="1600" b="1" dirty="0"/>
              <a:t>Coverage from 1</a:t>
            </a:r>
            <a:r>
              <a:rPr lang="en-US" sz="1600" b="1" baseline="30000" dirty="0"/>
              <a:t>st</a:t>
            </a:r>
            <a:r>
              <a:rPr lang="en-US" sz="1600" b="1" dirty="0"/>
              <a:t> January 1982 to 31</a:t>
            </a:r>
            <a:r>
              <a:rPr lang="en-US" sz="1600" b="1" baseline="30000" dirty="0"/>
              <a:t>st</a:t>
            </a:r>
            <a:r>
              <a:rPr lang="en-US" sz="1600" b="1" dirty="0"/>
              <a:t> December 2020</a:t>
            </a:r>
          </a:p>
          <a:p>
            <a:pPr>
              <a:lnSpc>
                <a:spcPct val="100000"/>
              </a:lnSpc>
            </a:pPr>
            <a:r>
              <a:rPr lang="en-US" sz="1600" b="1" dirty="0"/>
              <a:t>Source from National Environment Agency</a:t>
            </a:r>
          </a:p>
          <a:p>
            <a:pPr>
              <a:lnSpc>
                <a:spcPct val="100000"/>
              </a:lnSpc>
            </a:pPr>
            <a:r>
              <a:rPr lang="en-US" sz="1600" b="1" dirty="0"/>
              <a:t>Monthly mean air temperature recorded at the Changi Climate Station</a:t>
            </a:r>
          </a:p>
        </p:txBody>
      </p:sp>
      <p:graphicFrame>
        <p:nvGraphicFramePr>
          <p:cNvPr id="8" name="Table 8">
            <a:extLst>
              <a:ext uri="{FF2B5EF4-FFF2-40B4-BE49-F238E27FC236}">
                <a16:creationId xmlns:a16="http://schemas.microsoft.com/office/drawing/2014/main" xmlns="" id="{8041A835-E33E-4E83-AF70-3B287DA4F867}"/>
              </a:ext>
            </a:extLst>
          </p:cNvPr>
          <p:cNvGraphicFramePr>
            <a:graphicFrameLocks noGrp="1"/>
          </p:cNvGraphicFramePr>
          <p:nvPr>
            <p:ph sz="quarter" idx="4"/>
            <p:extLst>
              <p:ext uri="{D42A27DB-BD31-4B8C-83A1-F6EECF244321}">
                <p14:modId xmlns:p14="http://schemas.microsoft.com/office/powerpoint/2010/main" val="3324942396"/>
              </p:ext>
            </p:extLst>
          </p:nvPr>
        </p:nvGraphicFramePr>
        <p:xfrm>
          <a:off x="877369" y="2966470"/>
          <a:ext cx="10127514" cy="1645505"/>
        </p:xfrm>
        <a:graphic>
          <a:graphicData uri="http://schemas.openxmlformats.org/drawingml/2006/table">
            <a:tbl>
              <a:tblPr firstRow="1" bandRow="1">
                <a:tableStyleId>{10A1B5D5-9B99-4C35-A422-299274C87663}</a:tableStyleId>
              </a:tblPr>
              <a:tblGrid>
                <a:gridCol w="1345714">
                  <a:extLst>
                    <a:ext uri="{9D8B030D-6E8A-4147-A177-3AD203B41FA5}">
                      <a16:colId xmlns:a16="http://schemas.microsoft.com/office/drawing/2014/main" xmlns="" val="3885615520"/>
                    </a:ext>
                  </a:extLst>
                </a:gridCol>
                <a:gridCol w="2030124">
                  <a:extLst>
                    <a:ext uri="{9D8B030D-6E8A-4147-A177-3AD203B41FA5}">
                      <a16:colId xmlns:a16="http://schemas.microsoft.com/office/drawing/2014/main" xmlns="" val="325051980"/>
                    </a:ext>
                  </a:extLst>
                </a:gridCol>
                <a:gridCol w="1687919">
                  <a:extLst>
                    <a:ext uri="{9D8B030D-6E8A-4147-A177-3AD203B41FA5}">
                      <a16:colId xmlns:a16="http://schemas.microsoft.com/office/drawing/2014/main" xmlns="" val="1118014591"/>
                    </a:ext>
                  </a:extLst>
                </a:gridCol>
                <a:gridCol w="1687919">
                  <a:extLst>
                    <a:ext uri="{9D8B030D-6E8A-4147-A177-3AD203B41FA5}">
                      <a16:colId xmlns:a16="http://schemas.microsoft.com/office/drawing/2014/main" xmlns="" val="2658714839"/>
                    </a:ext>
                  </a:extLst>
                </a:gridCol>
                <a:gridCol w="1687919">
                  <a:extLst>
                    <a:ext uri="{9D8B030D-6E8A-4147-A177-3AD203B41FA5}">
                      <a16:colId xmlns:a16="http://schemas.microsoft.com/office/drawing/2014/main" xmlns="" val="584493280"/>
                    </a:ext>
                  </a:extLst>
                </a:gridCol>
                <a:gridCol w="1687919">
                  <a:extLst>
                    <a:ext uri="{9D8B030D-6E8A-4147-A177-3AD203B41FA5}">
                      <a16:colId xmlns:a16="http://schemas.microsoft.com/office/drawing/2014/main" xmlns="" val="2586522870"/>
                    </a:ext>
                  </a:extLst>
                </a:gridCol>
              </a:tblGrid>
              <a:tr h="278777">
                <a:tc>
                  <a:txBody>
                    <a:bodyPr/>
                    <a:lstStyle/>
                    <a:p>
                      <a:pPr algn="l" fontAlgn="b"/>
                      <a:r>
                        <a:rPr lang="en-GB" sz="1100" dirty="0">
                          <a:effectLst/>
                        </a:rPr>
                        <a:t>No.</a:t>
                      </a:r>
                      <a:endParaRPr lang="en-GB" sz="1100" b="0" dirty="0">
                        <a:solidFill>
                          <a:schemeClr val="tx1"/>
                        </a:solidFill>
                        <a:effectLst/>
                      </a:endParaRPr>
                    </a:p>
                  </a:txBody>
                  <a:tcPr marR="47625" marT="47625" marB="47625" anchor="b"/>
                </a:tc>
                <a:tc>
                  <a:txBody>
                    <a:bodyPr/>
                    <a:lstStyle/>
                    <a:p>
                      <a:pPr algn="l" fontAlgn="b"/>
                      <a:r>
                        <a:rPr lang="en-GB" sz="1100" dirty="0">
                          <a:effectLst/>
                        </a:rPr>
                        <a:t>Name</a:t>
                      </a:r>
                      <a:endParaRPr lang="en-GB" sz="1100" b="0" dirty="0">
                        <a:solidFill>
                          <a:schemeClr val="tx1"/>
                        </a:solidFill>
                        <a:effectLst/>
                      </a:endParaRPr>
                    </a:p>
                  </a:txBody>
                  <a:tcPr marR="47625" marT="47625" marB="47625" anchor="b"/>
                </a:tc>
                <a:tc>
                  <a:txBody>
                    <a:bodyPr/>
                    <a:lstStyle/>
                    <a:p>
                      <a:pPr algn="l" fontAlgn="b"/>
                      <a:r>
                        <a:rPr lang="en-GB" sz="1100" dirty="0">
                          <a:effectLst/>
                        </a:rPr>
                        <a:t>Title</a:t>
                      </a:r>
                      <a:endParaRPr lang="en-GB" sz="1100" b="0" dirty="0">
                        <a:solidFill>
                          <a:schemeClr val="tx1"/>
                        </a:solidFill>
                        <a:effectLst/>
                      </a:endParaRPr>
                    </a:p>
                  </a:txBody>
                  <a:tcPr marR="47625" marT="47625" marB="47625" anchor="b"/>
                </a:tc>
                <a:tc>
                  <a:txBody>
                    <a:bodyPr/>
                    <a:lstStyle/>
                    <a:p>
                      <a:pPr algn="l" fontAlgn="b"/>
                      <a:r>
                        <a:rPr lang="en-GB" sz="1100" dirty="0">
                          <a:effectLst/>
                        </a:rPr>
                        <a:t>Type</a:t>
                      </a:r>
                      <a:endParaRPr lang="en-GB" sz="1100" b="0" dirty="0">
                        <a:solidFill>
                          <a:schemeClr val="tx1"/>
                        </a:solidFill>
                        <a:effectLst/>
                      </a:endParaRPr>
                    </a:p>
                  </a:txBody>
                  <a:tcPr marR="47625" marT="47625" marB="47625" anchor="b"/>
                </a:tc>
                <a:tc>
                  <a:txBody>
                    <a:bodyPr/>
                    <a:lstStyle/>
                    <a:p>
                      <a:pPr algn="l" fontAlgn="b"/>
                      <a:r>
                        <a:rPr lang="en-GB" sz="1100" dirty="0">
                          <a:effectLst/>
                        </a:rPr>
                        <a:t>Unit of Measure</a:t>
                      </a:r>
                      <a:endParaRPr lang="en-GB" sz="1100" b="0" dirty="0">
                        <a:solidFill>
                          <a:schemeClr val="tx1"/>
                        </a:solidFill>
                        <a:effectLst/>
                      </a:endParaRPr>
                    </a:p>
                  </a:txBody>
                  <a:tcPr marR="47625" marT="47625" marB="47625" anchor="b"/>
                </a:tc>
                <a:tc>
                  <a:txBody>
                    <a:bodyPr/>
                    <a:lstStyle/>
                    <a:p>
                      <a:pPr algn="l" fontAlgn="b"/>
                      <a:r>
                        <a:rPr lang="en-GB" sz="1100" dirty="0">
                          <a:effectLst/>
                        </a:rPr>
                        <a:t>Description</a:t>
                      </a:r>
                      <a:endParaRPr lang="en-GB" sz="1100" b="0" dirty="0">
                        <a:solidFill>
                          <a:schemeClr val="tx1"/>
                        </a:solidFill>
                        <a:effectLst/>
                      </a:endParaRPr>
                    </a:p>
                  </a:txBody>
                  <a:tcPr marR="47625" marT="47625" marB="47625" anchor="b"/>
                </a:tc>
                <a:extLst>
                  <a:ext uri="{0D108BD9-81ED-4DB2-BD59-A6C34878D82A}">
                    <a16:rowId xmlns:a16="http://schemas.microsoft.com/office/drawing/2014/main" xmlns="" val="670308835"/>
                  </a:ext>
                </a:extLst>
              </a:tr>
              <a:tr h="397546">
                <a:tc>
                  <a:txBody>
                    <a:bodyPr/>
                    <a:lstStyle/>
                    <a:p>
                      <a:pPr fontAlgn="t"/>
                      <a:r>
                        <a:rPr lang="en-GB" sz="1100" b="0" dirty="0">
                          <a:solidFill>
                            <a:schemeClr val="tx1"/>
                          </a:solidFill>
                          <a:effectLst/>
                        </a:rPr>
                        <a:t>1</a:t>
                      </a:r>
                    </a:p>
                  </a:txBody>
                  <a:tcPr marL="47625" marR="47625" marT="47625" marB="47625"/>
                </a:tc>
                <a:tc>
                  <a:txBody>
                    <a:bodyPr/>
                    <a:lstStyle/>
                    <a:p>
                      <a:pPr fontAlgn="t"/>
                      <a:r>
                        <a:rPr lang="en-GB" sz="1100" b="0">
                          <a:solidFill>
                            <a:schemeClr val="tx1"/>
                          </a:solidFill>
                          <a:effectLst/>
                        </a:rPr>
                        <a:t>wbt_date</a:t>
                      </a:r>
                    </a:p>
                  </a:txBody>
                  <a:tcPr marL="47625" marR="47625" marT="47625" marB="47625"/>
                </a:tc>
                <a:tc>
                  <a:txBody>
                    <a:bodyPr/>
                    <a:lstStyle/>
                    <a:p>
                      <a:pPr fontAlgn="t"/>
                      <a:r>
                        <a:rPr lang="en-GB" sz="1100" b="0">
                          <a:solidFill>
                            <a:schemeClr val="tx1"/>
                          </a:solidFill>
                          <a:effectLst/>
                        </a:rPr>
                        <a:t>Wbt date</a:t>
                      </a:r>
                    </a:p>
                  </a:txBody>
                  <a:tcPr marL="47625" marR="47625" marT="47625" marB="47625"/>
                </a:tc>
                <a:tc>
                  <a:txBody>
                    <a:bodyPr/>
                    <a:lstStyle/>
                    <a:p>
                      <a:pPr fontAlgn="t"/>
                      <a:r>
                        <a:rPr lang="en-GB" sz="1100" b="0">
                          <a:solidFill>
                            <a:schemeClr val="tx1"/>
                          </a:solidFill>
                          <a:effectLst/>
                        </a:rPr>
                        <a:t>Text (General)</a:t>
                      </a:r>
                    </a:p>
                  </a:txBody>
                  <a:tcPr marL="47625" marR="47625" marT="47625" marB="47625"/>
                </a:tc>
                <a:tc>
                  <a:txBody>
                    <a:bodyPr/>
                    <a:lstStyle/>
                    <a:p>
                      <a:pPr fontAlgn="t"/>
                      <a:r>
                        <a:rPr lang="en-GB" sz="1100" b="0">
                          <a:solidFill>
                            <a:schemeClr val="tx1"/>
                          </a:solidFill>
                          <a:effectLst/>
                        </a:rPr>
                        <a:t>-</a:t>
                      </a:r>
                    </a:p>
                  </a:txBody>
                  <a:tcPr marL="47625" marR="47625" marT="47625" marB="47625"/>
                </a:tc>
                <a:tc>
                  <a:txBody>
                    <a:bodyPr/>
                    <a:lstStyle/>
                    <a:p>
                      <a:pPr fontAlgn="t"/>
                      <a:r>
                        <a:rPr lang="en-GB" sz="1100" b="0">
                          <a:solidFill>
                            <a:schemeClr val="tx1"/>
                          </a:solidFill>
                          <a:effectLst/>
                        </a:rPr>
                        <a:t>-</a:t>
                      </a:r>
                    </a:p>
                  </a:txBody>
                  <a:tcPr marL="47625" marR="47625" marT="47625" marB="47625"/>
                </a:tc>
                <a:extLst>
                  <a:ext uri="{0D108BD9-81ED-4DB2-BD59-A6C34878D82A}">
                    <a16:rowId xmlns:a16="http://schemas.microsoft.com/office/drawing/2014/main" xmlns="" val="3970268866"/>
                  </a:ext>
                </a:extLst>
              </a:tr>
              <a:tr h="484591">
                <a:tc>
                  <a:txBody>
                    <a:bodyPr/>
                    <a:lstStyle/>
                    <a:p>
                      <a:pPr fontAlgn="t"/>
                      <a:r>
                        <a:rPr lang="en-GB" sz="1100" b="0">
                          <a:solidFill>
                            <a:schemeClr val="tx1"/>
                          </a:solidFill>
                          <a:effectLst/>
                        </a:rPr>
                        <a:t>2</a:t>
                      </a:r>
                    </a:p>
                  </a:txBody>
                  <a:tcPr marL="47625" marR="47625" marT="47625" marB="47625"/>
                </a:tc>
                <a:tc>
                  <a:txBody>
                    <a:bodyPr/>
                    <a:lstStyle/>
                    <a:p>
                      <a:pPr fontAlgn="t"/>
                      <a:r>
                        <a:rPr lang="en-GB" sz="1100" b="0">
                          <a:solidFill>
                            <a:schemeClr val="tx1"/>
                          </a:solidFill>
                          <a:effectLst/>
                        </a:rPr>
                        <a:t>wbt_time</a:t>
                      </a:r>
                    </a:p>
                  </a:txBody>
                  <a:tcPr marL="47625" marR="47625" marT="47625" marB="47625"/>
                </a:tc>
                <a:tc>
                  <a:txBody>
                    <a:bodyPr/>
                    <a:lstStyle/>
                    <a:p>
                      <a:pPr fontAlgn="t"/>
                      <a:r>
                        <a:rPr lang="en-GB" sz="1100" b="0" dirty="0">
                          <a:solidFill>
                            <a:schemeClr val="tx1"/>
                          </a:solidFill>
                          <a:effectLst/>
                        </a:rPr>
                        <a:t>Time</a:t>
                      </a:r>
                    </a:p>
                  </a:txBody>
                  <a:tcPr marL="47625" marR="47625" marT="47625" marB="47625"/>
                </a:tc>
                <a:tc>
                  <a:txBody>
                    <a:bodyPr/>
                    <a:lstStyle/>
                    <a:p>
                      <a:pPr fontAlgn="t"/>
                      <a:r>
                        <a:rPr lang="en-GB" sz="1100" b="0">
                          <a:solidFill>
                            <a:schemeClr val="tx1"/>
                          </a:solidFill>
                          <a:effectLst/>
                        </a:rPr>
                        <a:t>Numeric (General)</a:t>
                      </a:r>
                    </a:p>
                  </a:txBody>
                  <a:tcPr marL="47625" marR="47625" marT="47625" marB="47625"/>
                </a:tc>
                <a:tc>
                  <a:txBody>
                    <a:bodyPr/>
                    <a:lstStyle/>
                    <a:p>
                      <a:pPr fontAlgn="t"/>
                      <a:r>
                        <a:rPr lang="en-GB" sz="1100" b="0">
                          <a:solidFill>
                            <a:schemeClr val="tx1"/>
                          </a:solidFill>
                          <a:effectLst/>
                        </a:rPr>
                        <a:t>Hour</a:t>
                      </a:r>
                    </a:p>
                  </a:txBody>
                  <a:tcPr marL="47625" marR="47625" marT="47625" marB="47625"/>
                </a:tc>
                <a:tc>
                  <a:txBody>
                    <a:bodyPr/>
                    <a:lstStyle/>
                    <a:p>
                      <a:pPr fontAlgn="t"/>
                      <a:r>
                        <a:rPr lang="en-US" sz="1100" b="0">
                          <a:solidFill>
                            <a:schemeClr val="tx1"/>
                          </a:solidFill>
                          <a:effectLst/>
                        </a:rPr>
                        <a:t>the hour is from 1 to 24</a:t>
                      </a:r>
                    </a:p>
                  </a:txBody>
                  <a:tcPr marL="47625" marR="47625" marT="47625" marB="47625"/>
                </a:tc>
                <a:extLst>
                  <a:ext uri="{0D108BD9-81ED-4DB2-BD59-A6C34878D82A}">
                    <a16:rowId xmlns:a16="http://schemas.microsoft.com/office/drawing/2014/main" xmlns="" val="1444431651"/>
                  </a:ext>
                </a:extLst>
              </a:tr>
              <a:tr h="484591">
                <a:tc>
                  <a:txBody>
                    <a:bodyPr/>
                    <a:lstStyle/>
                    <a:p>
                      <a:pPr fontAlgn="t"/>
                      <a:r>
                        <a:rPr lang="en-GB" sz="1100" b="0">
                          <a:solidFill>
                            <a:schemeClr val="tx1"/>
                          </a:solidFill>
                          <a:effectLst/>
                        </a:rPr>
                        <a:t>3</a:t>
                      </a:r>
                    </a:p>
                  </a:txBody>
                  <a:tcPr marL="47625" marR="47625" marT="47625" marB="47625"/>
                </a:tc>
                <a:tc>
                  <a:txBody>
                    <a:bodyPr/>
                    <a:lstStyle/>
                    <a:p>
                      <a:pPr fontAlgn="t"/>
                      <a:r>
                        <a:rPr lang="en-GB" sz="1100" b="0">
                          <a:solidFill>
                            <a:schemeClr val="tx1"/>
                          </a:solidFill>
                          <a:effectLst/>
                        </a:rPr>
                        <a:t>wet_bulb_temperature</a:t>
                      </a:r>
                    </a:p>
                  </a:txBody>
                  <a:tcPr marL="47625" marR="47625" marT="47625" marB="47625"/>
                </a:tc>
                <a:tc>
                  <a:txBody>
                    <a:bodyPr/>
                    <a:lstStyle/>
                    <a:p>
                      <a:pPr fontAlgn="t"/>
                      <a:r>
                        <a:rPr lang="en-GB" sz="1100" b="0">
                          <a:solidFill>
                            <a:schemeClr val="tx1"/>
                          </a:solidFill>
                          <a:effectLst/>
                        </a:rPr>
                        <a:t>Wet Bulb Temperature-Hourly</a:t>
                      </a:r>
                    </a:p>
                  </a:txBody>
                  <a:tcPr marL="47625" marR="47625" marT="47625" marB="47625"/>
                </a:tc>
                <a:tc>
                  <a:txBody>
                    <a:bodyPr/>
                    <a:lstStyle/>
                    <a:p>
                      <a:pPr fontAlgn="t"/>
                      <a:r>
                        <a:rPr lang="en-GB" sz="1100" b="0">
                          <a:solidFill>
                            <a:schemeClr val="tx1"/>
                          </a:solidFill>
                          <a:effectLst/>
                        </a:rPr>
                        <a:t>Numeric (General)</a:t>
                      </a:r>
                    </a:p>
                  </a:txBody>
                  <a:tcPr marL="47625" marR="47625" marT="47625" marB="47625"/>
                </a:tc>
                <a:tc>
                  <a:txBody>
                    <a:bodyPr/>
                    <a:lstStyle/>
                    <a:p>
                      <a:pPr fontAlgn="t"/>
                      <a:r>
                        <a:rPr lang="en-GB" sz="1100" b="0">
                          <a:solidFill>
                            <a:schemeClr val="tx1"/>
                          </a:solidFill>
                          <a:effectLst/>
                        </a:rPr>
                        <a:t>Degree Celsius</a:t>
                      </a:r>
                    </a:p>
                  </a:txBody>
                  <a:tcPr marL="47625" marR="47625" marT="47625" marB="47625"/>
                </a:tc>
                <a:tc>
                  <a:txBody>
                    <a:bodyPr/>
                    <a:lstStyle/>
                    <a:p>
                      <a:pPr fontAlgn="t"/>
                      <a:r>
                        <a:rPr lang="en-GB" sz="1100" b="0" dirty="0">
                          <a:solidFill>
                            <a:schemeClr val="tx1"/>
                          </a:solidFill>
                          <a:effectLst/>
                        </a:rPr>
                        <a:t>-</a:t>
                      </a:r>
                    </a:p>
                  </a:txBody>
                  <a:tcPr marL="47625" marR="47625" marT="47625" marB="47625"/>
                </a:tc>
                <a:extLst>
                  <a:ext uri="{0D108BD9-81ED-4DB2-BD59-A6C34878D82A}">
                    <a16:rowId xmlns:a16="http://schemas.microsoft.com/office/drawing/2014/main" xmlns="" val="2765868582"/>
                  </a:ext>
                </a:extLst>
              </a:tr>
            </a:tbl>
          </a:graphicData>
        </a:graphic>
      </p:graphicFrame>
    </p:spTree>
    <p:extLst>
      <p:ext uri="{BB962C8B-B14F-4D97-AF65-F5344CB8AC3E}">
        <p14:creationId xmlns:p14="http://schemas.microsoft.com/office/powerpoint/2010/main" val="84040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719E0E7-CFBA-48B5-AA1B-EA5B887F6650}"/>
              </a:ext>
            </a:extLst>
          </p:cNvPr>
          <p:cNvSpPr>
            <a:spLocks noGrp="1"/>
          </p:cNvSpPr>
          <p:nvPr>
            <p:ph type="title"/>
          </p:nvPr>
        </p:nvSpPr>
        <p:spPr bwMode="grayWhite">
          <a:xfrm>
            <a:off x="774032" y="1033272"/>
            <a:ext cx="5735825" cy="782638"/>
          </a:xfrm>
        </p:spPr>
        <p:txBody>
          <a:bodyPr>
            <a:normAutofit fontScale="90000"/>
          </a:bodyPr>
          <a:lstStyle/>
          <a:p>
            <a:r>
              <a:rPr lang="en-US" dirty="0"/>
              <a:t>ANALYSIS PROCESS</a:t>
            </a:r>
            <a:endParaRPr lang="ru-RU" dirty="0"/>
          </a:p>
        </p:txBody>
      </p:sp>
      <p:sp>
        <p:nvSpPr>
          <p:cNvPr id="9" name="Text Placeholder 8">
            <a:extLst>
              <a:ext uri="{FF2B5EF4-FFF2-40B4-BE49-F238E27FC236}">
                <a16:creationId xmlns:a16="http://schemas.microsoft.com/office/drawing/2014/main" xmlns="" id="{0658B4B7-2667-479D-90A8-706DAAA9ADB9}"/>
              </a:ext>
            </a:extLst>
          </p:cNvPr>
          <p:cNvSpPr>
            <a:spLocks noGrp="1"/>
          </p:cNvSpPr>
          <p:nvPr>
            <p:ph type="body" sz="quarter" idx="13"/>
          </p:nvPr>
        </p:nvSpPr>
        <p:spPr bwMode="grayWhite">
          <a:xfrm>
            <a:off x="774032" y="2221992"/>
            <a:ext cx="10218713" cy="3935527"/>
          </a:xfrm>
        </p:spPr>
        <p:txBody>
          <a:bodyPr>
            <a:normAutofit/>
          </a:bodyPr>
          <a:lstStyle/>
          <a:p>
            <a:pPr marL="457200" indent="-457200">
              <a:buAutoNum type="arabicPeriod"/>
            </a:pPr>
            <a:r>
              <a:rPr lang="en-US" dirty="0"/>
              <a:t>read csv file using </a:t>
            </a:r>
            <a:r>
              <a:rPr lang="en-US" dirty="0" err="1"/>
              <a:t>pandas.read_csv</a:t>
            </a:r>
            <a:endParaRPr lang="en-US" dirty="0"/>
          </a:p>
          <a:p>
            <a:pPr marL="457200" indent="-457200">
              <a:buAutoNum type="arabicPeriod"/>
            </a:pPr>
            <a:r>
              <a:rPr lang="en-US" dirty="0"/>
              <a:t>filter the </a:t>
            </a:r>
            <a:r>
              <a:rPr lang="en-US" dirty="0" err="1"/>
              <a:t>dataframe</a:t>
            </a:r>
            <a:r>
              <a:rPr lang="en-US" dirty="0"/>
              <a:t> from time starts at 7pm and ends at 6am (night)</a:t>
            </a:r>
          </a:p>
          <a:p>
            <a:pPr marL="457200" indent="-457200">
              <a:buAutoNum type="arabicPeriod"/>
            </a:pPr>
            <a:r>
              <a:rPr lang="en-US" dirty="0" err="1"/>
              <a:t>groupby</a:t>
            </a:r>
            <a:r>
              <a:rPr lang="en-US" dirty="0"/>
              <a:t> the data in year and month using mean</a:t>
            </a:r>
          </a:p>
          <a:p>
            <a:pPr marL="457200" indent="-457200">
              <a:buAutoNum type="arabicPeriod"/>
            </a:pPr>
            <a:r>
              <a:rPr lang="en-US" dirty="0"/>
              <a:t>plot all years mean monthly night temp from January to December</a:t>
            </a:r>
          </a:p>
          <a:p>
            <a:pPr marL="457200" indent="-457200">
              <a:buAutoNum type="arabicPeriod"/>
            </a:pPr>
            <a:r>
              <a:rPr lang="en-US" dirty="0"/>
              <a:t>change </a:t>
            </a:r>
            <a:r>
              <a:rPr lang="en-US" dirty="0" err="1"/>
              <a:t>x_axis_label</a:t>
            </a:r>
            <a:r>
              <a:rPr lang="en-US" dirty="0"/>
              <a:t> to month name</a:t>
            </a:r>
          </a:p>
          <a:p>
            <a:pPr marL="457200" indent="-457200">
              <a:buAutoNum type="arabicPeriod"/>
            </a:pPr>
            <a:r>
              <a:rPr lang="en-US" dirty="0"/>
              <a:t>filter data to coldest year (1984) and recent 3 years to avoid clumped data</a:t>
            </a:r>
          </a:p>
          <a:p>
            <a:pPr marL="457200" indent="-457200">
              <a:buAutoNum type="arabicPeriod"/>
            </a:pPr>
            <a:r>
              <a:rPr lang="en-US" dirty="0"/>
              <a:t>plot the 4 years of their mean monthly night temp</a:t>
            </a:r>
          </a:p>
          <a:p>
            <a:pPr marL="457200" indent="-457200">
              <a:buAutoNum type="arabicPeriod"/>
            </a:pPr>
            <a:r>
              <a:rPr lang="en-US" dirty="0"/>
              <a:t>change 1984 line as dotted to indicate as a benchmark</a:t>
            </a:r>
            <a:endParaRPr lang="ru-RU" dirty="0"/>
          </a:p>
        </p:txBody>
      </p:sp>
      <p:sp>
        <p:nvSpPr>
          <p:cNvPr id="2" name="Slide Number Placeholder 1">
            <a:extLst>
              <a:ext uri="{FF2B5EF4-FFF2-40B4-BE49-F238E27FC236}">
                <a16:creationId xmlns:a16="http://schemas.microsoft.com/office/drawing/2014/main" xmlns="" id="{7D609542-DD6D-4EC5-B1B2-054C2BE79B96}"/>
              </a:ext>
            </a:extLst>
          </p:cNvPr>
          <p:cNvSpPr>
            <a:spLocks noGrp="1"/>
          </p:cNvSpPr>
          <p:nvPr>
            <p:ph type="sldNum" sz="quarter" idx="10"/>
          </p:nvPr>
        </p:nvSpPr>
        <p:spPr bwMode="grayWhite"/>
        <p:txBody>
          <a:bodyPr/>
          <a:lstStyle/>
          <a:p>
            <a:fld id="{D495E168-DA5E-4888-8D8A-92B118324C14}" type="slidenum">
              <a:rPr lang="ru-RU" smtClean="0"/>
              <a:pPr/>
              <a:t>13</a:t>
            </a:fld>
            <a:endParaRPr lang="ru-RU" dirty="0"/>
          </a:p>
        </p:txBody>
      </p:sp>
    </p:spTree>
    <p:extLst>
      <p:ext uri="{BB962C8B-B14F-4D97-AF65-F5344CB8AC3E}">
        <p14:creationId xmlns:p14="http://schemas.microsoft.com/office/powerpoint/2010/main" val="64425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B7CBBAB3-BDC3-4DFD-BB53-F1726D4D91AC}"/>
              </a:ext>
            </a:extLst>
          </p:cNvPr>
          <p:cNvSpPr/>
          <p:nvPr/>
        </p:nvSpPr>
        <p:spPr>
          <a:xfrm>
            <a:off x="2658967" y="490502"/>
            <a:ext cx="9320512" cy="5511869"/>
          </a:xfrm>
          <a:prstGeom prst="rect">
            <a:avLst/>
          </a:prstGeom>
          <a:solidFill>
            <a:schemeClr val="bg1"/>
          </a:solidFill>
          <a:ln w="12700" cap="flat">
            <a:noFill/>
            <a:prstDash val="solid"/>
            <a:miter/>
          </a:ln>
        </p:spPr>
        <p:txBody>
          <a:bodyPr rtlCol="0" anchor="ctr"/>
          <a:lstStyle/>
          <a:p>
            <a:pPr algn="l"/>
            <a:endParaRPr lang="en-GB"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371360" y="1356166"/>
            <a:ext cx="2825496" cy="1524185"/>
          </a:xfrm>
        </p:spPr>
        <p:txBody>
          <a:bodyPr>
            <a:normAutofit/>
          </a:bodyPr>
          <a:lstStyle/>
          <a:p>
            <a:r>
              <a:rPr lang="en-US" sz="2800" dirty="0"/>
              <a:t>LINE </a:t>
            </a:r>
            <a:br>
              <a:rPr lang="en-US" sz="2800" dirty="0"/>
            </a:br>
            <a:r>
              <a:rPr lang="en-US" sz="2800" dirty="0"/>
              <a:t>CHART</a:t>
            </a:r>
            <a:endParaRPr lang="ru-RU" sz="2800" dirty="0"/>
          </a:p>
        </p:txBody>
      </p:sp>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14</a:t>
            </a:fld>
            <a:endParaRPr lang="ru-RU" dirty="0"/>
          </a:p>
        </p:txBody>
      </p:sp>
      <p:pic>
        <p:nvPicPr>
          <p:cNvPr id="5" name="Picture 4" descr="Chart&#10;&#10;Description automatically generated">
            <a:extLst>
              <a:ext uri="{FF2B5EF4-FFF2-40B4-BE49-F238E27FC236}">
                <a16:creationId xmlns:a16="http://schemas.microsoft.com/office/drawing/2014/main" xmlns="" id="{DCE43272-8E04-45DA-9CD8-494921711452}"/>
              </a:ext>
            </a:extLst>
          </p:cNvPr>
          <p:cNvPicPr>
            <a:picLocks noChangeAspect="1"/>
          </p:cNvPicPr>
          <p:nvPr/>
        </p:nvPicPr>
        <p:blipFill>
          <a:blip r:embed="rId2"/>
          <a:stretch>
            <a:fillRect/>
          </a:stretch>
        </p:blipFill>
        <p:spPr>
          <a:xfrm>
            <a:off x="2727787" y="733782"/>
            <a:ext cx="9251692" cy="5011333"/>
          </a:xfrm>
          <a:prstGeom prst="rect">
            <a:avLst/>
          </a:prstGeom>
        </p:spPr>
      </p:pic>
    </p:spTree>
    <p:extLst>
      <p:ext uri="{BB962C8B-B14F-4D97-AF65-F5344CB8AC3E}">
        <p14:creationId xmlns:p14="http://schemas.microsoft.com/office/powerpoint/2010/main" val="302487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B7CBBAB3-BDC3-4DFD-BB53-F1726D4D91AC}"/>
              </a:ext>
            </a:extLst>
          </p:cNvPr>
          <p:cNvSpPr/>
          <p:nvPr/>
        </p:nvSpPr>
        <p:spPr>
          <a:xfrm>
            <a:off x="2658967" y="490502"/>
            <a:ext cx="9320512" cy="5511869"/>
          </a:xfrm>
          <a:prstGeom prst="rect">
            <a:avLst/>
          </a:prstGeom>
          <a:solidFill>
            <a:schemeClr val="bg1"/>
          </a:solidFill>
          <a:ln w="12700" cap="flat">
            <a:noFill/>
            <a:prstDash val="solid"/>
            <a:miter/>
          </a:ln>
        </p:spPr>
        <p:txBody>
          <a:bodyPr rtlCol="0" anchor="ctr"/>
          <a:lstStyle/>
          <a:p>
            <a:pPr algn="l"/>
            <a:endParaRPr lang="en-GB"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371360" y="1356166"/>
            <a:ext cx="2825496" cy="1524185"/>
          </a:xfrm>
        </p:spPr>
        <p:txBody>
          <a:bodyPr>
            <a:normAutofit/>
          </a:bodyPr>
          <a:lstStyle/>
          <a:p>
            <a:r>
              <a:rPr lang="en-US" sz="2800" dirty="0"/>
              <a:t>LINE </a:t>
            </a:r>
            <a:br>
              <a:rPr lang="en-US" sz="2800" dirty="0"/>
            </a:br>
            <a:r>
              <a:rPr lang="en-US" sz="2800" dirty="0"/>
              <a:t>CHART</a:t>
            </a:r>
            <a:endParaRPr lang="ru-RU" sz="2800" dirty="0"/>
          </a:p>
        </p:txBody>
      </p:sp>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15</a:t>
            </a:fld>
            <a:endParaRPr lang="ru-RU" dirty="0"/>
          </a:p>
        </p:txBody>
      </p:sp>
      <p:pic>
        <p:nvPicPr>
          <p:cNvPr id="5" name="Picture 4" descr="Chart, line chart&#10;&#10;Description automatically generated">
            <a:extLst>
              <a:ext uri="{FF2B5EF4-FFF2-40B4-BE49-F238E27FC236}">
                <a16:creationId xmlns:a16="http://schemas.microsoft.com/office/drawing/2014/main" xmlns="" id="{60E95DFD-F73C-4B88-BD29-054DFC0D3C08}"/>
              </a:ext>
            </a:extLst>
          </p:cNvPr>
          <p:cNvPicPr>
            <a:picLocks noChangeAspect="1"/>
          </p:cNvPicPr>
          <p:nvPr/>
        </p:nvPicPr>
        <p:blipFill>
          <a:blip r:embed="rId2"/>
          <a:stretch>
            <a:fillRect/>
          </a:stretch>
        </p:blipFill>
        <p:spPr>
          <a:xfrm>
            <a:off x="2767956" y="855629"/>
            <a:ext cx="9102533" cy="4874052"/>
          </a:xfrm>
          <a:prstGeom prst="rect">
            <a:avLst/>
          </a:prstGeom>
        </p:spPr>
      </p:pic>
    </p:spTree>
    <p:extLst>
      <p:ext uri="{BB962C8B-B14F-4D97-AF65-F5344CB8AC3E}">
        <p14:creationId xmlns:p14="http://schemas.microsoft.com/office/powerpoint/2010/main" val="158209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DE478EB-C91D-4F65-ABE7-97357B17A1CA}"/>
              </a:ext>
            </a:extLst>
          </p:cNvPr>
          <p:cNvSpPr>
            <a:spLocks noGrp="1"/>
          </p:cNvSpPr>
          <p:nvPr>
            <p:ph type="body" sz="quarter" idx="13"/>
          </p:nvPr>
        </p:nvSpPr>
        <p:spPr bwMode="grayWhite">
          <a:xfrm>
            <a:off x="3466897" y="1084203"/>
            <a:ext cx="8361579" cy="4918169"/>
          </a:xfrm>
        </p:spPr>
        <p:txBody>
          <a:bodyPr>
            <a:normAutofit/>
          </a:bodyPr>
          <a:lstStyle/>
          <a:p>
            <a:pPr marL="342900" indent="-342900">
              <a:buFont typeface="Arial" panose="020B0604020202020204" pitchFamily="34" charset="0"/>
              <a:buChar char="•"/>
            </a:pPr>
            <a:r>
              <a:rPr lang="en-US" dirty="0"/>
              <a:t>the mean monthly night temperature is about 2-3 degrees lower than the earlier mean monthly temperature, which is expected since we are only interested in night temperature.</a:t>
            </a:r>
            <a:br>
              <a:rPr lang="en-US" dirty="0"/>
            </a:br>
            <a:r>
              <a:rPr lang="en-US" dirty="0"/>
              <a:t>(assuming 100% humidity here)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monthly temperature pattern in the year is also similar to the heatmaps shown earlier, cooler temperatures in </a:t>
            </a:r>
            <a:r>
              <a:rPr lang="en-US" dirty="0" err="1"/>
              <a:t>nov-jan</a:t>
            </a:r>
            <a:r>
              <a:rPr lang="en-US" dirty="0"/>
              <a:t>, and then it rises to its peak around may.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though 1984 may not be the year that has the lowest mean monthly night temperature throughout, we still can observe that the recent years (2018-2020) has much higher temperature than 1984, especially in the hottest month of May, with the greatest difference approximately 1.5 </a:t>
            </a:r>
            <a:r>
              <a:rPr lang="en-US" dirty="0" err="1"/>
              <a:t>degC</a:t>
            </a:r>
            <a:r>
              <a:rPr lang="en-US" dirty="0"/>
              <a:t>.</a:t>
            </a:r>
          </a:p>
        </p:txBody>
      </p:sp>
      <p:sp>
        <p:nvSpPr>
          <p:cNvPr id="2" name="Slide Number Placeholder 1">
            <a:extLst>
              <a:ext uri="{FF2B5EF4-FFF2-40B4-BE49-F238E27FC236}">
                <a16:creationId xmlns:a16="http://schemas.microsoft.com/office/drawing/2014/main" xmlns="" id="{8F9A1308-AD4D-492C-B931-EA94BBCF4B56}"/>
              </a:ext>
            </a:extLst>
          </p:cNvPr>
          <p:cNvSpPr>
            <a:spLocks noGrp="1"/>
          </p:cNvSpPr>
          <p:nvPr>
            <p:ph type="sldNum" sz="quarter" idx="10"/>
          </p:nvPr>
        </p:nvSpPr>
        <p:spPr/>
        <p:txBody>
          <a:bodyPr/>
          <a:lstStyle/>
          <a:p>
            <a:fld id="{D495E168-DA5E-4888-8D8A-92B118324C14}" type="slidenum">
              <a:rPr lang="ru-RU" smtClean="0"/>
              <a:pPr/>
              <a:t>16</a:t>
            </a:fld>
            <a:endParaRPr lang="ru-RU" dirty="0"/>
          </a:p>
        </p:txBody>
      </p:sp>
      <p:sp>
        <p:nvSpPr>
          <p:cNvPr id="10" name="Title 3">
            <a:extLst>
              <a:ext uri="{FF2B5EF4-FFF2-40B4-BE49-F238E27FC236}">
                <a16:creationId xmlns:a16="http://schemas.microsoft.com/office/drawing/2014/main" xmlns="" id="{D333A457-C3C8-47F0-82FB-2F836BD0402D}"/>
              </a:ext>
            </a:extLst>
          </p:cNvPr>
          <p:cNvSpPr>
            <a:spLocks noGrp="1"/>
          </p:cNvSpPr>
          <p:nvPr>
            <p:ph type="title"/>
          </p:nvPr>
        </p:nvSpPr>
        <p:spPr bwMode="grayWhite">
          <a:xfrm>
            <a:off x="371360" y="1356166"/>
            <a:ext cx="2825496" cy="1524185"/>
          </a:xfrm>
        </p:spPr>
        <p:txBody>
          <a:bodyPr>
            <a:normAutofit/>
          </a:bodyPr>
          <a:lstStyle/>
          <a:p>
            <a:r>
              <a:rPr lang="en-US" sz="3200" dirty="0"/>
              <a:t>RESULTS</a:t>
            </a:r>
            <a:endParaRPr lang="ru-RU" sz="3200" dirty="0"/>
          </a:p>
        </p:txBody>
      </p:sp>
    </p:spTree>
    <p:extLst>
      <p:ext uri="{BB962C8B-B14F-4D97-AF65-F5344CB8AC3E}">
        <p14:creationId xmlns:p14="http://schemas.microsoft.com/office/powerpoint/2010/main" val="356250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xmlns="" id="{3732DBAD-88AA-4576-A8EE-BC2C81C52076}"/>
              </a:ext>
            </a:extLst>
          </p:cNvPr>
          <p:cNvPicPr>
            <a:picLocks noGrp="1" noChangeAspect="1"/>
          </p:cNvPicPr>
          <p:nvPr>
            <p:ph type="pic" sz="quarter" idx="26"/>
          </p:nvPr>
        </p:nvPicPr>
        <p:blipFill rotWithShape="1">
          <a:blip r:embed="rId2"/>
          <a:srcRect l="6012" r="4876" b="-1"/>
          <a:stretch/>
        </p:blipFill>
        <p:spPr>
          <a:xfrm>
            <a:off x="2" y="10"/>
            <a:ext cx="9155429" cy="6857990"/>
          </a:xfrm>
          <a:noFill/>
        </p:spPr>
      </p:pic>
      <p:sp>
        <p:nvSpPr>
          <p:cNvPr id="2" name="Slide Number Placeholder 1" hidden="1">
            <a:extLst>
              <a:ext uri="{FF2B5EF4-FFF2-40B4-BE49-F238E27FC236}">
                <a16:creationId xmlns:a16="http://schemas.microsoft.com/office/drawing/2014/main" xmlns="" id="{BF53D04A-7D1E-45D0-9B0B-7BDFC553B4F7}"/>
              </a:ext>
            </a:extLst>
          </p:cNvPr>
          <p:cNvSpPr>
            <a:spLocks noGrp="1"/>
          </p:cNvSpPr>
          <p:nvPr>
            <p:ph type="sldNum" sz="quarter" idx="4294967295"/>
          </p:nvPr>
        </p:nvSpPr>
        <p:spPr>
          <a:xfrm>
            <a:off x="10730162" y="6002372"/>
            <a:ext cx="549442" cy="365125"/>
          </a:xfrm>
        </p:spPr>
        <p:txBody>
          <a:bodyPr/>
          <a:lstStyle/>
          <a:p>
            <a:pPr>
              <a:spcAft>
                <a:spcPts val="600"/>
              </a:spcAft>
            </a:pPr>
            <a:fld id="{D495E168-DA5E-4888-8D8A-92B118324C14}" type="slidenum">
              <a:rPr lang="ru-RU" smtClean="0"/>
              <a:pPr>
                <a:spcAft>
                  <a:spcPts val="600"/>
                </a:spcAft>
              </a:pPr>
              <a:t>17</a:t>
            </a:fld>
            <a:endParaRPr lang="ru-RU"/>
          </a:p>
        </p:txBody>
      </p:sp>
      <p:sp>
        <p:nvSpPr>
          <p:cNvPr id="8" name="Rectangle 7">
            <a:extLst>
              <a:ext uri="{FF2B5EF4-FFF2-40B4-BE49-F238E27FC236}">
                <a16:creationId xmlns:a16="http://schemas.microsoft.com/office/drawing/2014/main" xmlns="" id="{011493F6-7197-44D7-ABF6-84C921CD0E12}"/>
              </a:ext>
            </a:extLst>
          </p:cNvPr>
          <p:cNvSpPr/>
          <p:nvPr/>
        </p:nvSpPr>
        <p:spPr>
          <a:xfrm>
            <a:off x="8733453" y="3041780"/>
            <a:ext cx="3458545" cy="830424"/>
          </a:xfrm>
          <a:prstGeom prst="rect">
            <a:avLst/>
          </a:prstGeom>
          <a:solidFill>
            <a:srgbClr val="00111F"/>
          </a:solidFill>
          <a:ln w="12700" cap="flat">
            <a:noFill/>
            <a:prstDash val="solid"/>
            <a:miter/>
          </a:ln>
        </p:spPr>
        <p:txBody>
          <a:bodyPr rtlCol="0" anchor="ctr"/>
          <a:lstStyle/>
          <a:p>
            <a:pPr algn="l"/>
            <a:endParaRPr lang="en-GB" dirty="0"/>
          </a:p>
        </p:txBody>
      </p:sp>
      <p:sp>
        <p:nvSpPr>
          <p:cNvPr id="4" name="Title 3">
            <a:extLst>
              <a:ext uri="{FF2B5EF4-FFF2-40B4-BE49-F238E27FC236}">
                <a16:creationId xmlns:a16="http://schemas.microsoft.com/office/drawing/2014/main" xmlns="" id="{2E4FFE8E-5987-44EA-AF65-5CFA15DD7653}"/>
              </a:ext>
            </a:extLst>
          </p:cNvPr>
          <p:cNvSpPr>
            <a:spLocks noGrp="1"/>
          </p:cNvSpPr>
          <p:nvPr>
            <p:ph type="title"/>
          </p:nvPr>
        </p:nvSpPr>
        <p:spPr bwMode="auto">
          <a:xfrm>
            <a:off x="7633982" y="2572300"/>
            <a:ext cx="4370133" cy="2281355"/>
          </a:xfrm>
        </p:spPr>
        <p:txBody>
          <a:bodyPr anchor="ctr">
            <a:normAutofit fontScale="90000"/>
          </a:bodyPr>
          <a:lstStyle/>
          <a:p>
            <a:pPr algn="ctr"/>
            <a:r>
              <a:rPr lang="en-US" sz="3900" dirty="0"/>
              <a:t>IS THERE A DIFFERENCE IN RAINFALL BETWEEN THE </a:t>
            </a:r>
            <a:r>
              <a:rPr lang="en-US" sz="3900" dirty="0">
                <a:solidFill>
                  <a:srgbClr val="FF0000"/>
                </a:solidFill>
              </a:rPr>
              <a:t>HOTTEST</a:t>
            </a:r>
            <a:r>
              <a:rPr lang="en-US" sz="3900" dirty="0"/>
              <a:t> &amp; </a:t>
            </a:r>
            <a:r>
              <a:rPr lang="en-US" sz="3900" dirty="0">
                <a:solidFill>
                  <a:srgbClr val="00B0F0"/>
                </a:solidFill>
              </a:rPr>
              <a:t>COLDEST</a:t>
            </a:r>
            <a:r>
              <a:rPr lang="en-US" sz="3900" dirty="0"/>
              <a:t> YEAR?</a:t>
            </a:r>
            <a:endParaRPr lang="ru-RU" sz="3900" dirty="0"/>
          </a:p>
        </p:txBody>
      </p:sp>
    </p:spTree>
    <p:extLst>
      <p:ext uri="{BB962C8B-B14F-4D97-AF65-F5344CB8AC3E}">
        <p14:creationId xmlns:p14="http://schemas.microsoft.com/office/powerpoint/2010/main" val="355321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38DCF8F-466A-4FC0-91DF-33EF070ED3F1}"/>
              </a:ext>
            </a:extLst>
          </p:cNvPr>
          <p:cNvSpPr>
            <a:spLocks noGrp="1"/>
          </p:cNvSpPr>
          <p:nvPr>
            <p:ph type="sldNum" sz="quarter" idx="10"/>
          </p:nvPr>
        </p:nvSpPr>
        <p:spPr>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18</a:t>
            </a:fld>
            <a:endParaRPr lang="ru-RU"/>
          </a:p>
        </p:txBody>
      </p:sp>
      <p:sp>
        <p:nvSpPr>
          <p:cNvPr id="5" name="Title 4">
            <a:extLst>
              <a:ext uri="{FF2B5EF4-FFF2-40B4-BE49-F238E27FC236}">
                <a16:creationId xmlns:a16="http://schemas.microsoft.com/office/drawing/2014/main" xmlns="" id="{20B93806-769F-4C20-A684-CA4CB5BB858C}"/>
              </a:ext>
            </a:extLst>
          </p:cNvPr>
          <p:cNvSpPr>
            <a:spLocks noGrp="1"/>
          </p:cNvSpPr>
          <p:nvPr>
            <p:ph type="title"/>
          </p:nvPr>
        </p:nvSpPr>
        <p:spPr>
          <a:xfrm>
            <a:off x="838200" y="365125"/>
            <a:ext cx="10515600" cy="1325563"/>
          </a:xfrm>
        </p:spPr>
        <p:txBody>
          <a:bodyPr anchor="b">
            <a:normAutofit/>
          </a:bodyPr>
          <a:lstStyle/>
          <a:p>
            <a:r>
              <a:rPr lang="en-US" dirty="0"/>
              <a:t>DATASET 3</a:t>
            </a:r>
            <a:endParaRPr lang="ru-RU" dirty="0"/>
          </a:p>
        </p:txBody>
      </p:sp>
      <p:sp>
        <p:nvSpPr>
          <p:cNvPr id="6" name="Text Placeholder 5">
            <a:extLst>
              <a:ext uri="{FF2B5EF4-FFF2-40B4-BE49-F238E27FC236}">
                <a16:creationId xmlns:a16="http://schemas.microsoft.com/office/drawing/2014/main" xmlns="" id="{E7292DFE-EBA3-4DB2-A2C7-1810115565E7}"/>
              </a:ext>
            </a:extLst>
          </p:cNvPr>
          <p:cNvSpPr>
            <a:spLocks noGrp="1"/>
          </p:cNvSpPr>
          <p:nvPr>
            <p:ph type="body" idx="1"/>
          </p:nvPr>
        </p:nvSpPr>
        <p:spPr>
          <a:xfrm>
            <a:off x="839788" y="2068513"/>
            <a:ext cx="7305922" cy="783744"/>
          </a:xfrm>
        </p:spPr>
        <p:txBody>
          <a:bodyPr anchor="b">
            <a:normAutofit/>
          </a:bodyPr>
          <a:lstStyle/>
          <a:p>
            <a:r>
              <a:rPr lang="en-GB" sz="1600" dirty="0"/>
              <a:t>Rainfall – Monthly Total</a:t>
            </a:r>
          </a:p>
          <a:p>
            <a:r>
              <a:rPr lang="en-GB" sz="1600" dirty="0">
                <a:hlinkClick r:id="rId2"/>
              </a:rPr>
              <a:t>https://data.gov.sg/dataset/rainfall-monthly-total</a:t>
            </a:r>
            <a:endParaRPr lang="en-GB" sz="1600" dirty="0"/>
          </a:p>
        </p:txBody>
      </p:sp>
      <p:sp>
        <p:nvSpPr>
          <p:cNvPr id="4" name="Text Placeholder 3">
            <a:extLst>
              <a:ext uri="{FF2B5EF4-FFF2-40B4-BE49-F238E27FC236}">
                <a16:creationId xmlns:a16="http://schemas.microsoft.com/office/drawing/2014/main" xmlns="" id="{7E209D92-7413-44EE-BC90-ECE50DA3158D}"/>
              </a:ext>
            </a:extLst>
          </p:cNvPr>
          <p:cNvSpPr>
            <a:spLocks noGrp="1"/>
          </p:cNvSpPr>
          <p:nvPr>
            <p:ph sz="half" idx="2"/>
          </p:nvPr>
        </p:nvSpPr>
        <p:spPr>
          <a:xfrm>
            <a:off x="839788" y="4815281"/>
            <a:ext cx="9361225" cy="1374382"/>
          </a:xfrm>
        </p:spPr>
        <p:txBody>
          <a:bodyPr>
            <a:normAutofit/>
          </a:bodyPr>
          <a:lstStyle/>
          <a:p>
            <a:pPr>
              <a:lnSpc>
                <a:spcPct val="100000"/>
              </a:lnSpc>
            </a:pPr>
            <a:r>
              <a:rPr lang="en-US" sz="1600" b="1" dirty="0"/>
              <a:t>Coverage from 1</a:t>
            </a:r>
            <a:r>
              <a:rPr lang="en-US" sz="1600" b="1" baseline="30000" dirty="0"/>
              <a:t>st</a:t>
            </a:r>
            <a:r>
              <a:rPr lang="en-US" sz="1600" b="1" dirty="0"/>
              <a:t> January 1982 to 31</a:t>
            </a:r>
            <a:r>
              <a:rPr lang="en-US" sz="1600" b="1" baseline="30000" dirty="0"/>
              <a:t>st</a:t>
            </a:r>
            <a:r>
              <a:rPr lang="en-US" sz="1600" b="1" dirty="0"/>
              <a:t> December 2020</a:t>
            </a:r>
          </a:p>
          <a:p>
            <a:pPr>
              <a:lnSpc>
                <a:spcPct val="100000"/>
              </a:lnSpc>
            </a:pPr>
            <a:r>
              <a:rPr lang="en-US" sz="1600" b="1" dirty="0"/>
              <a:t>Source from National Environment Agency</a:t>
            </a:r>
          </a:p>
          <a:p>
            <a:pPr>
              <a:lnSpc>
                <a:spcPct val="100000"/>
              </a:lnSpc>
            </a:pPr>
            <a:r>
              <a:rPr lang="en-US" sz="1600" b="1" dirty="0"/>
              <a:t>Monthly mean rainfall recorded at the Changi Climate Station</a:t>
            </a:r>
          </a:p>
        </p:txBody>
      </p:sp>
      <p:graphicFrame>
        <p:nvGraphicFramePr>
          <p:cNvPr id="8" name="Table 8">
            <a:extLst>
              <a:ext uri="{FF2B5EF4-FFF2-40B4-BE49-F238E27FC236}">
                <a16:creationId xmlns:a16="http://schemas.microsoft.com/office/drawing/2014/main" xmlns="" id="{8041A835-E33E-4E83-AF70-3B287DA4F867}"/>
              </a:ext>
            </a:extLst>
          </p:cNvPr>
          <p:cNvGraphicFramePr>
            <a:graphicFrameLocks noGrp="1"/>
          </p:cNvGraphicFramePr>
          <p:nvPr>
            <p:ph sz="quarter" idx="4"/>
            <p:extLst>
              <p:ext uri="{D42A27DB-BD31-4B8C-83A1-F6EECF244321}">
                <p14:modId xmlns:p14="http://schemas.microsoft.com/office/powerpoint/2010/main" val="3674141956"/>
              </p:ext>
            </p:extLst>
          </p:nvPr>
        </p:nvGraphicFramePr>
        <p:xfrm>
          <a:off x="877369" y="2966469"/>
          <a:ext cx="10127514" cy="1630698"/>
        </p:xfrm>
        <a:graphic>
          <a:graphicData uri="http://schemas.openxmlformats.org/drawingml/2006/table">
            <a:tbl>
              <a:tblPr firstRow="1" bandRow="1">
                <a:tableStyleId>{10A1B5D5-9B99-4C35-A422-299274C87663}</a:tableStyleId>
              </a:tblPr>
              <a:tblGrid>
                <a:gridCol w="1345714">
                  <a:extLst>
                    <a:ext uri="{9D8B030D-6E8A-4147-A177-3AD203B41FA5}">
                      <a16:colId xmlns:a16="http://schemas.microsoft.com/office/drawing/2014/main" xmlns="" val="3885615520"/>
                    </a:ext>
                  </a:extLst>
                </a:gridCol>
                <a:gridCol w="2030124">
                  <a:extLst>
                    <a:ext uri="{9D8B030D-6E8A-4147-A177-3AD203B41FA5}">
                      <a16:colId xmlns:a16="http://schemas.microsoft.com/office/drawing/2014/main" xmlns="" val="325051980"/>
                    </a:ext>
                  </a:extLst>
                </a:gridCol>
                <a:gridCol w="1687919">
                  <a:extLst>
                    <a:ext uri="{9D8B030D-6E8A-4147-A177-3AD203B41FA5}">
                      <a16:colId xmlns:a16="http://schemas.microsoft.com/office/drawing/2014/main" xmlns="" val="1118014591"/>
                    </a:ext>
                  </a:extLst>
                </a:gridCol>
                <a:gridCol w="1687919">
                  <a:extLst>
                    <a:ext uri="{9D8B030D-6E8A-4147-A177-3AD203B41FA5}">
                      <a16:colId xmlns:a16="http://schemas.microsoft.com/office/drawing/2014/main" xmlns="" val="2658714839"/>
                    </a:ext>
                  </a:extLst>
                </a:gridCol>
                <a:gridCol w="1687919">
                  <a:extLst>
                    <a:ext uri="{9D8B030D-6E8A-4147-A177-3AD203B41FA5}">
                      <a16:colId xmlns:a16="http://schemas.microsoft.com/office/drawing/2014/main" xmlns="" val="584493280"/>
                    </a:ext>
                  </a:extLst>
                </a:gridCol>
                <a:gridCol w="1687919">
                  <a:extLst>
                    <a:ext uri="{9D8B030D-6E8A-4147-A177-3AD203B41FA5}">
                      <a16:colId xmlns:a16="http://schemas.microsoft.com/office/drawing/2014/main" xmlns="" val="2586522870"/>
                    </a:ext>
                  </a:extLst>
                </a:gridCol>
              </a:tblGrid>
              <a:tr h="391589">
                <a:tc>
                  <a:txBody>
                    <a:bodyPr/>
                    <a:lstStyle/>
                    <a:p>
                      <a:pPr algn="l" fontAlgn="b"/>
                      <a:r>
                        <a:rPr lang="en-GB" sz="1100" dirty="0">
                          <a:effectLst/>
                        </a:rPr>
                        <a:t>No.</a:t>
                      </a:r>
                      <a:endParaRPr lang="en-GB" sz="1100" b="0" dirty="0">
                        <a:solidFill>
                          <a:schemeClr val="tx1"/>
                        </a:solidFill>
                        <a:effectLst/>
                      </a:endParaRPr>
                    </a:p>
                  </a:txBody>
                  <a:tcPr marR="47625" marT="47625" marB="47625" anchor="b"/>
                </a:tc>
                <a:tc>
                  <a:txBody>
                    <a:bodyPr/>
                    <a:lstStyle/>
                    <a:p>
                      <a:pPr algn="l" fontAlgn="b"/>
                      <a:r>
                        <a:rPr lang="en-GB" sz="1100" dirty="0">
                          <a:effectLst/>
                        </a:rPr>
                        <a:t>Name</a:t>
                      </a:r>
                      <a:endParaRPr lang="en-GB" sz="1100" b="0" dirty="0">
                        <a:solidFill>
                          <a:schemeClr val="tx1"/>
                        </a:solidFill>
                        <a:effectLst/>
                      </a:endParaRPr>
                    </a:p>
                  </a:txBody>
                  <a:tcPr marR="47625" marT="47625" marB="47625" anchor="b"/>
                </a:tc>
                <a:tc>
                  <a:txBody>
                    <a:bodyPr/>
                    <a:lstStyle/>
                    <a:p>
                      <a:pPr algn="l" fontAlgn="b"/>
                      <a:r>
                        <a:rPr lang="en-GB" sz="1100" dirty="0">
                          <a:effectLst/>
                        </a:rPr>
                        <a:t>Title</a:t>
                      </a:r>
                      <a:endParaRPr lang="en-GB" sz="1100" b="0" dirty="0">
                        <a:solidFill>
                          <a:schemeClr val="tx1"/>
                        </a:solidFill>
                        <a:effectLst/>
                      </a:endParaRPr>
                    </a:p>
                  </a:txBody>
                  <a:tcPr marR="47625" marT="47625" marB="47625" anchor="b"/>
                </a:tc>
                <a:tc>
                  <a:txBody>
                    <a:bodyPr/>
                    <a:lstStyle/>
                    <a:p>
                      <a:pPr algn="l" fontAlgn="b"/>
                      <a:r>
                        <a:rPr lang="en-GB" sz="1100" dirty="0">
                          <a:effectLst/>
                        </a:rPr>
                        <a:t>Type</a:t>
                      </a:r>
                      <a:endParaRPr lang="en-GB" sz="1100" b="0" dirty="0">
                        <a:solidFill>
                          <a:schemeClr val="tx1"/>
                        </a:solidFill>
                        <a:effectLst/>
                      </a:endParaRPr>
                    </a:p>
                  </a:txBody>
                  <a:tcPr marR="47625" marT="47625" marB="47625" anchor="b"/>
                </a:tc>
                <a:tc>
                  <a:txBody>
                    <a:bodyPr/>
                    <a:lstStyle/>
                    <a:p>
                      <a:pPr algn="l" fontAlgn="b"/>
                      <a:r>
                        <a:rPr lang="en-GB" sz="1100" dirty="0">
                          <a:effectLst/>
                        </a:rPr>
                        <a:t>Unit of Measure</a:t>
                      </a:r>
                      <a:endParaRPr lang="en-GB" sz="1100" b="0" dirty="0">
                        <a:solidFill>
                          <a:schemeClr val="tx1"/>
                        </a:solidFill>
                        <a:effectLst/>
                      </a:endParaRPr>
                    </a:p>
                  </a:txBody>
                  <a:tcPr marR="47625" marT="47625" marB="47625" anchor="b"/>
                </a:tc>
                <a:tc>
                  <a:txBody>
                    <a:bodyPr/>
                    <a:lstStyle/>
                    <a:p>
                      <a:pPr algn="l" fontAlgn="b"/>
                      <a:r>
                        <a:rPr lang="en-GB" sz="1100" dirty="0">
                          <a:effectLst/>
                        </a:rPr>
                        <a:t>Description</a:t>
                      </a:r>
                      <a:endParaRPr lang="en-GB" sz="1100" b="0" dirty="0">
                        <a:solidFill>
                          <a:schemeClr val="tx1"/>
                        </a:solidFill>
                        <a:effectLst/>
                      </a:endParaRPr>
                    </a:p>
                  </a:txBody>
                  <a:tcPr marR="47625" marT="47625" marB="47625" anchor="b"/>
                </a:tc>
                <a:extLst>
                  <a:ext uri="{0D108BD9-81ED-4DB2-BD59-A6C34878D82A}">
                    <a16:rowId xmlns:a16="http://schemas.microsoft.com/office/drawing/2014/main" xmlns="" val="670308835"/>
                  </a:ext>
                </a:extLst>
              </a:tr>
              <a:tr h="558420">
                <a:tc>
                  <a:txBody>
                    <a:bodyPr/>
                    <a:lstStyle/>
                    <a:p>
                      <a:pPr fontAlgn="t"/>
                      <a:r>
                        <a:rPr lang="en-GB" sz="1100" b="0" dirty="0">
                          <a:solidFill>
                            <a:schemeClr val="tx1"/>
                          </a:solidFill>
                          <a:effectLst/>
                        </a:rPr>
                        <a:t>1</a:t>
                      </a:r>
                    </a:p>
                  </a:txBody>
                  <a:tcPr marL="47625" marR="47625" marT="47625" marB="47625"/>
                </a:tc>
                <a:tc>
                  <a:txBody>
                    <a:bodyPr/>
                    <a:lstStyle/>
                    <a:p>
                      <a:pPr fontAlgn="t"/>
                      <a:r>
                        <a:rPr lang="en-GB" sz="1100" b="0" dirty="0">
                          <a:solidFill>
                            <a:schemeClr val="tx1"/>
                          </a:solidFill>
                          <a:effectLst/>
                        </a:rPr>
                        <a:t>month</a:t>
                      </a:r>
                    </a:p>
                  </a:txBody>
                  <a:tcPr marL="47625" marR="47625" marT="47625" marB="47625"/>
                </a:tc>
                <a:tc>
                  <a:txBody>
                    <a:bodyPr/>
                    <a:lstStyle/>
                    <a:p>
                      <a:pPr fontAlgn="t"/>
                      <a:r>
                        <a:rPr lang="en-GB" sz="1100" b="0" dirty="0">
                          <a:solidFill>
                            <a:schemeClr val="tx1"/>
                          </a:solidFill>
                          <a:effectLst/>
                        </a:rPr>
                        <a:t>Month</a:t>
                      </a:r>
                    </a:p>
                  </a:txBody>
                  <a:tcPr marL="47625" marR="47625" marT="47625" marB="47625"/>
                </a:tc>
                <a:tc>
                  <a:txBody>
                    <a:bodyPr/>
                    <a:lstStyle/>
                    <a:p>
                      <a:pPr fontAlgn="t"/>
                      <a:r>
                        <a:rPr lang="en-GB" sz="1100" b="0" dirty="0">
                          <a:solidFill>
                            <a:schemeClr val="tx1"/>
                          </a:solidFill>
                          <a:effectLst/>
                        </a:rPr>
                        <a:t>Datetime (Month)</a:t>
                      </a:r>
                      <a:br>
                        <a:rPr lang="en-GB" sz="1100" b="0" dirty="0">
                          <a:solidFill>
                            <a:schemeClr val="tx1"/>
                          </a:solidFill>
                          <a:effectLst/>
                        </a:rPr>
                      </a:br>
                      <a:r>
                        <a:rPr lang="en-GB" sz="1100" b="0" dirty="0">
                          <a:solidFill>
                            <a:schemeClr val="tx1"/>
                          </a:solidFill>
                          <a:effectLst/>
                        </a:rPr>
                        <a:t>"YYYY-MM"</a:t>
                      </a:r>
                    </a:p>
                  </a:txBody>
                  <a:tcPr marL="47625" marR="47625" marT="47625" marB="47625"/>
                </a:tc>
                <a:tc>
                  <a:txBody>
                    <a:bodyPr/>
                    <a:lstStyle/>
                    <a:p>
                      <a:pPr fontAlgn="t"/>
                      <a:r>
                        <a:rPr lang="en-GB" sz="1100" b="0" dirty="0">
                          <a:solidFill>
                            <a:schemeClr val="tx1"/>
                          </a:solidFill>
                          <a:effectLst/>
                        </a:rPr>
                        <a:t>-</a:t>
                      </a:r>
                    </a:p>
                  </a:txBody>
                  <a:tcPr marL="47625" marR="47625" marT="47625" marB="47625"/>
                </a:tc>
                <a:tc>
                  <a:txBody>
                    <a:bodyPr/>
                    <a:lstStyle/>
                    <a:p>
                      <a:pPr fontAlgn="t"/>
                      <a:r>
                        <a:rPr lang="en-GB" sz="1100" b="0" dirty="0">
                          <a:solidFill>
                            <a:schemeClr val="tx1"/>
                          </a:solidFill>
                          <a:effectLst/>
                        </a:rPr>
                        <a:t>-</a:t>
                      </a:r>
                    </a:p>
                  </a:txBody>
                  <a:tcPr marL="47625" marR="47625" marT="47625" marB="47625"/>
                </a:tc>
                <a:extLst>
                  <a:ext uri="{0D108BD9-81ED-4DB2-BD59-A6C34878D82A}">
                    <a16:rowId xmlns:a16="http://schemas.microsoft.com/office/drawing/2014/main" xmlns="" val="3970268866"/>
                  </a:ext>
                </a:extLst>
              </a:tr>
              <a:tr h="680689">
                <a:tc>
                  <a:txBody>
                    <a:bodyPr/>
                    <a:lstStyle/>
                    <a:p>
                      <a:pPr fontAlgn="t"/>
                      <a:r>
                        <a:rPr lang="en-GB" sz="1100" b="0">
                          <a:solidFill>
                            <a:schemeClr val="tx1"/>
                          </a:solidFill>
                          <a:effectLst/>
                        </a:rPr>
                        <a:t>2</a:t>
                      </a:r>
                    </a:p>
                  </a:txBody>
                  <a:tcPr marL="47625" marR="47625" marT="47625" marB="47625"/>
                </a:tc>
                <a:tc>
                  <a:txBody>
                    <a:bodyPr/>
                    <a:lstStyle/>
                    <a:p>
                      <a:pPr fontAlgn="t"/>
                      <a:r>
                        <a:rPr lang="en-GB" sz="1100" b="0">
                          <a:solidFill>
                            <a:schemeClr val="tx1"/>
                          </a:solidFill>
                          <a:effectLst/>
                        </a:rPr>
                        <a:t>total_rainfall</a:t>
                      </a:r>
                    </a:p>
                  </a:txBody>
                  <a:tcPr marL="47625" marR="47625" marT="47625" marB="47625"/>
                </a:tc>
                <a:tc>
                  <a:txBody>
                    <a:bodyPr/>
                    <a:lstStyle/>
                    <a:p>
                      <a:pPr fontAlgn="t"/>
                      <a:r>
                        <a:rPr lang="en-GB" sz="1100" b="0">
                          <a:solidFill>
                            <a:schemeClr val="tx1"/>
                          </a:solidFill>
                          <a:effectLst/>
                        </a:rPr>
                        <a:t>Monthly Total Rainfall</a:t>
                      </a:r>
                    </a:p>
                  </a:txBody>
                  <a:tcPr marL="47625" marR="47625" marT="47625" marB="47625"/>
                </a:tc>
                <a:tc>
                  <a:txBody>
                    <a:bodyPr/>
                    <a:lstStyle/>
                    <a:p>
                      <a:pPr fontAlgn="t"/>
                      <a:r>
                        <a:rPr lang="en-GB" sz="1100" b="0">
                          <a:solidFill>
                            <a:schemeClr val="tx1"/>
                          </a:solidFill>
                          <a:effectLst/>
                        </a:rPr>
                        <a:t>Numeric (General)</a:t>
                      </a:r>
                    </a:p>
                  </a:txBody>
                  <a:tcPr marL="47625" marR="47625" marT="47625" marB="47625"/>
                </a:tc>
                <a:tc>
                  <a:txBody>
                    <a:bodyPr/>
                    <a:lstStyle/>
                    <a:p>
                      <a:pPr fontAlgn="t"/>
                      <a:r>
                        <a:rPr lang="en-GB" sz="1100" b="0">
                          <a:solidFill>
                            <a:schemeClr val="tx1"/>
                          </a:solidFill>
                          <a:effectLst/>
                        </a:rPr>
                        <a:t>Millimetre</a:t>
                      </a:r>
                    </a:p>
                  </a:txBody>
                  <a:tcPr marL="47625" marR="47625" marT="47625" marB="47625"/>
                </a:tc>
                <a:tc>
                  <a:txBody>
                    <a:bodyPr/>
                    <a:lstStyle/>
                    <a:p>
                      <a:pPr fontAlgn="t"/>
                      <a:r>
                        <a:rPr lang="en-GB" sz="1100" b="0" dirty="0">
                          <a:solidFill>
                            <a:schemeClr val="tx1"/>
                          </a:solidFill>
                          <a:effectLst/>
                        </a:rPr>
                        <a:t>-</a:t>
                      </a:r>
                    </a:p>
                  </a:txBody>
                  <a:tcPr marL="47625" marR="47625" marT="47625" marB="47625"/>
                </a:tc>
                <a:extLst>
                  <a:ext uri="{0D108BD9-81ED-4DB2-BD59-A6C34878D82A}">
                    <a16:rowId xmlns:a16="http://schemas.microsoft.com/office/drawing/2014/main" xmlns="" val="1444431651"/>
                  </a:ext>
                </a:extLst>
              </a:tr>
            </a:tbl>
          </a:graphicData>
        </a:graphic>
      </p:graphicFrame>
    </p:spTree>
    <p:extLst>
      <p:ext uri="{BB962C8B-B14F-4D97-AF65-F5344CB8AC3E}">
        <p14:creationId xmlns:p14="http://schemas.microsoft.com/office/powerpoint/2010/main" val="3424519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719E0E7-CFBA-48B5-AA1B-EA5B887F6650}"/>
              </a:ext>
            </a:extLst>
          </p:cNvPr>
          <p:cNvSpPr>
            <a:spLocks noGrp="1"/>
          </p:cNvSpPr>
          <p:nvPr>
            <p:ph type="title"/>
          </p:nvPr>
        </p:nvSpPr>
        <p:spPr bwMode="grayWhite">
          <a:xfrm>
            <a:off x="774032" y="1033272"/>
            <a:ext cx="5735825" cy="782638"/>
          </a:xfrm>
        </p:spPr>
        <p:txBody>
          <a:bodyPr>
            <a:normAutofit fontScale="90000"/>
          </a:bodyPr>
          <a:lstStyle/>
          <a:p>
            <a:r>
              <a:rPr lang="en-US" dirty="0"/>
              <a:t>ANALYSIS PROCESS</a:t>
            </a:r>
            <a:endParaRPr lang="ru-RU" dirty="0"/>
          </a:p>
        </p:txBody>
      </p:sp>
      <p:sp>
        <p:nvSpPr>
          <p:cNvPr id="9" name="Text Placeholder 8">
            <a:extLst>
              <a:ext uri="{FF2B5EF4-FFF2-40B4-BE49-F238E27FC236}">
                <a16:creationId xmlns:a16="http://schemas.microsoft.com/office/drawing/2014/main" xmlns="" id="{0658B4B7-2667-479D-90A8-706DAAA9ADB9}"/>
              </a:ext>
            </a:extLst>
          </p:cNvPr>
          <p:cNvSpPr>
            <a:spLocks noGrp="1"/>
          </p:cNvSpPr>
          <p:nvPr>
            <p:ph type="body" sz="quarter" idx="13"/>
          </p:nvPr>
        </p:nvSpPr>
        <p:spPr bwMode="grayWhite">
          <a:xfrm>
            <a:off x="774032" y="2221992"/>
            <a:ext cx="10307825" cy="3935527"/>
          </a:xfrm>
        </p:spPr>
        <p:txBody>
          <a:bodyPr>
            <a:normAutofit/>
          </a:bodyPr>
          <a:lstStyle/>
          <a:p>
            <a:pPr marL="457200" indent="-457200">
              <a:buAutoNum type="arabicPeriod"/>
            </a:pPr>
            <a:r>
              <a:rPr lang="en-US" dirty="0"/>
              <a:t>read csv file using </a:t>
            </a:r>
            <a:r>
              <a:rPr lang="en-US" dirty="0" err="1"/>
              <a:t>pandas.read_csv</a:t>
            </a:r>
            <a:endParaRPr lang="en-US" dirty="0"/>
          </a:p>
          <a:p>
            <a:pPr marL="457200" indent="-457200">
              <a:buAutoNum type="arabicPeriod"/>
            </a:pPr>
            <a:r>
              <a:rPr lang="en-US" dirty="0"/>
              <a:t>plot a histogram of the monthly total rainfall</a:t>
            </a:r>
            <a:br>
              <a:rPr lang="en-US" dirty="0"/>
            </a:br>
            <a:r>
              <a:rPr lang="en-US" dirty="0"/>
              <a:t>intention here is to observe the common total rainfall expected in Singapore</a:t>
            </a:r>
          </a:p>
          <a:p>
            <a:pPr marL="457200" indent="-457200">
              <a:buAutoNum type="arabicPeriod"/>
            </a:pPr>
            <a:r>
              <a:rPr lang="en-US" dirty="0"/>
              <a:t>convert the month into datetime via </a:t>
            </a:r>
            <a:r>
              <a:rPr lang="en-US" dirty="0" err="1"/>
              <a:t>pd.to_datetime</a:t>
            </a:r>
            <a:endParaRPr lang="en-US" dirty="0"/>
          </a:p>
          <a:p>
            <a:pPr marL="457200" indent="-457200">
              <a:buAutoNum type="arabicPeriod"/>
            </a:pPr>
            <a:r>
              <a:rPr lang="en-US" dirty="0"/>
              <a:t>filter the data into 2 sets, comprising of 1984 and 2019 data</a:t>
            </a:r>
          </a:p>
          <a:p>
            <a:pPr marL="457200" indent="-457200">
              <a:buAutoNum type="arabicPeriod"/>
            </a:pPr>
            <a:r>
              <a:rPr lang="en-US" dirty="0"/>
              <a:t>plot a vertical bar chart of the 2 datasets, with each month rainfall side by side</a:t>
            </a:r>
          </a:p>
          <a:p>
            <a:pPr marL="457200" indent="-457200">
              <a:buAutoNum type="arabicPeriod"/>
            </a:pPr>
            <a:r>
              <a:rPr lang="en-US" dirty="0"/>
              <a:t>annotate the monthly total rainfall as label to indicate the amount</a:t>
            </a:r>
          </a:p>
        </p:txBody>
      </p:sp>
      <p:sp>
        <p:nvSpPr>
          <p:cNvPr id="2" name="Slide Number Placeholder 1">
            <a:extLst>
              <a:ext uri="{FF2B5EF4-FFF2-40B4-BE49-F238E27FC236}">
                <a16:creationId xmlns:a16="http://schemas.microsoft.com/office/drawing/2014/main" xmlns="" id="{7D609542-DD6D-4EC5-B1B2-054C2BE79B96}"/>
              </a:ext>
            </a:extLst>
          </p:cNvPr>
          <p:cNvSpPr>
            <a:spLocks noGrp="1"/>
          </p:cNvSpPr>
          <p:nvPr>
            <p:ph type="sldNum" sz="quarter" idx="10"/>
          </p:nvPr>
        </p:nvSpPr>
        <p:spPr bwMode="grayWhite"/>
        <p:txBody>
          <a:bodyPr/>
          <a:lstStyle/>
          <a:p>
            <a:fld id="{D495E168-DA5E-4888-8D8A-92B118324C14}" type="slidenum">
              <a:rPr lang="ru-RU" smtClean="0"/>
              <a:pPr/>
              <a:t>19</a:t>
            </a:fld>
            <a:endParaRPr lang="ru-RU" dirty="0"/>
          </a:p>
        </p:txBody>
      </p:sp>
    </p:spTree>
    <p:extLst>
      <p:ext uri="{BB962C8B-B14F-4D97-AF65-F5344CB8AC3E}">
        <p14:creationId xmlns:p14="http://schemas.microsoft.com/office/powerpoint/2010/main" val="289651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21564-E2C8-443F-8E07-E59DFA5BC6DF}"/>
              </a:ext>
            </a:extLst>
          </p:cNvPr>
          <p:cNvSpPr>
            <a:spLocks noGrp="1"/>
          </p:cNvSpPr>
          <p:nvPr>
            <p:ph type="title"/>
          </p:nvPr>
        </p:nvSpPr>
        <p:spPr/>
        <p:txBody>
          <a:bodyPr/>
          <a:lstStyle/>
          <a:p>
            <a:r>
              <a:rPr lang="en-US" dirty="0"/>
              <a:t>DATASETS</a:t>
            </a:r>
            <a:endParaRPr lang="ru-RU" dirty="0"/>
          </a:p>
        </p:txBody>
      </p:sp>
      <p:sp>
        <p:nvSpPr>
          <p:cNvPr id="5" name="Text Placeholder 4">
            <a:extLst>
              <a:ext uri="{FF2B5EF4-FFF2-40B4-BE49-F238E27FC236}">
                <a16:creationId xmlns:a16="http://schemas.microsoft.com/office/drawing/2014/main" xmlns="" id="{02A2A374-6D41-4D06-9363-30924664025A}"/>
              </a:ext>
            </a:extLst>
          </p:cNvPr>
          <p:cNvSpPr>
            <a:spLocks noGrp="1"/>
          </p:cNvSpPr>
          <p:nvPr>
            <p:ph type="body" sz="quarter" idx="13"/>
          </p:nvPr>
        </p:nvSpPr>
        <p:spPr>
          <a:xfrm>
            <a:off x="774032" y="2225392"/>
            <a:ext cx="10133454" cy="4016788"/>
          </a:xfrm>
        </p:spPr>
        <p:txBody>
          <a:bodyPr/>
          <a:lstStyle/>
          <a:p>
            <a:r>
              <a:rPr lang="en-US" dirty="0"/>
              <a:t>1. Surface Air Temperature – Monthly Mean</a:t>
            </a:r>
          </a:p>
          <a:p>
            <a:r>
              <a:rPr lang="en-GB" dirty="0">
                <a:hlinkClick r:id="rId2"/>
              </a:rPr>
              <a:t>https://data.gov.sg/dataset/surface-air-temperature-monthly-mean</a:t>
            </a:r>
            <a:endParaRPr lang="en-GB" dirty="0"/>
          </a:p>
          <a:p>
            <a:endParaRPr lang="en-GB" dirty="0"/>
          </a:p>
          <a:p>
            <a:r>
              <a:rPr lang="en-GB" dirty="0"/>
              <a:t>2. Wet Bulb Temperature, Hourly</a:t>
            </a:r>
          </a:p>
          <a:p>
            <a:r>
              <a:rPr lang="en-GB" dirty="0">
                <a:hlinkClick r:id="rId3"/>
              </a:rPr>
              <a:t>https://data.gov.sg/dataset/wet-bulb-temperature-hourly</a:t>
            </a:r>
            <a:endParaRPr lang="en-GB" dirty="0"/>
          </a:p>
          <a:p>
            <a:endParaRPr lang="en-GB" dirty="0"/>
          </a:p>
          <a:p>
            <a:r>
              <a:rPr lang="en-GB" dirty="0"/>
              <a:t>3. Rainfall – Monthly Total</a:t>
            </a:r>
          </a:p>
          <a:p>
            <a:r>
              <a:rPr lang="en-GB" dirty="0">
                <a:hlinkClick r:id="rId4"/>
              </a:rPr>
              <a:t>https://data.gov.sg/dataset/rainfall-monthly-total</a:t>
            </a:r>
            <a:endParaRPr lang="en-GB" dirty="0"/>
          </a:p>
          <a:p>
            <a:endParaRPr lang="ru-RU" dirty="0"/>
          </a:p>
        </p:txBody>
      </p:sp>
      <p:sp>
        <p:nvSpPr>
          <p:cNvPr id="3" name="Slide Number Placeholder 2">
            <a:extLst>
              <a:ext uri="{FF2B5EF4-FFF2-40B4-BE49-F238E27FC236}">
                <a16:creationId xmlns:a16="http://schemas.microsoft.com/office/drawing/2014/main" xmlns=""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B7CBBAB3-BDC3-4DFD-BB53-F1726D4D91AC}"/>
              </a:ext>
            </a:extLst>
          </p:cNvPr>
          <p:cNvSpPr/>
          <p:nvPr/>
        </p:nvSpPr>
        <p:spPr>
          <a:xfrm>
            <a:off x="3464653" y="490502"/>
            <a:ext cx="8514826" cy="5511869"/>
          </a:xfrm>
          <a:prstGeom prst="rect">
            <a:avLst/>
          </a:prstGeom>
          <a:solidFill>
            <a:schemeClr val="bg1"/>
          </a:solidFill>
          <a:ln w="12700" cap="flat">
            <a:noFill/>
            <a:prstDash val="solid"/>
            <a:miter/>
          </a:ln>
        </p:spPr>
        <p:txBody>
          <a:bodyPr rtlCol="0" anchor="ctr"/>
          <a:lstStyle/>
          <a:p>
            <a:pPr algn="l"/>
            <a:endParaRPr lang="en-GB"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371360" y="1356166"/>
            <a:ext cx="2825496" cy="1524185"/>
          </a:xfrm>
        </p:spPr>
        <p:txBody>
          <a:bodyPr>
            <a:normAutofit/>
          </a:bodyPr>
          <a:lstStyle/>
          <a:p>
            <a:r>
              <a:rPr lang="en-US" sz="2800" dirty="0"/>
              <a:t>HISTOGRAM</a:t>
            </a:r>
            <a:endParaRPr lang="ru-RU" sz="2800" dirty="0"/>
          </a:p>
        </p:txBody>
      </p:sp>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20</a:t>
            </a:fld>
            <a:endParaRPr lang="ru-RU" dirty="0"/>
          </a:p>
        </p:txBody>
      </p:sp>
      <p:pic>
        <p:nvPicPr>
          <p:cNvPr id="6" name="Picture 5" descr="Chart, histogram&#10;&#10;Description automatically generated">
            <a:extLst>
              <a:ext uri="{FF2B5EF4-FFF2-40B4-BE49-F238E27FC236}">
                <a16:creationId xmlns:a16="http://schemas.microsoft.com/office/drawing/2014/main" xmlns="" id="{927B187B-7B28-4E4B-B51B-5DB7A2DAEA92}"/>
              </a:ext>
            </a:extLst>
          </p:cNvPr>
          <p:cNvPicPr>
            <a:picLocks noChangeAspect="1"/>
          </p:cNvPicPr>
          <p:nvPr/>
        </p:nvPicPr>
        <p:blipFill>
          <a:blip r:embed="rId2"/>
          <a:stretch>
            <a:fillRect/>
          </a:stretch>
        </p:blipFill>
        <p:spPr>
          <a:xfrm>
            <a:off x="3625948" y="733264"/>
            <a:ext cx="8194692" cy="5206141"/>
          </a:xfrm>
          <a:prstGeom prst="rect">
            <a:avLst/>
          </a:prstGeom>
        </p:spPr>
      </p:pic>
    </p:spTree>
    <p:extLst>
      <p:ext uri="{BB962C8B-B14F-4D97-AF65-F5344CB8AC3E}">
        <p14:creationId xmlns:p14="http://schemas.microsoft.com/office/powerpoint/2010/main" val="1249193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B7CBBAB3-BDC3-4DFD-BB53-F1726D4D91AC}"/>
              </a:ext>
            </a:extLst>
          </p:cNvPr>
          <p:cNvSpPr/>
          <p:nvPr/>
        </p:nvSpPr>
        <p:spPr>
          <a:xfrm>
            <a:off x="2658967" y="490502"/>
            <a:ext cx="9320512" cy="5511869"/>
          </a:xfrm>
          <a:prstGeom prst="rect">
            <a:avLst/>
          </a:prstGeom>
          <a:solidFill>
            <a:schemeClr val="bg1"/>
          </a:solidFill>
          <a:ln w="12700" cap="flat">
            <a:noFill/>
            <a:prstDash val="solid"/>
            <a:miter/>
          </a:ln>
        </p:spPr>
        <p:txBody>
          <a:bodyPr rtlCol="0" anchor="ctr"/>
          <a:lstStyle/>
          <a:p>
            <a:pPr algn="l"/>
            <a:endParaRPr lang="en-GB"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371360" y="1356166"/>
            <a:ext cx="2825496" cy="1524185"/>
          </a:xfrm>
        </p:spPr>
        <p:txBody>
          <a:bodyPr>
            <a:normAutofit/>
          </a:bodyPr>
          <a:lstStyle/>
          <a:p>
            <a:r>
              <a:rPr lang="en-US" sz="2800" dirty="0"/>
              <a:t>BAR </a:t>
            </a:r>
            <a:br>
              <a:rPr lang="en-US" sz="2800" dirty="0"/>
            </a:br>
            <a:r>
              <a:rPr lang="en-US" sz="2800" dirty="0"/>
              <a:t>CHART</a:t>
            </a:r>
            <a:endParaRPr lang="ru-RU" sz="2800" dirty="0"/>
          </a:p>
        </p:txBody>
      </p:sp>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21</a:t>
            </a:fld>
            <a:endParaRPr lang="ru-RU" dirty="0"/>
          </a:p>
        </p:txBody>
      </p:sp>
      <p:pic>
        <p:nvPicPr>
          <p:cNvPr id="6" name="Picture 5" descr="Chart, bar chart&#10;&#10;Description automatically generated">
            <a:extLst>
              <a:ext uri="{FF2B5EF4-FFF2-40B4-BE49-F238E27FC236}">
                <a16:creationId xmlns:a16="http://schemas.microsoft.com/office/drawing/2014/main" xmlns="" id="{33725CB2-70AB-49D3-99D9-87A866602E31}"/>
              </a:ext>
            </a:extLst>
          </p:cNvPr>
          <p:cNvPicPr>
            <a:picLocks noChangeAspect="1"/>
          </p:cNvPicPr>
          <p:nvPr/>
        </p:nvPicPr>
        <p:blipFill>
          <a:blip r:embed="rId2"/>
          <a:stretch>
            <a:fillRect/>
          </a:stretch>
        </p:blipFill>
        <p:spPr>
          <a:xfrm>
            <a:off x="2712582" y="588731"/>
            <a:ext cx="9213281" cy="5315410"/>
          </a:xfrm>
          <a:prstGeom prst="rect">
            <a:avLst/>
          </a:prstGeom>
        </p:spPr>
      </p:pic>
    </p:spTree>
    <p:extLst>
      <p:ext uri="{BB962C8B-B14F-4D97-AF65-F5344CB8AC3E}">
        <p14:creationId xmlns:p14="http://schemas.microsoft.com/office/powerpoint/2010/main" val="234007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DE478EB-C91D-4F65-ABE7-97357B17A1CA}"/>
              </a:ext>
            </a:extLst>
          </p:cNvPr>
          <p:cNvSpPr>
            <a:spLocks noGrp="1"/>
          </p:cNvSpPr>
          <p:nvPr>
            <p:ph type="body" sz="quarter" idx="13"/>
          </p:nvPr>
        </p:nvSpPr>
        <p:spPr bwMode="grayWhite">
          <a:xfrm>
            <a:off x="3466897" y="1084203"/>
            <a:ext cx="8361579" cy="4586755"/>
          </a:xfrm>
        </p:spPr>
        <p:txBody>
          <a:bodyPr>
            <a:normAutofit/>
          </a:bodyPr>
          <a:lstStyle/>
          <a:p>
            <a:pPr marL="342900" indent="-342900">
              <a:buFont typeface="Arial" panose="020B0604020202020204" pitchFamily="34" charset="0"/>
              <a:buChar char="•"/>
            </a:pPr>
            <a:r>
              <a:rPr lang="en-US" dirty="0"/>
              <a:t>since rainfall can affect temperature, the monthly rainfall can affect the monthly mean temperature.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from the hottest year in 2019, there are 7 months where the monthly total rainfall is below 80mm, this dry spell can probably be a reason why the temperature in 2019 is much hotter.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most of the months in 1984 have a higher monthly total rainfall than 2019. interestingly Dec 2019 have a much higher monthly total rainfall, which is likely due to localized convergence of monsoon winds and strong daytime heating of land areas.</a:t>
            </a:r>
          </a:p>
        </p:txBody>
      </p:sp>
      <p:sp>
        <p:nvSpPr>
          <p:cNvPr id="2" name="Slide Number Placeholder 1">
            <a:extLst>
              <a:ext uri="{FF2B5EF4-FFF2-40B4-BE49-F238E27FC236}">
                <a16:creationId xmlns:a16="http://schemas.microsoft.com/office/drawing/2014/main" xmlns="" id="{8F9A1308-AD4D-492C-B931-EA94BBCF4B56}"/>
              </a:ext>
            </a:extLst>
          </p:cNvPr>
          <p:cNvSpPr>
            <a:spLocks noGrp="1"/>
          </p:cNvSpPr>
          <p:nvPr>
            <p:ph type="sldNum" sz="quarter" idx="10"/>
          </p:nvPr>
        </p:nvSpPr>
        <p:spPr/>
        <p:txBody>
          <a:bodyPr/>
          <a:lstStyle/>
          <a:p>
            <a:fld id="{D495E168-DA5E-4888-8D8A-92B118324C14}" type="slidenum">
              <a:rPr lang="ru-RU" smtClean="0"/>
              <a:pPr/>
              <a:t>22</a:t>
            </a:fld>
            <a:endParaRPr lang="ru-RU" dirty="0"/>
          </a:p>
        </p:txBody>
      </p:sp>
      <p:sp>
        <p:nvSpPr>
          <p:cNvPr id="10" name="Title 3">
            <a:extLst>
              <a:ext uri="{FF2B5EF4-FFF2-40B4-BE49-F238E27FC236}">
                <a16:creationId xmlns:a16="http://schemas.microsoft.com/office/drawing/2014/main" xmlns="" id="{D333A457-C3C8-47F0-82FB-2F836BD0402D}"/>
              </a:ext>
            </a:extLst>
          </p:cNvPr>
          <p:cNvSpPr>
            <a:spLocks noGrp="1"/>
          </p:cNvSpPr>
          <p:nvPr>
            <p:ph type="title"/>
          </p:nvPr>
        </p:nvSpPr>
        <p:spPr bwMode="grayWhite">
          <a:xfrm>
            <a:off x="371360" y="1356166"/>
            <a:ext cx="2825496" cy="1524185"/>
          </a:xfrm>
        </p:spPr>
        <p:txBody>
          <a:bodyPr>
            <a:normAutofit/>
          </a:bodyPr>
          <a:lstStyle/>
          <a:p>
            <a:r>
              <a:rPr lang="en-US" sz="3200" dirty="0"/>
              <a:t>RESULTS</a:t>
            </a:r>
            <a:endParaRPr lang="ru-RU" sz="3200" dirty="0"/>
          </a:p>
        </p:txBody>
      </p:sp>
    </p:spTree>
    <p:extLst>
      <p:ext uri="{BB962C8B-B14F-4D97-AF65-F5344CB8AC3E}">
        <p14:creationId xmlns:p14="http://schemas.microsoft.com/office/powerpoint/2010/main" val="1219003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38DCF8F-466A-4FC0-91DF-33EF070ED3F1}"/>
              </a:ext>
            </a:extLst>
          </p:cNvPr>
          <p:cNvSpPr>
            <a:spLocks noGrp="1"/>
          </p:cNvSpPr>
          <p:nvPr>
            <p:ph type="sldNum" sz="quarter" idx="10"/>
          </p:nvPr>
        </p:nvSpPr>
        <p:spPr>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23</a:t>
            </a:fld>
            <a:endParaRPr lang="ru-RU"/>
          </a:p>
        </p:txBody>
      </p:sp>
      <p:sp>
        <p:nvSpPr>
          <p:cNvPr id="5" name="Title 4">
            <a:extLst>
              <a:ext uri="{FF2B5EF4-FFF2-40B4-BE49-F238E27FC236}">
                <a16:creationId xmlns:a16="http://schemas.microsoft.com/office/drawing/2014/main" xmlns="" id="{20B93806-769F-4C20-A684-CA4CB5BB858C}"/>
              </a:ext>
            </a:extLst>
          </p:cNvPr>
          <p:cNvSpPr>
            <a:spLocks noGrp="1"/>
          </p:cNvSpPr>
          <p:nvPr>
            <p:ph type="title"/>
          </p:nvPr>
        </p:nvSpPr>
        <p:spPr>
          <a:xfrm>
            <a:off x="1676400" y="1240892"/>
            <a:ext cx="8264554" cy="1325563"/>
          </a:xfrm>
        </p:spPr>
        <p:txBody>
          <a:bodyPr anchor="b">
            <a:normAutofit/>
          </a:bodyPr>
          <a:lstStyle/>
          <a:p>
            <a:r>
              <a:rPr lang="en-US" dirty="0"/>
              <a:t>COMBINING DATASET 1 &amp;</a:t>
            </a:r>
            <a:br>
              <a:rPr lang="en-US" dirty="0"/>
            </a:br>
            <a:r>
              <a:rPr lang="en-US" dirty="0"/>
              <a:t>				DATASET 3</a:t>
            </a:r>
            <a:endParaRPr lang="ru-RU" dirty="0"/>
          </a:p>
        </p:txBody>
      </p:sp>
      <p:sp>
        <p:nvSpPr>
          <p:cNvPr id="9" name="Text Placeholder 8">
            <a:extLst>
              <a:ext uri="{FF2B5EF4-FFF2-40B4-BE49-F238E27FC236}">
                <a16:creationId xmlns:a16="http://schemas.microsoft.com/office/drawing/2014/main" xmlns="" id="{4C9FA178-E290-4F63-A235-76708923661C}"/>
              </a:ext>
            </a:extLst>
          </p:cNvPr>
          <p:cNvSpPr>
            <a:spLocks noGrp="1"/>
          </p:cNvSpPr>
          <p:nvPr>
            <p:ph type="body" idx="1"/>
          </p:nvPr>
        </p:nvSpPr>
        <p:spPr>
          <a:xfrm>
            <a:off x="1147893" y="3429000"/>
            <a:ext cx="8868562" cy="1470171"/>
          </a:xfrm>
        </p:spPr>
        <p:txBody>
          <a:bodyPr>
            <a:normAutofit/>
          </a:bodyPr>
          <a:lstStyle/>
          <a:p>
            <a:r>
              <a:rPr lang="en-US" sz="2400" dirty="0"/>
              <a:t>FINDING THE RELATIONSHIP BETWEEN</a:t>
            </a:r>
          </a:p>
          <a:p>
            <a:r>
              <a:rPr lang="en-US" sz="2400" dirty="0"/>
              <a:t>	MONTHLY MEAN AIR TEMPERATURE</a:t>
            </a:r>
          </a:p>
          <a:p>
            <a:r>
              <a:rPr lang="en-US" sz="2400" dirty="0"/>
              <a:t>	MONTHLY TOTAL RAINFALL</a:t>
            </a:r>
            <a:endParaRPr lang="en-GB" sz="2400" dirty="0"/>
          </a:p>
        </p:txBody>
      </p:sp>
    </p:spTree>
    <p:extLst>
      <p:ext uri="{BB962C8B-B14F-4D97-AF65-F5344CB8AC3E}">
        <p14:creationId xmlns:p14="http://schemas.microsoft.com/office/powerpoint/2010/main" val="1731969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719E0E7-CFBA-48B5-AA1B-EA5B887F6650}"/>
              </a:ext>
            </a:extLst>
          </p:cNvPr>
          <p:cNvSpPr>
            <a:spLocks noGrp="1"/>
          </p:cNvSpPr>
          <p:nvPr>
            <p:ph type="title"/>
          </p:nvPr>
        </p:nvSpPr>
        <p:spPr bwMode="grayWhite">
          <a:xfrm>
            <a:off x="774032" y="1033272"/>
            <a:ext cx="5735825" cy="782638"/>
          </a:xfrm>
        </p:spPr>
        <p:txBody>
          <a:bodyPr>
            <a:normAutofit fontScale="90000"/>
          </a:bodyPr>
          <a:lstStyle/>
          <a:p>
            <a:r>
              <a:rPr lang="en-US" dirty="0"/>
              <a:t>ANALYSIS PROCESS</a:t>
            </a:r>
            <a:endParaRPr lang="ru-RU" dirty="0"/>
          </a:p>
        </p:txBody>
      </p:sp>
      <p:sp>
        <p:nvSpPr>
          <p:cNvPr id="9" name="Text Placeholder 8">
            <a:extLst>
              <a:ext uri="{FF2B5EF4-FFF2-40B4-BE49-F238E27FC236}">
                <a16:creationId xmlns:a16="http://schemas.microsoft.com/office/drawing/2014/main" xmlns="" id="{0658B4B7-2667-479D-90A8-706DAAA9ADB9}"/>
              </a:ext>
            </a:extLst>
          </p:cNvPr>
          <p:cNvSpPr>
            <a:spLocks noGrp="1"/>
          </p:cNvSpPr>
          <p:nvPr>
            <p:ph type="body" sz="quarter" idx="13"/>
          </p:nvPr>
        </p:nvSpPr>
        <p:spPr bwMode="grayWhite">
          <a:xfrm>
            <a:off x="774032" y="2221992"/>
            <a:ext cx="10307825" cy="3935527"/>
          </a:xfrm>
        </p:spPr>
        <p:txBody>
          <a:bodyPr>
            <a:normAutofit/>
          </a:bodyPr>
          <a:lstStyle/>
          <a:p>
            <a:pPr marL="457200" indent="-457200">
              <a:buAutoNum type="arabicPeriod"/>
            </a:pPr>
            <a:r>
              <a:rPr lang="en-US" dirty="0"/>
              <a:t>read both csv files using </a:t>
            </a:r>
            <a:r>
              <a:rPr lang="en-US" dirty="0" err="1"/>
              <a:t>pandas.read_csv</a:t>
            </a:r>
            <a:endParaRPr lang="en-US" dirty="0"/>
          </a:p>
          <a:p>
            <a:pPr marL="457200" indent="-457200">
              <a:buAutoNum type="arabicPeriod"/>
            </a:pPr>
            <a:r>
              <a:rPr lang="en-US" dirty="0"/>
              <a:t>check if both </a:t>
            </a:r>
            <a:r>
              <a:rPr lang="en-US" dirty="0" err="1"/>
              <a:t>dataframes</a:t>
            </a:r>
            <a:r>
              <a:rPr lang="en-US" dirty="0"/>
              <a:t> have same number of rows and data with info()</a:t>
            </a:r>
          </a:p>
          <a:p>
            <a:pPr marL="457200" indent="-457200">
              <a:buAutoNum type="arabicPeriod"/>
            </a:pPr>
            <a:r>
              <a:rPr lang="en-US" dirty="0" err="1"/>
              <a:t>pd.concat</a:t>
            </a:r>
            <a:r>
              <a:rPr lang="en-US" dirty="0"/>
              <a:t> both </a:t>
            </a:r>
            <a:r>
              <a:rPr lang="en-US" dirty="0" err="1"/>
              <a:t>dataframes</a:t>
            </a:r>
            <a:r>
              <a:rPr lang="en-US" dirty="0"/>
              <a:t> using axis=1</a:t>
            </a:r>
          </a:p>
          <a:p>
            <a:pPr marL="457200" indent="-457200">
              <a:buAutoNum type="arabicPeriod"/>
            </a:pPr>
            <a:r>
              <a:rPr lang="en-US" dirty="0"/>
              <a:t>using </a:t>
            </a:r>
            <a:r>
              <a:rPr lang="en-US" dirty="0" err="1"/>
              <a:t>seaborn.lmplot</a:t>
            </a:r>
            <a:r>
              <a:rPr lang="en-US" dirty="0"/>
              <a:t> to plot the relationship between monthly total rainfall against monthly mean temperature</a:t>
            </a:r>
          </a:p>
          <a:p>
            <a:pPr marL="457200" indent="-457200">
              <a:buAutoNum type="arabicPeriod"/>
            </a:pPr>
            <a:r>
              <a:rPr lang="en-US" dirty="0"/>
              <a:t>include </a:t>
            </a:r>
            <a:r>
              <a:rPr lang="en-US" dirty="0" err="1"/>
              <a:t>fig_reg</a:t>
            </a:r>
            <a:r>
              <a:rPr lang="en-US" dirty="0"/>
              <a:t> = true in </a:t>
            </a:r>
            <a:r>
              <a:rPr lang="en-US" dirty="0" err="1"/>
              <a:t>seaborn.lmplot</a:t>
            </a:r>
            <a:r>
              <a:rPr lang="en-US" dirty="0"/>
              <a:t> to get the fitting curve</a:t>
            </a:r>
          </a:p>
          <a:p>
            <a:pPr marL="457200" indent="-457200">
              <a:buAutoNum type="arabicPeriod"/>
            </a:pPr>
            <a:r>
              <a:rPr lang="en-US" dirty="0"/>
              <a:t>import scipy stats and using </a:t>
            </a:r>
            <a:r>
              <a:rPr lang="en-US" dirty="0" err="1"/>
              <a:t>stats.pearsonr</a:t>
            </a:r>
            <a:r>
              <a:rPr lang="en-US" dirty="0"/>
              <a:t> to show correlation coefficient</a:t>
            </a:r>
          </a:p>
        </p:txBody>
      </p:sp>
      <p:sp>
        <p:nvSpPr>
          <p:cNvPr id="2" name="Slide Number Placeholder 1">
            <a:extLst>
              <a:ext uri="{FF2B5EF4-FFF2-40B4-BE49-F238E27FC236}">
                <a16:creationId xmlns:a16="http://schemas.microsoft.com/office/drawing/2014/main" xmlns="" id="{7D609542-DD6D-4EC5-B1B2-054C2BE79B96}"/>
              </a:ext>
            </a:extLst>
          </p:cNvPr>
          <p:cNvSpPr>
            <a:spLocks noGrp="1"/>
          </p:cNvSpPr>
          <p:nvPr>
            <p:ph type="sldNum" sz="quarter" idx="10"/>
          </p:nvPr>
        </p:nvSpPr>
        <p:spPr bwMode="grayWhite"/>
        <p:txBody>
          <a:bodyPr/>
          <a:lstStyle/>
          <a:p>
            <a:fld id="{D495E168-DA5E-4888-8D8A-92B118324C14}" type="slidenum">
              <a:rPr lang="ru-RU" smtClean="0"/>
              <a:pPr/>
              <a:t>24</a:t>
            </a:fld>
            <a:endParaRPr lang="ru-RU" dirty="0"/>
          </a:p>
        </p:txBody>
      </p:sp>
    </p:spTree>
    <p:extLst>
      <p:ext uri="{BB962C8B-B14F-4D97-AF65-F5344CB8AC3E}">
        <p14:creationId xmlns:p14="http://schemas.microsoft.com/office/powerpoint/2010/main" val="75240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B7CBBAB3-BDC3-4DFD-BB53-F1726D4D91AC}"/>
              </a:ext>
            </a:extLst>
          </p:cNvPr>
          <p:cNvSpPr/>
          <p:nvPr/>
        </p:nvSpPr>
        <p:spPr>
          <a:xfrm>
            <a:off x="2658967" y="490502"/>
            <a:ext cx="9320512" cy="5511869"/>
          </a:xfrm>
          <a:prstGeom prst="rect">
            <a:avLst/>
          </a:prstGeom>
          <a:solidFill>
            <a:schemeClr val="bg1"/>
          </a:solidFill>
          <a:ln w="12700" cap="flat">
            <a:noFill/>
            <a:prstDash val="solid"/>
            <a:miter/>
          </a:ln>
        </p:spPr>
        <p:txBody>
          <a:bodyPr rtlCol="0" anchor="ctr"/>
          <a:lstStyle/>
          <a:p>
            <a:pPr algn="l"/>
            <a:endParaRPr lang="en-GB"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371360" y="1356166"/>
            <a:ext cx="2825496" cy="1524185"/>
          </a:xfrm>
        </p:spPr>
        <p:txBody>
          <a:bodyPr>
            <a:normAutofit/>
          </a:bodyPr>
          <a:lstStyle/>
          <a:p>
            <a:r>
              <a:rPr lang="en-US" sz="2800" dirty="0"/>
              <a:t>SCATTER</a:t>
            </a:r>
            <a:br>
              <a:rPr lang="en-US" sz="2800" dirty="0"/>
            </a:br>
            <a:r>
              <a:rPr lang="en-US" sz="2800" dirty="0"/>
              <a:t>PLOT</a:t>
            </a:r>
            <a:endParaRPr lang="ru-RU" sz="2800" dirty="0"/>
          </a:p>
        </p:txBody>
      </p:sp>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25</a:t>
            </a:fld>
            <a:endParaRPr lang="ru-RU" dirty="0"/>
          </a:p>
        </p:txBody>
      </p:sp>
      <p:pic>
        <p:nvPicPr>
          <p:cNvPr id="5" name="Picture 4" descr="Chart, scatter chart&#10;&#10;Description automatically generated">
            <a:extLst>
              <a:ext uri="{FF2B5EF4-FFF2-40B4-BE49-F238E27FC236}">
                <a16:creationId xmlns:a16="http://schemas.microsoft.com/office/drawing/2014/main" xmlns="" id="{82BED2F0-4D9D-4922-B29E-921F12406EBE}"/>
              </a:ext>
            </a:extLst>
          </p:cNvPr>
          <p:cNvPicPr>
            <a:picLocks noChangeAspect="1"/>
          </p:cNvPicPr>
          <p:nvPr/>
        </p:nvPicPr>
        <p:blipFill>
          <a:blip r:embed="rId2"/>
          <a:stretch>
            <a:fillRect/>
          </a:stretch>
        </p:blipFill>
        <p:spPr>
          <a:xfrm>
            <a:off x="2658967" y="571967"/>
            <a:ext cx="9243706" cy="4929867"/>
          </a:xfrm>
          <a:prstGeom prst="rect">
            <a:avLst/>
          </a:prstGeom>
        </p:spPr>
      </p:pic>
      <p:pic>
        <p:nvPicPr>
          <p:cNvPr id="7" name="Picture 6">
            <a:extLst>
              <a:ext uri="{FF2B5EF4-FFF2-40B4-BE49-F238E27FC236}">
                <a16:creationId xmlns:a16="http://schemas.microsoft.com/office/drawing/2014/main" xmlns="" id="{C2678D18-B445-4D9B-9182-A515F2591658}"/>
              </a:ext>
            </a:extLst>
          </p:cNvPr>
          <p:cNvPicPr>
            <a:picLocks noChangeAspect="1"/>
          </p:cNvPicPr>
          <p:nvPr/>
        </p:nvPicPr>
        <p:blipFill>
          <a:blip r:embed="rId3"/>
          <a:stretch>
            <a:fillRect/>
          </a:stretch>
        </p:blipFill>
        <p:spPr>
          <a:xfrm>
            <a:off x="3147884" y="5562678"/>
            <a:ext cx="7856999" cy="378849"/>
          </a:xfrm>
          <a:prstGeom prst="rect">
            <a:avLst/>
          </a:prstGeom>
        </p:spPr>
      </p:pic>
    </p:spTree>
    <p:extLst>
      <p:ext uri="{BB962C8B-B14F-4D97-AF65-F5344CB8AC3E}">
        <p14:creationId xmlns:p14="http://schemas.microsoft.com/office/powerpoint/2010/main" val="1514133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DE478EB-C91D-4F65-ABE7-97357B17A1CA}"/>
              </a:ext>
            </a:extLst>
          </p:cNvPr>
          <p:cNvSpPr>
            <a:spLocks noGrp="1"/>
          </p:cNvSpPr>
          <p:nvPr>
            <p:ph type="body" sz="quarter" idx="13"/>
          </p:nvPr>
        </p:nvSpPr>
        <p:spPr bwMode="grayWhite">
          <a:xfrm>
            <a:off x="3466897" y="1084203"/>
            <a:ext cx="8361579" cy="4918169"/>
          </a:xfrm>
        </p:spPr>
        <p:txBody>
          <a:bodyPr>
            <a:normAutofit/>
          </a:bodyPr>
          <a:lstStyle/>
          <a:p>
            <a:pPr marL="342900" indent="-342900">
              <a:buFont typeface="Arial" panose="020B0604020202020204" pitchFamily="34" charset="0"/>
              <a:buChar char="•"/>
            </a:pPr>
            <a:r>
              <a:rPr lang="en-US" dirty="0"/>
              <a:t>the correlation coefficient shown is -0.52.</a:t>
            </a:r>
            <a:br>
              <a:rPr lang="en-US" dirty="0"/>
            </a:br>
            <a:r>
              <a:rPr lang="en-US" dirty="0"/>
              <a:t>this indicates a negative moderation relationship between monthly mean temperature and monthly total rainfall. </a:t>
            </a:r>
            <a:br>
              <a:rPr lang="en-US" dirty="0"/>
            </a:br>
            <a:r>
              <a:rPr lang="en-US" dirty="0"/>
              <a:t>the higher the rainfall recorded, the lower the temperature we can expect in the same month.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falls within our expectations, since we can relate that rainfall does cool down the weather.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however I would expect a stronger relationship if we compare the daily temperature against the daily total rainfall. there could be high temperatures in some days of the month, yet high rainfall in some other days, which can make the monthly datasets relationship not so reliable.</a:t>
            </a:r>
          </a:p>
          <a:p>
            <a:pPr marL="342900" indent="-34290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xmlns="" id="{8F9A1308-AD4D-492C-B931-EA94BBCF4B56}"/>
              </a:ext>
            </a:extLst>
          </p:cNvPr>
          <p:cNvSpPr>
            <a:spLocks noGrp="1"/>
          </p:cNvSpPr>
          <p:nvPr>
            <p:ph type="sldNum" sz="quarter" idx="10"/>
          </p:nvPr>
        </p:nvSpPr>
        <p:spPr/>
        <p:txBody>
          <a:bodyPr/>
          <a:lstStyle/>
          <a:p>
            <a:fld id="{D495E168-DA5E-4888-8D8A-92B118324C14}" type="slidenum">
              <a:rPr lang="ru-RU" smtClean="0"/>
              <a:pPr/>
              <a:t>26</a:t>
            </a:fld>
            <a:endParaRPr lang="ru-RU" dirty="0"/>
          </a:p>
        </p:txBody>
      </p:sp>
      <p:sp>
        <p:nvSpPr>
          <p:cNvPr id="10" name="Title 3">
            <a:extLst>
              <a:ext uri="{FF2B5EF4-FFF2-40B4-BE49-F238E27FC236}">
                <a16:creationId xmlns:a16="http://schemas.microsoft.com/office/drawing/2014/main" xmlns="" id="{D333A457-C3C8-47F0-82FB-2F836BD0402D}"/>
              </a:ext>
            </a:extLst>
          </p:cNvPr>
          <p:cNvSpPr>
            <a:spLocks noGrp="1"/>
          </p:cNvSpPr>
          <p:nvPr>
            <p:ph type="title"/>
          </p:nvPr>
        </p:nvSpPr>
        <p:spPr bwMode="grayWhite">
          <a:xfrm>
            <a:off x="371360" y="1356166"/>
            <a:ext cx="2825496" cy="1524185"/>
          </a:xfrm>
        </p:spPr>
        <p:txBody>
          <a:bodyPr>
            <a:normAutofit/>
          </a:bodyPr>
          <a:lstStyle/>
          <a:p>
            <a:r>
              <a:rPr lang="en-US" sz="3200" dirty="0"/>
              <a:t>RESULTS</a:t>
            </a:r>
            <a:endParaRPr lang="ru-RU" sz="3200" dirty="0"/>
          </a:p>
        </p:txBody>
      </p:sp>
    </p:spTree>
    <p:extLst>
      <p:ext uri="{BB962C8B-B14F-4D97-AF65-F5344CB8AC3E}">
        <p14:creationId xmlns:p14="http://schemas.microsoft.com/office/powerpoint/2010/main" val="3913405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38DCF8F-466A-4FC0-91DF-33EF070ED3F1}"/>
              </a:ext>
            </a:extLst>
          </p:cNvPr>
          <p:cNvSpPr>
            <a:spLocks noGrp="1"/>
          </p:cNvSpPr>
          <p:nvPr>
            <p:ph type="sldNum" sz="quarter" idx="10"/>
          </p:nvPr>
        </p:nvSpPr>
        <p:spPr>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27</a:t>
            </a:fld>
            <a:endParaRPr lang="ru-RU"/>
          </a:p>
        </p:txBody>
      </p:sp>
      <p:sp>
        <p:nvSpPr>
          <p:cNvPr id="5" name="Title 4">
            <a:extLst>
              <a:ext uri="{FF2B5EF4-FFF2-40B4-BE49-F238E27FC236}">
                <a16:creationId xmlns:a16="http://schemas.microsoft.com/office/drawing/2014/main" xmlns="" id="{20B93806-769F-4C20-A684-CA4CB5BB858C}"/>
              </a:ext>
            </a:extLst>
          </p:cNvPr>
          <p:cNvSpPr>
            <a:spLocks noGrp="1"/>
          </p:cNvSpPr>
          <p:nvPr>
            <p:ph type="title"/>
          </p:nvPr>
        </p:nvSpPr>
        <p:spPr>
          <a:xfrm>
            <a:off x="1147893" y="1861677"/>
            <a:ext cx="8264554" cy="1325563"/>
          </a:xfrm>
        </p:spPr>
        <p:txBody>
          <a:bodyPr anchor="b">
            <a:normAutofit/>
          </a:bodyPr>
          <a:lstStyle/>
          <a:p>
            <a:r>
              <a:rPr lang="en-US" dirty="0"/>
              <a:t>USING </a:t>
            </a:r>
            <a:r>
              <a:rPr lang="en-US" dirty="0" err="1"/>
              <a:t>mySQL</a:t>
            </a:r>
            <a:r>
              <a:rPr lang="en-US" dirty="0"/>
              <a:t> &amp; Bokeh</a:t>
            </a:r>
            <a:endParaRPr lang="ru-RU" dirty="0"/>
          </a:p>
        </p:txBody>
      </p:sp>
    </p:spTree>
    <p:extLst>
      <p:ext uri="{BB962C8B-B14F-4D97-AF65-F5344CB8AC3E}">
        <p14:creationId xmlns:p14="http://schemas.microsoft.com/office/powerpoint/2010/main" val="1880275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719E0E7-CFBA-48B5-AA1B-EA5B887F6650}"/>
              </a:ext>
            </a:extLst>
          </p:cNvPr>
          <p:cNvSpPr>
            <a:spLocks noGrp="1"/>
          </p:cNvSpPr>
          <p:nvPr>
            <p:ph type="title"/>
          </p:nvPr>
        </p:nvSpPr>
        <p:spPr bwMode="grayWhite">
          <a:xfrm>
            <a:off x="774032" y="1033272"/>
            <a:ext cx="8579693" cy="782638"/>
          </a:xfrm>
        </p:spPr>
        <p:txBody>
          <a:bodyPr>
            <a:normAutofit fontScale="90000"/>
          </a:bodyPr>
          <a:lstStyle/>
          <a:p>
            <a:r>
              <a:rPr lang="en-US" dirty="0"/>
              <a:t>ANALYSIS PROCESS (</a:t>
            </a:r>
            <a:r>
              <a:rPr lang="en-US" dirty="0" err="1"/>
              <a:t>mySQL</a:t>
            </a:r>
            <a:r>
              <a:rPr lang="en-US" dirty="0"/>
              <a:t>)</a:t>
            </a:r>
            <a:endParaRPr lang="ru-RU" dirty="0"/>
          </a:p>
        </p:txBody>
      </p:sp>
      <p:sp>
        <p:nvSpPr>
          <p:cNvPr id="2" name="Slide Number Placeholder 1">
            <a:extLst>
              <a:ext uri="{FF2B5EF4-FFF2-40B4-BE49-F238E27FC236}">
                <a16:creationId xmlns:a16="http://schemas.microsoft.com/office/drawing/2014/main" xmlns="" id="{7D609542-DD6D-4EC5-B1B2-054C2BE79B96}"/>
              </a:ext>
            </a:extLst>
          </p:cNvPr>
          <p:cNvSpPr>
            <a:spLocks noGrp="1"/>
          </p:cNvSpPr>
          <p:nvPr>
            <p:ph type="sldNum" sz="quarter" idx="10"/>
          </p:nvPr>
        </p:nvSpPr>
        <p:spPr bwMode="grayWhite"/>
        <p:txBody>
          <a:bodyPr/>
          <a:lstStyle/>
          <a:p>
            <a:fld id="{D495E168-DA5E-4888-8D8A-92B118324C14}" type="slidenum">
              <a:rPr lang="ru-RU" smtClean="0"/>
              <a:pPr/>
              <a:t>28</a:t>
            </a:fld>
            <a:endParaRPr lang="ru-RU" dirty="0"/>
          </a:p>
        </p:txBody>
      </p:sp>
      <p:sp>
        <p:nvSpPr>
          <p:cNvPr id="19" name="Text Placeholder 8">
            <a:extLst>
              <a:ext uri="{FF2B5EF4-FFF2-40B4-BE49-F238E27FC236}">
                <a16:creationId xmlns:a16="http://schemas.microsoft.com/office/drawing/2014/main" xmlns="" id="{9D8E4478-2967-4E02-ABD6-41C9D2A9A1E0}"/>
              </a:ext>
            </a:extLst>
          </p:cNvPr>
          <p:cNvSpPr txBox="1">
            <a:spLocks/>
          </p:cNvSpPr>
          <p:nvPr/>
        </p:nvSpPr>
        <p:spPr bwMode="grayWhite">
          <a:xfrm>
            <a:off x="774032" y="2221992"/>
            <a:ext cx="10307825" cy="393552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dirty="0"/>
              <a:t>import </a:t>
            </a:r>
            <a:r>
              <a:rPr lang="en-US" dirty="0" err="1"/>
              <a:t>mysql.connector</a:t>
            </a:r>
            <a:endParaRPr lang="en-US" dirty="0"/>
          </a:p>
          <a:p>
            <a:pPr marL="457200" indent="-457200">
              <a:buFont typeface="Arial" panose="020B0604020202020204" pitchFamily="34" charset="0"/>
              <a:buAutoNum type="arabicPeriod"/>
            </a:pPr>
            <a:r>
              <a:rPr lang="en-US" dirty="0"/>
              <a:t>read monthly temp file using </a:t>
            </a:r>
            <a:r>
              <a:rPr lang="en-US" dirty="0" err="1"/>
              <a:t>pd.read_csv</a:t>
            </a:r>
            <a:endParaRPr lang="en-US" dirty="0"/>
          </a:p>
          <a:p>
            <a:pPr marL="457200" indent="-457200">
              <a:buFont typeface="Arial" panose="020B0604020202020204" pitchFamily="34" charset="0"/>
              <a:buAutoNum type="arabicPeriod"/>
            </a:pPr>
            <a:r>
              <a:rPr lang="en-US" dirty="0"/>
              <a:t>in </a:t>
            </a:r>
            <a:r>
              <a:rPr lang="en-US" dirty="0" err="1"/>
              <a:t>mySQL</a:t>
            </a:r>
            <a:r>
              <a:rPr lang="en-US" dirty="0"/>
              <a:t> workbench, created database, and created table to contain the data</a:t>
            </a:r>
          </a:p>
          <a:p>
            <a:pPr marL="457200" indent="-457200">
              <a:buFont typeface="Arial" panose="020B0604020202020204" pitchFamily="34" charset="0"/>
              <a:buAutoNum type="arabicPeriod"/>
            </a:pPr>
            <a:r>
              <a:rPr lang="en-US" dirty="0"/>
              <a:t>switching to python, connect to </a:t>
            </a:r>
            <a:r>
              <a:rPr lang="en-US" dirty="0" err="1"/>
              <a:t>mySQL</a:t>
            </a:r>
            <a:r>
              <a:rPr lang="en-US" dirty="0"/>
              <a:t> using </a:t>
            </a:r>
            <a:r>
              <a:rPr lang="en-US" dirty="0" err="1"/>
              <a:t>mysql.connector.connect</a:t>
            </a:r>
            <a:endParaRPr lang="en-US" dirty="0"/>
          </a:p>
          <a:p>
            <a:pPr marL="457200" indent="-457200">
              <a:buFont typeface="Arial" panose="020B0604020202020204" pitchFamily="34" charset="0"/>
              <a:buAutoNum type="arabicPeriod"/>
            </a:pPr>
            <a:r>
              <a:rPr lang="en-US" dirty="0"/>
              <a:t>after which add the </a:t>
            </a:r>
            <a:r>
              <a:rPr lang="en-US" dirty="0" err="1"/>
              <a:t>dataframe</a:t>
            </a:r>
            <a:r>
              <a:rPr lang="en-US" dirty="0"/>
              <a:t> into </a:t>
            </a:r>
            <a:r>
              <a:rPr lang="en-US" dirty="0" err="1"/>
              <a:t>mySQL</a:t>
            </a:r>
            <a:r>
              <a:rPr lang="en-US" dirty="0"/>
              <a:t> row by row</a:t>
            </a:r>
          </a:p>
          <a:p>
            <a:pPr marL="457200" indent="-457200">
              <a:buFont typeface="Arial" panose="020B0604020202020204" pitchFamily="34" charset="0"/>
              <a:buAutoNum type="arabicPeriod"/>
            </a:pPr>
            <a:r>
              <a:rPr lang="en-US" dirty="0"/>
              <a:t>the </a:t>
            </a:r>
            <a:r>
              <a:rPr lang="en-US" dirty="0" err="1"/>
              <a:t>yearmonth</a:t>
            </a:r>
            <a:r>
              <a:rPr lang="en-US" dirty="0"/>
              <a:t> is added as varchar while the temp is added as float(10,7)</a:t>
            </a:r>
          </a:p>
          <a:p>
            <a:pPr marL="457200" indent="-457200">
              <a:buFont typeface="Arial" panose="020B0604020202020204" pitchFamily="34" charset="0"/>
              <a:buAutoNum type="arabicPeriod"/>
            </a:pPr>
            <a:r>
              <a:rPr lang="en-US" dirty="0"/>
              <a:t>retrieve data belong to 1984 and 2019 respectively,</a:t>
            </a:r>
            <a:br>
              <a:rPr lang="en-US" dirty="0"/>
            </a:br>
            <a:r>
              <a:rPr lang="en-US" dirty="0"/>
              <a:t>e.g. “SELECT * FROM </a:t>
            </a:r>
            <a:r>
              <a:rPr lang="en-US" dirty="0" err="1"/>
              <a:t>datatemp</a:t>
            </a:r>
            <a:r>
              <a:rPr lang="en-US" dirty="0"/>
              <a:t> WHERE LEFT(</a:t>
            </a:r>
            <a:r>
              <a:rPr lang="en-US" dirty="0" err="1"/>
              <a:t>yearmonth</a:t>
            </a:r>
            <a:r>
              <a:rPr lang="en-US" dirty="0"/>
              <a:t>, 4) = ‘1984’”</a:t>
            </a:r>
          </a:p>
        </p:txBody>
      </p:sp>
    </p:spTree>
    <p:extLst>
      <p:ext uri="{BB962C8B-B14F-4D97-AF65-F5344CB8AC3E}">
        <p14:creationId xmlns:p14="http://schemas.microsoft.com/office/powerpoint/2010/main" val="1237807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719E0E7-CFBA-48B5-AA1B-EA5B887F6650}"/>
              </a:ext>
            </a:extLst>
          </p:cNvPr>
          <p:cNvSpPr>
            <a:spLocks noGrp="1"/>
          </p:cNvSpPr>
          <p:nvPr>
            <p:ph type="title"/>
          </p:nvPr>
        </p:nvSpPr>
        <p:spPr bwMode="grayWhite">
          <a:xfrm>
            <a:off x="774032" y="1033272"/>
            <a:ext cx="7765961" cy="782638"/>
          </a:xfrm>
        </p:spPr>
        <p:txBody>
          <a:bodyPr>
            <a:normAutofit fontScale="90000"/>
          </a:bodyPr>
          <a:lstStyle/>
          <a:p>
            <a:r>
              <a:rPr lang="en-US" dirty="0"/>
              <a:t>ANALYSIS PROCESS (Bokeh)</a:t>
            </a:r>
            <a:endParaRPr lang="ru-RU" dirty="0"/>
          </a:p>
        </p:txBody>
      </p:sp>
      <p:sp>
        <p:nvSpPr>
          <p:cNvPr id="2" name="Slide Number Placeholder 1">
            <a:extLst>
              <a:ext uri="{FF2B5EF4-FFF2-40B4-BE49-F238E27FC236}">
                <a16:creationId xmlns:a16="http://schemas.microsoft.com/office/drawing/2014/main" xmlns="" id="{7D609542-DD6D-4EC5-B1B2-054C2BE79B96}"/>
              </a:ext>
            </a:extLst>
          </p:cNvPr>
          <p:cNvSpPr>
            <a:spLocks noGrp="1"/>
          </p:cNvSpPr>
          <p:nvPr>
            <p:ph type="sldNum" sz="quarter" idx="10"/>
          </p:nvPr>
        </p:nvSpPr>
        <p:spPr bwMode="grayWhite"/>
        <p:txBody>
          <a:bodyPr/>
          <a:lstStyle/>
          <a:p>
            <a:fld id="{D495E168-DA5E-4888-8D8A-92B118324C14}" type="slidenum">
              <a:rPr lang="ru-RU" smtClean="0"/>
              <a:pPr/>
              <a:t>29</a:t>
            </a:fld>
            <a:endParaRPr lang="ru-RU" dirty="0"/>
          </a:p>
        </p:txBody>
      </p:sp>
      <p:sp>
        <p:nvSpPr>
          <p:cNvPr id="19" name="Text Placeholder 8">
            <a:extLst>
              <a:ext uri="{FF2B5EF4-FFF2-40B4-BE49-F238E27FC236}">
                <a16:creationId xmlns:a16="http://schemas.microsoft.com/office/drawing/2014/main" xmlns="" id="{E759873F-35EB-4825-9BE2-BE24B02A19D6}"/>
              </a:ext>
            </a:extLst>
          </p:cNvPr>
          <p:cNvSpPr txBox="1">
            <a:spLocks/>
          </p:cNvSpPr>
          <p:nvPr/>
        </p:nvSpPr>
        <p:spPr bwMode="grayWhite">
          <a:xfrm>
            <a:off x="774032" y="2221992"/>
            <a:ext cx="10307825" cy="393552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dirty="0"/>
              <a:t>import bokeh modules (i.e. </a:t>
            </a:r>
            <a:r>
              <a:rPr lang="en-US" dirty="0" err="1"/>
              <a:t>io</a:t>
            </a:r>
            <a:r>
              <a:rPr lang="en-US" dirty="0"/>
              <a:t>, layouts, models and plotting)</a:t>
            </a:r>
          </a:p>
          <a:p>
            <a:pPr marL="457200" indent="-457200">
              <a:buFont typeface="Arial" panose="020B0604020202020204" pitchFamily="34" charset="0"/>
              <a:buAutoNum type="arabicPeriod"/>
            </a:pPr>
            <a:r>
              <a:rPr lang="en-US" dirty="0"/>
              <a:t>create list of temp values in 1984 &amp; 2019 from the </a:t>
            </a:r>
            <a:r>
              <a:rPr lang="en-US" dirty="0" err="1"/>
              <a:t>mySQL</a:t>
            </a:r>
            <a:r>
              <a:rPr lang="en-US" dirty="0"/>
              <a:t> retrieved data</a:t>
            </a:r>
          </a:p>
          <a:p>
            <a:pPr marL="457200" indent="-457200">
              <a:buFont typeface="Arial" panose="020B0604020202020204" pitchFamily="34" charset="0"/>
              <a:buAutoNum type="arabicPeriod"/>
            </a:pPr>
            <a:r>
              <a:rPr lang="en-US" dirty="0"/>
              <a:t>create a manual list of months in name using </a:t>
            </a:r>
            <a:r>
              <a:rPr lang="en-US" dirty="0" err="1"/>
              <a:t>pd.date_range</a:t>
            </a:r>
            <a:endParaRPr lang="en-US" dirty="0"/>
          </a:p>
          <a:p>
            <a:pPr marL="457200" indent="-457200">
              <a:buFont typeface="Arial" panose="020B0604020202020204" pitchFamily="34" charset="0"/>
              <a:buAutoNum type="arabicPeriod"/>
            </a:pPr>
            <a:r>
              <a:rPr lang="en-US" dirty="0"/>
              <a:t>use </a:t>
            </a:r>
            <a:r>
              <a:rPr lang="en-US" dirty="0" err="1"/>
              <a:t>bokeh.plotting</a:t>
            </a:r>
            <a:r>
              <a:rPr lang="en-US" dirty="0"/>
              <a:t> figure to plot the graph we want</a:t>
            </a:r>
          </a:p>
          <a:p>
            <a:pPr marL="457200" indent="-457200">
              <a:buFont typeface="Arial" panose="020B0604020202020204" pitchFamily="34" charset="0"/>
              <a:buAutoNum type="arabicPeriod"/>
            </a:pPr>
            <a:r>
              <a:rPr lang="en-US" dirty="0"/>
              <a:t>create glyphs using the lists and specifying colors and </a:t>
            </a:r>
            <a:r>
              <a:rPr lang="en-US" dirty="0" err="1"/>
              <a:t>linestyle</a:t>
            </a:r>
            <a:endParaRPr lang="en-US" dirty="0"/>
          </a:p>
          <a:p>
            <a:pPr marL="457200" indent="-457200">
              <a:buFont typeface="Arial" panose="020B0604020202020204" pitchFamily="34" charset="0"/>
              <a:buAutoNum type="arabicPeriod"/>
            </a:pPr>
            <a:r>
              <a:rPr lang="en-US" dirty="0"/>
              <a:t>create a callback using </a:t>
            </a:r>
            <a:r>
              <a:rPr lang="en-US" dirty="0" err="1"/>
              <a:t>bokeh.models</a:t>
            </a:r>
            <a:r>
              <a:rPr lang="en-US" dirty="0"/>
              <a:t> </a:t>
            </a:r>
            <a:r>
              <a:rPr lang="en-US" dirty="0" err="1"/>
              <a:t>customJS</a:t>
            </a:r>
            <a:r>
              <a:rPr lang="en-US" dirty="0"/>
              <a:t> to write the code for which graphs to show when we use the dropdown list</a:t>
            </a:r>
          </a:p>
          <a:p>
            <a:pPr marL="457200" indent="-457200">
              <a:buFont typeface="Arial" panose="020B0604020202020204" pitchFamily="34" charset="0"/>
              <a:buAutoNum type="arabicPeriod"/>
            </a:pPr>
            <a:r>
              <a:rPr lang="en-US" dirty="0"/>
              <a:t>create a menu for the dropdown list</a:t>
            </a:r>
          </a:p>
          <a:p>
            <a:pPr marL="457200" indent="-457200">
              <a:buFont typeface="Arial" panose="020B0604020202020204" pitchFamily="34" charset="0"/>
              <a:buAutoNum type="arabicPeriod"/>
            </a:pPr>
            <a:r>
              <a:rPr lang="en-US" dirty="0"/>
              <a:t>show the interactive plot and save the output file as html </a:t>
            </a:r>
          </a:p>
        </p:txBody>
      </p:sp>
    </p:spTree>
    <p:extLst>
      <p:ext uri="{BB962C8B-B14F-4D97-AF65-F5344CB8AC3E}">
        <p14:creationId xmlns:p14="http://schemas.microsoft.com/office/powerpoint/2010/main" val="238292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822121" y="2525986"/>
            <a:ext cx="4446165" cy="2280906"/>
          </a:xfrm>
        </p:spPr>
        <p:txBody>
          <a:bodyPr>
            <a:normAutofit/>
          </a:bodyPr>
          <a:lstStyle/>
          <a:p>
            <a:r>
              <a:rPr lang="en-US" dirty="0"/>
              <a:t>IS SINGAPORE BECOMING HOTTER?</a:t>
            </a:r>
            <a:endParaRPr lang="ru-RU" dirty="0"/>
          </a:p>
        </p:txBody>
      </p:sp>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pic>
        <p:nvPicPr>
          <p:cNvPr id="20" name="Picture Placeholder 19">
            <a:extLst>
              <a:ext uri="{FF2B5EF4-FFF2-40B4-BE49-F238E27FC236}">
                <a16:creationId xmlns:a16="http://schemas.microsoft.com/office/drawing/2014/main" xmlns="" id="{8598FB8D-C236-4C77-A281-12EBAA4196AC}"/>
              </a:ext>
            </a:extLst>
          </p:cNvPr>
          <p:cNvPicPr>
            <a:picLocks noGrp="1" noChangeAspect="1"/>
          </p:cNvPicPr>
          <p:nvPr>
            <p:ph type="pic" sz="quarter" idx="16"/>
          </p:nvPr>
        </p:nvPicPr>
        <p:blipFill>
          <a:blip r:embed="rId2"/>
          <a:srcRect l="20332" r="20332"/>
          <a:stretch>
            <a:fillRect/>
          </a:stretch>
        </p:blipFill>
        <p:spPr/>
      </p:pic>
    </p:spTree>
    <p:extLst>
      <p:ext uri="{BB962C8B-B14F-4D97-AF65-F5344CB8AC3E}">
        <p14:creationId xmlns:p14="http://schemas.microsoft.com/office/powerpoint/2010/main" val="265579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F9A1308-AD4D-492C-B931-EA94BBCF4B56}"/>
              </a:ext>
            </a:extLst>
          </p:cNvPr>
          <p:cNvSpPr>
            <a:spLocks noGrp="1"/>
          </p:cNvSpPr>
          <p:nvPr>
            <p:ph type="sldNum" sz="quarter" idx="10"/>
          </p:nvPr>
        </p:nvSpPr>
        <p:spPr/>
        <p:txBody>
          <a:bodyPr/>
          <a:lstStyle/>
          <a:p>
            <a:fld id="{D495E168-DA5E-4888-8D8A-92B118324C14}" type="slidenum">
              <a:rPr lang="ru-RU" smtClean="0"/>
              <a:pPr/>
              <a:t>30</a:t>
            </a:fld>
            <a:endParaRPr lang="ru-RU" dirty="0"/>
          </a:p>
        </p:txBody>
      </p:sp>
      <p:sp>
        <p:nvSpPr>
          <p:cNvPr id="10" name="Title 3">
            <a:extLst>
              <a:ext uri="{FF2B5EF4-FFF2-40B4-BE49-F238E27FC236}">
                <a16:creationId xmlns:a16="http://schemas.microsoft.com/office/drawing/2014/main" xmlns="" id="{D333A457-C3C8-47F0-82FB-2F836BD0402D}"/>
              </a:ext>
            </a:extLst>
          </p:cNvPr>
          <p:cNvSpPr>
            <a:spLocks noGrp="1"/>
          </p:cNvSpPr>
          <p:nvPr>
            <p:ph type="title"/>
          </p:nvPr>
        </p:nvSpPr>
        <p:spPr bwMode="grayWhite">
          <a:xfrm>
            <a:off x="371360" y="1356166"/>
            <a:ext cx="2825496" cy="1524185"/>
          </a:xfrm>
        </p:spPr>
        <p:txBody>
          <a:bodyPr>
            <a:normAutofit/>
          </a:bodyPr>
          <a:lstStyle/>
          <a:p>
            <a:r>
              <a:rPr lang="en-US" sz="2400" dirty="0"/>
              <a:t>CONCLUSION</a:t>
            </a:r>
            <a:endParaRPr lang="ru-RU" sz="2400" dirty="0"/>
          </a:p>
        </p:txBody>
      </p:sp>
      <p:sp>
        <p:nvSpPr>
          <p:cNvPr id="7" name="Text Placeholder 4">
            <a:extLst>
              <a:ext uri="{FF2B5EF4-FFF2-40B4-BE49-F238E27FC236}">
                <a16:creationId xmlns:a16="http://schemas.microsoft.com/office/drawing/2014/main" xmlns="" id="{B428EA3A-3B5D-41C6-8561-69883E8BEC76}"/>
              </a:ext>
            </a:extLst>
          </p:cNvPr>
          <p:cNvSpPr txBox="1">
            <a:spLocks/>
          </p:cNvSpPr>
          <p:nvPr/>
        </p:nvSpPr>
        <p:spPr bwMode="grayWhite">
          <a:xfrm>
            <a:off x="3466897" y="1084203"/>
            <a:ext cx="8361579" cy="49181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we have observed that Singapore is getting hotter in recent years, the bar chart and heatmaps have illustrated the difference clearly.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there is quite a huge disparity in the temperature difference between the coolest and hottest year (1984 and 2019)</a:t>
            </a:r>
            <a:br>
              <a:rPr lang="en-US" dirty="0"/>
            </a:br>
            <a:r>
              <a:rPr lang="en-US" dirty="0"/>
              <a:t>2 </a:t>
            </a:r>
            <a:r>
              <a:rPr lang="en-US" dirty="0" err="1"/>
              <a:t>degC</a:t>
            </a:r>
            <a:r>
              <a:rPr lang="en-US" dirty="0"/>
              <a:t> is actually quite a huge difference!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Singapore mean temperature at night is also getting higher.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relationship between mean monthly temperature and monthly total rainfall is also established.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55180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10F751-9975-4653-9855-BA1C7499B75F}"/>
              </a:ext>
            </a:extLst>
          </p:cNvPr>
          <p:cNvSpPr>
            <a:spLocks noGrp="1"/>
          </p:cNvSpPr>
          <p:nvPr>
            <p:ph type="title"/>
          </p:nvPr>
        </p:nvSpPr>
        <p:spPr>
          <a:xfrm>
            <a:off x="7617204" y="1702965"/>
            <a:ext cx="3759107" cy="1551902"/>
          </a:xfrm>
        </p:spPr>
        <p:txBody>
          <a:bodyPr/>
          <a:lstStyle/>
          <a:p>
            <a:r>
              <a:rPr lang="en-US" sz="5400" dirty="0"/>
              <a:t>THANK</a:t>
            </a:r>
            <a:br>
              <a:rPr lang="en-US" sz="5400" dirty="0"/>
            </a:br>
            <a:r>
              <a:rPr lang="en-US" sz="5400" dirty="0"/>
              <a:t>YOU!</a:t>
            </a:r>
            <a:endParaRPr lang="ru-RU" sz="5400" dirty="0"/>
          </a:p>
        </p:txBody>
      </p:sp>
      <p:pic>
        <p:nvPicPr>
          <p:cNvPr id="15" name="Picture Placeholder 14">
            <a:extLst>
              <a:ext uri="{FF2B5EF4-FFF2-40B4-BE49-F238E27FC236}">
                <a16:creationId xmlns:a16="http://schemas.microsoft.com/office/drawing/2014/main" xmlns="" id="{668D47C6-0B0C-4D5F-BD1B-A0BFAF8AD2AE}"/>
              </a:ext>
            </a:extLst>
          </p:cNvPr>
          <p:cNvPicPr>
            <a:picLocks noGrp="1" noChangeAspect="1"/>
          </p:cNvPicPr>
          <p:nvPr>
            <p:ph type="pic" sz="quarter" idx="26"/>
          </p:nvPr>
        </p:nvPicPr>
        <p:blipFill>
          <a:blip r:embed="rId2"/>
          <a:srcRect l="16626" r="16626"/>
          <a:stretch>
            <a:fillRect/>
          </a:stretch>
        </p:blipFill>
        <p:spPr/>
      </p:pic>
    </p:spTree>
    <p:extLst>
      <p:ext uri="{BB962C8B-B14F-4D97-AF65-F5344CB8AC3E}">
        <p14:creationId xmlns:p14="http://schemas.microsoft.com/office/powerpoint/2010/main" val="231420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38DCF8F-466A-4FC0-91DF-33EF070ED3F1}"/>
              </a:ext>
            </a:extLst>
          </p:cNvPr>
          <p:cNvSpPr>
            <a:spLocks noGrp="1"/>
          </p:cNvSpPr>
          <p:nvPr>
            <p:ph type="sldNum" sz="quarter" idx="10"/>
          </p:nvPr>
        </p:nvSpPr>
        <p:spPr>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4</a:t>
            </a:fld>
            <a:endParaRPr lang="ru-RU"/>
          </a:p>
        </p:txBody>
      </p:sp>
      <p:sp>
        <p:nvSpPr>
          <p:cNvPr id="5" name="Title 4">
            <a:extLst>
              <a:ext uri="{FF2B5EF4-FFF2-40B4-BE49-F238E27FC236}">
                <a16:creationId xmlns:a16="http://schemas.microsoft.com/office/drawing/2014/main" xmlns="" id="{20B93806-769F-4C20-A684-CA4CB5BB858C}"/>
              </a:ext>
            </a:extLst>
          </p:cNvPr>
          <p:cNvSpPr>
            <a:spLocks noGrp="1"/>
          </p:cNvSpPr>
          <p:nvPr>
            <p:ph type="title"/>
          </p:nvPr>
        </p:nvSpPr>
        <p:spPr>
          <a:xfrm>
            <a:off x="838200" y="365125"/>
            <a:ext cx="10515600" cy="1325563"/>
          </a:xfrm>
        </p:spPr>
        <p:txBody>
          <a:bodyPr anchor="b">
            <a:normAutofit/>
          </a:bodyPr>
          <a:lstStyle/>
          <a:p>
            <a:r>
              <a:rPr lang="en-US" dirty="0"/>
              <a:t>DATASET 1</a:t>
            </a:r>
            <a:endParaRPr lang="ru-RU" dirty="0"/>
          </a:p>
        </p:txBody>
      </p:sp>
      <p:sp>
        <p:nvSpPr>
          <p:cNvPr id="6" name="Text Placeholder 5">
            <a:extLst>
              <a:ext uri="{FF2B5EF4-FFF2-40B4-BE49-F238E27FC236}">
                <a16:creationId xmlns:a16="http://schemas.microsoft.com/office/drawing/2014/main" xmlns="" id="{E7292DFE-EBA3-4DB2-A2C7-1810115565E7}"/>
              </a:ext>
            </a:extLst>
          </p:cNvPr>
          <p:cNvSpPr>
            <a:spLocks noGrp="1"/>
          </p:cNvSpPr>
          <p:nvPr>
            <p:ph type="body" idx="1"/>
          </p:nvPr>
        </p:nvSpPr>
        <p:spPr>
          <a:xfrm>
            <a:off x="839788" y="2068513"/>
            <a:ext cx="7305922" cy="783744"/>
          </a:xfrm>
        </p:spPr>
        <p:txBody>
          <a:bodyPr anchor="b">
            <a:normAutofit/>
          </a:bodyPr>
          <a:lstStyle/>
          <a:p>
            <a:r>
              <a:rPr lang="en-US" sz="1600" dirty="0"/>
              <a:t>Surface Air Temperature – Monthly Mean</a:t>
            </a:r>
          </a:p>
          <a:p>
            <a:r>
              <a:rPr lang="en-GB" sz="1600" dirty="0">
                <a:hlinkClick r:id="rId2"/>
              </a:rPr>
              <a:t>https://data.gov.sg/dataset/surface-air-temperature-monthly-mean</a:t>
            </a:r>
            <a:endParaRPr lang="en-GB" sz="1600" dirty="0"/>
          </a:p>
        </p:txBody>
      </p:sp>
      <p:sp>
        <p:nvSpPr>
          <p:cNvPr id="4" name="Text Placeholder 3">
            <a:extLst>
              <a:ext uri="{FF2B5EF4-FFF2-40B4-BE49-F238E27FC236}">
                <a16:creationId xmlns:a16="http://schemas.microsoft.com/office/drawing/2014/main" xmlns="" id="{7E209D92-7413-44EE-BC90-ECE50DA3158D}"/>
              </a:ext>
            </a:extLst>
          </p:cNvPr>
          <p:cNvSpPr>
            <a:spLocks noGrp="1"/>
          </p:cNvSpPr>
          <p:nvPr>
            <p:ph sz="half" idx="2"/>
          </p:nvPr>
        </p:nvSpPr>
        <p:spPr>
          <a:xfrm>
            <a:off x="839788" y="4815281"/>
            <a:ext cx="9361225" cy="1374382"/>
          </a:xfrm>
        </p:spPr>
        <p:txBody>
          <a:bodyPr>
            <a:normAutofit/>
          </a:bodyPr>
          <a:lstStyle/>
          <a:p>
            <a:pPr>
              <a:lnSpc>
                <a:spcPct val="100000"/>
              </a:lnSpc>
            </a:pPr>
            <a:r>
              <a:rPr lang="en-US" sz="1600" b="1" dirty="0"/>
              <a:t>Coverage from 1</a:t>
            </a:r>
            <a:r>
              <a:rPr lang="en-US" sz="1600" b="1" baseline="30000" dirty="0"/>
              <a:t>st</a:t>
            </a:r>
            <a:r>
              <a:rPr lang="en-US" sz="1600" b="1" dirty="0"/>
              <a:t> January 1982 to 31</a:t>
            </a:r>
            <a:r>
              <a:rPr lang="en-US" sz="1600" b="1" baseline="30000" dirty="0"/>
              <a:t>st</a:t>
            </a:r>
            <a:r>
              <a:rPr lang="en-US" sz="1600" b="1" dirty="0"/>
              <a:t> December 2020</a:t>
            </a:r>
          </a:p>
          <a:p>
            <a:pPr>
              <a:lnSpc>
                <a:spcPct val="100000"/>
              </a:lnSpc>
            </a:pPr>
            <a:r>
              <a:rPr lang="en-US" sz="1600" b="1" dirty="0"/>
              <a:t>Source from National Environment Agency</a:t>
            </a:r>
          </a:p>
          <a:p>
            <a:pPr>
              <a:lnSpc>
                <a:spcPct val="100000"/>
              </a:lnSpc>
            </a:pPr>
            <a:r>
              <a:rPr lang="en-US" sz="1600" b="1" dirty="0"/>
              <a:t>Monthly mean air temperature recorded at the Changi Climate Station</a:t>
            </a:r>
          </a:p>
        </p:txBody>
      </p:sp>
      <p:graphicFrame>
        <p:nvGraphicFramePr>
          <p:cNvPr id="8" name="Table 8">
            <a:extLst>
              <a:ext uri="{FF2B5EF4-FFF2-40B4-BE49-F238E27FC236}">
                <a16:creationId xmlns:a16="http://schemas.microsoft.com/office/drawing/2014/main" xmlns="" id="{8041A835-E33E-4E83-AF70-3B287DA4F867}"/>
              </a:ext>
            </a:extLst>
          </p:cNvPr>
          <p:cNvGraphicFramePr>
            <a:graphicFrameLocks noGrp="1"/>
          </p:cNvGraphicFramePr>
          <p:nvPr>
            <p:ph sz="quarter" idx="4"/>
            <p:extLst>
              <p:ext uri="{D42A27DB-BD31-4B8C-83A1-F6EECF244321}">
                <p14:modId xmlns:p14="http://schemas.microsoft.com/office/powerpoint/2010/main" val="757000965"/>
              </p:ext>
            </p:extLst>
          </p:nvPr>
        </p:nvGraphicFramePr>
        <p:xfrm>
          <a:off x="877369" y="2966469"/>
          <a:ext cx="10127514" cy="1588753"/>
        </p:xfrm>
        <a:graphic>
          <a:graphicData uri="http://schemas.openxmlformats.org/drawingml/2006/table">
            <a:tbl>
              <a:tblPr firstRow="1" bandRow="1">
                <a:tableStyleId>{10A1B5D5-9B99-4C35-A422-299274C87663}</a:tableStyleId>
              </a:tblPr>
              <a:tblGrid>
                <a:gridCol w="1687919">
                  <a:extLst>
                    <a:ext uri="{9D8B030D-6E8A-4147-A177-3AD203B41FA5}">
                      <a16:colId xmlns:a16="http://schemas.microsoft.com/office/drawing/2014/main" xmlns="" val="3885615520"/>
                    </a:ext>
                  </a:extLst>
                </a:gridCol>
                <a:gridCol w="1687919">
                  <a:extLst>
                    <a:ext uri="{9D8B030D-6E8A-4147-A177-3AD203B41FA5}">
                      <a16:colId xmlns:a16="http://schemas.microsoft.com/office/drawing/2014/main" xmlns="" val="325051980"/>
                    </a:ext>
                  </a:extLst>
                </a:gridCol>
                <a:gridCol w="1687919">
                  <a:extLst>
                    <a:ext uri="{9D8B030D-6E8A-4147-A177-3AD203B41FA5}">
                      <a16:colId xmlns:a16="http://schemas.microsoft.com/office/drawing/2014/main" xmlns="" val="1118014591"/>
                    </a:ext>
                  </a:extLst>
                </a:gridCol>
                <a:gridCol w="1687919">
                  <a:extLst>
                    <a:ext uri="{9D8B030D-6E8A-4147-A177-3AD203B41FA5}">
                      <a16:colId xmlns:a16="http://schemas.microsoft.com/office/drawing/2014/main" xmlns="" val="2658714839"/>
                    </a:ext>
                  </a:extLst>
                </a:gridCol>
                <a:gridCol w="1687919">
                  <a:extLst>
                    <a:ext uri="{9D8B030D-6E8A-4147-A177-3AD203B41FA5}">
                      <a16:colId xmlns:a16="http://schemas.microsoft.com/office/drawing/2014/main" xmlns="" val="584493280"/>
                    </a:ext>
                  </a:extLst>
                </a:gridCol>
                <a:gridCol w="1687919">
                  <a:extLst>
                    <a:ext uri="{9D8B030D-6E8A-4147-A177-3AD203B41FA5}">
                      <a16:colId xmlns:a16="http://schemas.microsoft.com/office/drawing/2014/main" xmlns="" val="2586522870"/>
                    </a:ext>
                  </a:extLst>
                </a:gridCol>
              </a:tblGrid>
              <a:tr h="381516">
                <a:tc>
                  <a:txBody>
                    <a:bodyPr/>
                    <a:lstStyle/>
                    <a:p>
                      <a:pPr algn="l" fontAlgn="b"/>
                      <a:r>
                        <a:rPr lang="en-GB" sz="1100" dirty="0">
                          <a:effectLst/>
                        </a:rPr>
                        <a:t>No.</a:t>
                      </a:r>
                      <a:endParaRPr lang="en-GB" sz="1100" b="0" dirty="0">
                        <a:solidFill>
                          <a:schemeClr val="tx1"/>
                        </a:solidFill>
                        <a:effectLst/>
                      </a:endParaRPr>
                    </a:p>
                  </a:txBody>
                  <a:tcPr marR="47625" marT="47625" marB="47625" anchor="b"/>
                </a:tc>
                <a:tc>
                  <a:txBody>
                    <a:bodyPr/>
                    <a:lstStyle/>
                    <a:p>
                      <a:pPr algn="l" fontAlgn="b"/>
                      <a:r>
                        <a:rPr lang="en-GB" sz="1100" dirty="0">
                          <a:effectLst/>
                        </a:rPr>
                        <a:t>Name</a:t>
                      </a:r>
                      <a:endParaRPr lang="en-GB" sz="1100" b="0" dirty="0">
                        <a:solidFill>
                          <a:schemeClr val="tx1"/>
                        </a:solidFill>
                        <a:effectLst/>
                      </a:endParaRPr>
                    </a:p>
                  </a:txBody>
                  <a:tcPr marR="47625" marT="47625" marB="47625" anchor="b"/>
                </a:tc>
                <a:tc>
                  <a:txBody>
                    <a:bodyPr/>
                    <a:lstStyle/>
                    <a:p>
                      <a:pPr algn="l" fontAlgn="b"/>
                      <a:r>
                        <a:rPr lang="en-GB" sz="1100" dirty="0">
                          <a:effectLst/>
                        </a:rPr>
                        <a:t>Title</a:t>
                      </a:r>
                      <a:endParaRPr lang="en-GB" sz="1100" b="0" dirty="0">
                        <a:solidFill>
                          <a:schemeClr val="tx1"/>
                        </a:solidFill>
                        <a:effectLst/>
                      </a:endParaRPr>
                    </a:p>
                  </a:txBody>
                  <a:tcPr marR="47625" marT="47625" marB="47625" anchor="b"/>
                </a:tc>
                <a:tc>
                  <a:txBody>
                    <a:bodyPr/>
                    <a:lstStyle/>
                    <a:p>
                      <a:pPr algn="l" fontAlgn="b"/>
                      <a:r>
                        <a:rPr lang="en-GB" sz="1100" dirty="0">
                          <a:effectLst/>
                        </a:rPr>
                        <a:t>Type</a:t>
                      </a:r>
                      <a:endParaRPr lang="en-GB" sz="1100" b="0" dirty="0">
                        <a:solidFill>
                          <a:schemeClr val="tx1"/>
                        </a:solidFill>
                        <a:effectLst/>
                      </a:endParaRPr>
                    </a:p>
                  </a:txBody>
                  <a:tcPr marR="47625" marT="47625" marB="47625" anchor="b"/>
                </a:tc>
                <a:tc>
                  <a:txBody>
                    <a:bodyPr/>
                    <a:lstStyle/>
                    <a:p>
                      <a:pPr algn="l" fontAlgn="b"/>
                      <a:r>
                        <a:rPr lang="en-GB" sz="1100" dirty="0">
                          <a:effectLst/>
                        </a:rPr>
                        <a:t>Unit of Measure</a:t>
                      </a:r>
                      <a:endParaRPr lang="en-GB" sz="1100" b="0" dirty="0">
                        <a:solidFill>
                          <a:schemeClr val="tx1"/>
                        </a:solidFill>
                        <a:effectLst/>
                      </a:endParaRPr>
                    </a:p>
                  </a:txBody>
                  <a:tcPr marR="47625" marT="47625" marB="47625" anchor="b"/>
                </a:tc>
                <a:tc>
                  <a:txBody>
                    <a:bodyPr/>
                    <a:lstStyle/>
                    <a:p>
                      <a:pPr algn="l" fontAlgn="b"/>
                      <a:r>
                        <a:rPr lang="en-GB" sz="1100" dirty="0">
                          <a:effectLst/>
                        </a:rPr>
                        <a:t>Description</a:t>
                      </a:r>
                      <a:endParaRPr lang="en-GB" sz="1100" b="0" dirty="0">
                        <a:solidFill>
                          <a:schemeClr val="tx1"/>
                        </a:solidFill>
                        <a:effectLst/>
                      </a:endParaRPr>
                    </a:p>
                  </a:txBody>
                  <a:tcPr marR="47625" marT="47625" marB="47625" anchor="b"/>
                </a:tc>
                <a:extLst>
                  <a:ext uri="{0D108BD9-81ED-4DB2-BD59-A6C34878D82A}">
                    <a16:rowId xmlns:a16="http://schemas.microsoft.com/office/drawing/2014/main" xmlns="" val="670308835"/>
                  </a:ext>
                </a:extLst>
              </a:tr>
              <a:tr h="544056">
                <a:tc>
                  <a:txBody>
                    <a:bodyPr/>
                    <a:lstStyle/>
                    <a:p>
                      <a:pPr fontAlgn="t"/>
                      <a:r>
                        <a:rPr lang="en-GB" sz="1100">
                          <a:effectLst/>
                        </a:rPr>
                        <a:t>1</a:t>
                      </a:r>
                      <a:endParaRPr lang="en-GB" sz="1100" b="0">
                        <a:solidFill>
                          <a:schemeClr val="tx1"/>
                        </a:solidFill>
                        <a:effectLst/>
                      </a:endParaRPr>
                    </a:p>
                  </a:txBody>
                  <a:tcPr marL="47625" marR="47625" marT="47625" marB="47625"/>
                </a:tc>
                <a:tc>
                  <a:txBody>
                    <a:bodyPr/>
                    <a:lstStyle/>
                    <a:p>
                      <a:pPr fontAlgn="t"/>
                      <a:r>
                        <a:rPr lang="en-GB" sz="1100">
                          <a:effectLst/>
                        </a:rPr>
                        <a:t>month</a:t>
                      </a:r>
                      <a:endParaRPr lang="en-GB" sz="1100" b="0">
                        <a:solidFill>
                          <a:schemeClr val="tx1"/>
                        </a:solidFill>
                        <a:effectLst/>
                      </a:endParaRPr>
                    </a:p>
                  </a:txBody>
                  <a:tcPr marL="47625" marR="47625" marT="47625" marB="47625"/>
                </a:tc>
                <a:tc>
                  <a:txBody>
                    <a:bodyPr/>
                    <a:lstStyle/>
                    <a:p>
                      <a:pPr fontAlgn="t"/>
                      <a:r>
                        <a:rPr lang="en-GB" sz="1100" dirty="0">
                          <a:effectLst/>
                        </a:rPr>
                        <a:t>Month</a:t>
                      </a:r>
                      <a:endParaRPr lang="en-GB" sz="1100" b="0" dirty="0">
                        <a:solidFill>
                          <a:schemeClr val="tx1"/>
                        </a:solidFill>
                        <a:effectLst/>
                      </a:endParaRPr>
                    </a:p>
                  </a:txBody>
                  <a:tcPr marL="47625" marR="47625" marT="47625" marB="47625"/>
                </a:tc>
                <a:tc>
                  <a:txBody>
                    <a:bodyPr/>
                    <a:lstStyle/>
                    <a:p>
                      <a:pPr fontAlgn="t"/>
                      <a:r>
                        <a:rPr lang="en-GB" sz="1100">
                          <a:effectLst/>
                        </a:rPr>
                        <a:t>Datetime (Month)</a:t>
                      </a:r>
                      <a:br>
                        <a:rPr lang="en-GB" sz="1100">
                          <a:effectLst/>
                        </a:rPr>
                      </a:br>
                      <a:r>
                        <a:rPr lang="en-GB" sz="1100">
                          <a:effectLst/>
                        </a:rPr>
                        <a:t>"YYYY-MM"</a:t>
                      </a:r>
                      <a:endParaRPr lang="en-GB" sz="1100" b="0">
                        <a:solidFill>
                          <a:schemeClr val="tx1"/>
                        </a:solidFill>
                        <a:effectLst/>
                      </a:endParaRPr>
                    </a:p>
                  </a:txBody>
                  <a:tcPr marL="47625" marR="47625" marT="47625" marB="47625"/>
                </a:tc>
                <a:tc>
                  <a:txBody>
                    <a:bodyPr/>
                    <a:lstStyle/>
                    <a:p>
                      <a:pPr fontAlgn="t"/>
                      <a:r>
                        <a:rPr lang="en-GB" sz="1100" dirty="0">
                          <a:effectLst/>
                        </a:rPr>
                        <a:t>-</a:t>
                      </a:r>
                      <a:endParaRPr lang="en-GB" sz="1100" b="0" dirty="0">
                        <a:solidFill>
                          <a:schemeClr val="tx1"/>
                        </a:solidFill>
                        <a:effectLst/>
                      </a:endParaRPr>
                    </a:p>
                  </a:txBody>
                  <a:tcPr marL="47625" marR="47625" marT="47625" marB="47625"/>
                </a:tc>
                <a:tc>
                  <a:txBody>
                    <a:bodyPr/>
                    <a:lstStyle/>
                    <a:p>
                      <a:pPr fontAlgn="t"/>
                      <a:r>
                        <a:rPr lang="en-GB" sz="1100" dirty="0">
                          <a:effectLst/>
                        </a:rPr>
                        <a:t>-</a:t>
                      </a:r>
                      <a:endParaRPr lang="en-GB" sz="1100" b="0" dirty="0">
                        <a:solidFill>
                          <a:schemeClr val="tx1"/>
                        </a:solidFill>
                        <a:effectLst/>
                      </a:endParaRPr>
                    </a:p>
                  </a:txBody>
                  <a:tcPr marL="47625" marR="47625" marT="47625" marB="47625"/>
                </a:tc>
                <a:extLst>
                  <a:ext uri="{0D108BD9-81ED-4DB2-BD59-A6C34878D82A}">
                    <a16:rowId xmlns:a16="http://schemas.microsoft.com/office/drawing/2014/main" xmlns="" val="3970268866"/>
                  </a:ext>
                </a:extLst>
              </a:tr>
              <a:tr h="663181">
                <a:tc>
                  <a:txBody>
                    <a:bodyPr/>
                    <a:lstStyle/>
                    <a:p>
                      <a:pPr fontAlgn="t"/>
                      <a:r>
                        <a:rPr lang="en-GB" sz="1100">
                          <a:effectLst/>
                        </a:rPr>
                        <a:t>2</a:t>
                      </a:r>
                      <a:endParaRPr lang="en-GB" sz="1100" b="0">
                        <a:solidFill>
                          <a:schemeClr val="tx1"/>
                        </a:solidFill>
                        <a:effectLst/>
                      </a:endParaRPr>
                    </a:p>
                  </a:txBody>
                  <a:tcPr marL="47625" marR="47625" marT="47625" marB="47625"/>
                </a:tc>
                <a:tc>
                  <a:txBody>
                    <a:bodyPr/>
                    <a:lstStyle/>
                    <a:p>
                      <a:pPr fontAlgn="t"/>
                      <a:r>
                        <a:rPr lang="en-GB" sz="1100" dirty="0" err="1">
                          <a:effectLst/>
                        </a:rPr>
                        <a:t>mean_temp</a:t>
                      </a:r>
                      <a:endParaRPr lang="en-GB" sz="1100" b="0" dirty="0">
                        <a:solidFill>
                          <a:schemeClr val="tx1"/>
                        </a:solidFill>
                        <a:effectLst/>
                      </a:endParaRPr>
                    </a:p>
                  </a:txBody>
                  <a:tcPr marL="47625" marR="47625" marT="47625" marB="47625"/>
                </a:tc>
                <a:tc>
                  <a:txBody>
                    <a:bodyPr/>
                    <a:lstStyle/>
                    <a:p>
                      <a:pPr fontAlgn="t"/>
                      <a:r>
                        <a:rPr lang="en-US" sz="1100" dirty="0">
                          <a:effectLst/>
                        </a:rPr>
                        <a:t>Surface Air Temperature - Monthly Mean</a:t>
                      </a:r>
                      <a:endParaRPr lang="en-US" sz="1100" b="0" dirty="0">
                        <a:solidFill>
                          <a:schemeClr val="tx1"/>
                        </a:solidFill>
                        <a:effectLst/>
                      </a:endParaRPr>
                    </a:p>
                  </a:txBody>
                  <a:tcPr marL="47625" marR="47625" marT="47625" marB="47625"/>
                </a:tc>
                <a:tc>
                  <a:txBody>
                    <a:bodyPr/>
                    <a:lstStyle/>
                    <a:p>
                      <a:pPr fontAlgn="t"/>
                      <a:r>
                        <a:rPr lang="en-GB" sz="1100" dirty="0">
                          <a:effectLst/>
                        </a:rPr>
                        <a:t>Numeric (General)</a:t>
                      </a:r>
                      <a:endParaRPr lang="en-GB" sz="1100" b="0" dirty="0">
                        <a:solidFill>
                          <a:schemeClr val="tx1"/>
                        </a:solidFill>
                        <a:effectLst/>
                      </a:endParaRPr>
                    </a:p>
                  </a:txBody>
                  <a:tcPr marL="47625" marR="47625" marT="47625" marB="47625"/>
                </a:tc>
                <a:tc>
                  <a:txBody>
                    <a:bodyPr/>
                    <a:lstStyle/>
                    <a:p>
                      <a:pPr fontAlgn="t"/>
                      <a:r>
                        <a:rPr lang="en-GB" sz="1100" dirty="0">
                          <a:effectLst/>
                        </a:rPr>
                        <a:t>Degree Celsius</a:t>
                      </a:r>
                      <a:endParaRPr lang="en-GB" sz="1100" b="0" dirty="0">
                        <a:solidFill>
                          <a:schemeClr val="tx1"/>
                        </a:solidFill>
                        <a:effectLst/>
                      </a:endParaRPr>
                    </a:p>
                  </a:txBody>
                  <a:tcPr marL="47625" marR="47625" marT="47625" marB="47625"/>
                </a:tc>
                <a:tc>
                  <a:txBody>
                    <a:bodyPr/>
                    <a:lstStyle/>
                    <a:p>
                      <a:pPr fontAlgn="t"/>
                      <a:r>
                        <a:rPr lang="en-GB" sz="1100" dirty="0">
                          <a:effectLst/>
                        </a:rPr>
                        <a:t>-</a:t>
                      </a:r>
                      <a:endParaRPr lang="en-GB" sz="1100" b="0" dirty="0">
                        <a:solidFill>
                          <a:schemeClr val="tx1"/>
                        </a:solidFill>
                        <a:effectLst/>
                      </a:endParaRPr>
                    </a:p>
                  </a:txBody>
                  <a:tcPr marL="47625" marR="47625" marT="47625" marB="47625"/>
                </a:tc>
                <a:extLst>
                  <a:ext uri="{0D108BD9-81ED-4DB2-BD59-A6C34878D82A}">
                    <a16:rowId xmlns:a16="http://schemas.microsoft.com/office/drawing/2014/main" xmlns="" val="1444431651"/>
                  </a:ext>
                </a:extLst>
              </a:tr>
            </a:tbl>
          </a:graphicData>
        </a:graphic>
      </p:graphicFrame>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719E0E7-CFBA-48B5-AA1B-EA5B887F6650}"/>
              </a:ext>
            </a:extLst>
          </p:cNvPr>
          <p:cNvSpPr>
            <a:spLocks noGrp="1"/>
          </p:cNvSpPr>
          <p:nvPr>
            <p:ph type="title"/>
          </p:nvPr>
        </p:nvSpPr>
        <p:spPr bwMode="grayWhite">
          <a:xfrm>
            <a:off x="774032" y="1033272"/>
            <a:ext cx="5735825" cy="782638"/>
          </a:xfrm>
        </p:spPr>
        <p:txBody>
          <a:bodyPr>
            <a:normAutofit fontScale="90000"/>
          </a:bodyPr>
          <a:lstStyle/>
          <a:p>
            <a:r>
              <a:rPr lang="en-US" dirty="0"/>
              <a:t>ANALYSIS PROCESS</a:t>
            </a:r>
            <a:endParaRPr lang="ru-RU" dirty="0"/>
          </a:p>
        </p:txBody>
      </p:sp>
      <p:sp>
        <p:nvSpPr>
          <p:cNvPr id="9" name="Text Placeholder 8">
            <a:extLst>
              <a:ext uri="{FF2B5EF4-FFF2-40B4-BE49-F238E27FC236}">
                <a16:creationId xmlns:a16="http://schemas.microsoft.com/office/drawing/2014/main" xmlns="" id="{0658B4B7-2667-479D-90A8-706DAAA9ADB9}"/>
              </a:ext>
            </a:extLst>
          </p:cNvPr>
          <p:cNvSpPr>
            <a:spLocks noGrp="1"/>
          </p:cNvSpPr>
          <p:nvPr>
            <p:ph type="body" sz="quarter" idx="13"/>
          </p:nvPr>
        </p:nvSpPr>
        <p:spPr bwMode="grayWhite">
          <a:xfrm>
            <a:off x="774032" y="2221992"/>
            <a:ext cx="10218713" cy="3935527"/>
          </a:xfrm>
        </p:spPr>
        <p:txBody>
          <a:bodyPr>
            <a:normAutofit/>
          </a:bodyPr>
          <a:lstStyle/>
          <a:p>
            <a:pPr marL="457200" indent="-457200">
              <a:buAutoNum type="arabicPeriod"/>
            </a:pPr>
            <a:r>
              <a:rPr lang="en-US" dirty="0"/>
              <a:t>read csv file using </a:t>
            </a:r>
            <a:r>
              <a:rPr lang="en-US" dirty="0" err="1"/>
              <a:t>pandas.read_csv</a:t>
            </a:r>
            <a:endParaRPr lang="en-US" dirty="0"/>
          </a:p>
          <a:p>
            <a:pPr marL="457200" indent="-457200">
              <a:buAutoNum type="arabicPeriod"/>
            </a:pPr>
            <a:r>
              <a:rPr lang="en-US" dirty="0"/>
              <a:t>convert the month from string to datetime via </a:t>
            </a:r>
            <a:r>
              <a:rPr lang="en-US" dirty="0" err="1"/>
              <a:t>pd.to_datetime</a:t>
            </a:r>
            <a:endParaRPr lang="en-US" dirty="0"/>
          </a:p>
          <a:p>
            <a:pPr marL="457200" indent="-457200">
              <a:buAutoNum type="arabicPeriod"/>
            </a:pPr>
            <a:r>
              <a:rPr lang="en-US" dirty="0" err="1"/>
              <a:t>groupby</a:t>
            </a:r>
            <a:r>
              <a:rPr lang="en-US" dirty="0"/>
              <a:t> the temp in yearly format using mean and then </a:t>
            </a:r>
            <a:r>
              <a:rPr lang="en-US" dirty="0" err="1"/>
              <a:t>sort_values</a:t>
            </a:r>
            <a:endParaRPr lang="en-US" dirty="0"/>
          </a:p>
          <a:p>
            <a:pPr marL="457200" indent="-457200">
              <a:buAutoNum type="arabicPeriod"/>
            </a:pPr>
            <a:r>
              <a:rPr lang="en-US" dirty="0"/>
              <a:t>plot </a:t>
            </a:r>
            <a:r>
              <a:rPr lang="en-US" dirty="0" err="1"/>
              <a:t>dataframe</a:t>
            </a:r>
            <a:r>
              <a:rPr lang="en-US" dirty="0"/>
              <a:t> with bar chart, annotate with yearly mean values</a:t>
            </a:r>
          </a:p>
          <a:p>
            <a:pPr marL="457200" indent="-457200">
              <a:buAutoNum type="arabicPeriod"/>
            </a:pPr>
            <a:r>
              <a:rPr lang="en-US" dirty="0"/>
              <a:t>highlight bars in 2010s red using </a:t>
            </a:r>
            <a:r>
              <a:rPr lang="en-US" dirty="0" err="1"/>
              <a:t>set_facecolor</a:t>
            </a:r>
            <a:r>
              <a:rPr lang="en-US" dirty="0"/>
              <a:t> and </a:t>
            </a:r>
            <a:r>
              <a:rPr lang="en-US" dirty="0" err="1"/>
              <a:t>edgecolor</a:t>
            </a:r>
            <a:r>
              <a:rPr lang="en-US" dirty="0"/>
              <a:t> </a:t>
            </a:r>
          </a:p>
          <a:p>
            <a:pPr marL="457200" indent="-457200">
              <a:buAutoNum type="arabicPeriod"/>
            </a:pPr>
            <a:r>
              <a:rPr lang="en-US" dirty="0"/>
              <a:t>create 2 more </a:t>
            </a:r>
            <a:r>
              <a:rPr lang="en-US" dirty="0" err="1"/>
              <a:t>dataframe</a:t>
            </a:r>
            <a:r>
              <a:rPr lang="en-US" dirty="0"/>
              <a:t> for 1980s and 2010s using filter</a:t>
            </a:r>
          </a:p>
          <a:p>
            <a:pPr marL="457200" indent="-457200">
              <a:buAutoNum type="arabicPeriod"/>
            </a:pPr>
            <a:r>
              <a:rPr lang="en-US" dirty="0" err="1"/>
              <a:t>pd.categorical</a:t>
            </a:r>
            <a:r>
              <a:rPr lang="en-US" dirty="0"/>
              <a:t> the months in month name order and pivot the </a:t>
            </a:r>
            <a:r>
              <a:rPr lang="en-US" dirty="0" err="1"/>
              <a:t>dataframes</a:t>
            </a:r>
            <a:endParaRPr lang="en-US" dirty="0"/>
          </a:p>
          <a:p>
            <a:pPr marL="457200" indent="-457200">
              <a:buAutoNum type="arabicPeriod"/>
            </a:pPr>
            <a:r>
              <a:rPr lang="en-US" dirty="0"/>
              <a:t>using </a:t>
            </a:r>
            <a:r>
              <a:rPr lang="en-US" dirty="0" err="1"/>
              <a:t>seaborn.heatmap</a:t>
            </a:r>
            <a:r>
              <a:rPr lang="en-US" dirty="0"/>
              <a:t> to create heatmaps for 1980s and 2010s</a:t>
            </a:r>
            <a:endParaRPr lang="ru-RU" dirty="0"/>
          </a:p>
        </p:txBody>
      </p:sp>
      <p:sp>
        <p:nvSpPr>
          <p:cNvPr id="2" name="Slide Number Placeholder 1">
            <a:extLst>
              <a:ext uri="{FF2B5EF4-FFF2-40B4-BE49-F238E27FC236}">
                <a16:creationId xmlns:a16="http://schemas.microsoft.com/office/drawing/2014/main" xmlns=""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B7CBBAB3-BDC3-4DFD-BB53-F1726D4D91AC}"/>
              </a:ext>
            </a:extLst>
          </p:cNvPr>
          <p:cNvSpPr/>
          <p:nvPr/>
        </p:nvSpPr>
        <p:spPr>
          <a:xfrm>
            <a:off x="2658967" y="490502"/>
            <a:ext cx="9320512" cy="5511869"/>
          </a:xfrm>
          <a:prstGeom prst="rect">
            <a:avLst/>
          </a:prstGeom>
          <a:solidFill>
            <a:schemeClr val="bg1"/>
          </a:solidFill>
          <a:ln w="12700" cap="flat">
            <a:noFill/>
            <a:prstDash val="solid"/>
            <a:miter/>
          </a:ln>
        </p:spPr>
        <p:txBody>
          <a:bodyPr rtlCol="0" anchor="ctr"/>
          <a:lstStyle/>
          <a:p>
            <a:pPr algn="l"/>
            <a:endParaRPr lang="en-GB"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371360" y="1356166"/>
            <a:ext cx="2825496" cy="1524185"/>
          </a:xfrm>
        </p:spPr>
        <p:txBody>
          <a:bodyPr>
            <a:normAutofit/>
          </a:bodyPr>
          <a:lstStyle/>
          <a:p>
            <a:r>
              <a:rPr lang="en-US" sz="2800" dirty="0"/>
              <a:t>BAR</a:t>
            </a:r>
            <a:br>
              <a:rPr lang="en-US" sz="2800" dirty="0"/>
            </a:br>
            <a:r>
              <a:rPr lang="en-US" sz="2800" dirty="0"/>
              <a:t>CHART</a:t>
            </a:r>
            <a:endParaRPr lang="ru-RU" sz="2800" dirty="0"/>
          </a:p>
        </p:txBody>
      </p:sp>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pic>
        <p:nvPicPr>
          <p:cNvPr id="10" name="Picture 9" descr="Chart, bar chart&#10;&#10;Description automatically generated">
            <a:extLst>
              <a:ext uri="{FF2B5EF4-FFF2-40B4-BE49-F238E27FC236}">
                <a16:creationId xmlns:a16="http://schemas.microsoft.com/office/drawing/2014/main" xmlns="" id="{4BE36738-B02F-477C-80A9-10BB0A4CE158}"/>
              </a:ext>
            </a:extLst>
          </p:cNvPr>
          <p:cNvPicPr>
            <a:picLocks noChangeAspect="1"/>
          </p:cNvPicPr>
          <p:nvPr/>
        </p:nvPicPr>
        <p:blipFill>
          <a:blip r:embed="rId2"/>
          <a:stretch>
            <a:fillRect/>
          </a:stretch>
        </p:blipFill>
        <p:spPr>
          <a:xfrm>
            <a:off x="2718033" y="619490"/>
            <a:ext cx="9102608" cy="5382882"/>
          </a:xfrm>
          <a:prstGeom prst="rect">
            <a:avLst/>
          </a:prstGeom>
        </p:spPr>
      </p:pic>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DE478EB-C91D-4F65-ABE7-97357B17A1CA}"/>
              </a:ext>
            </a:extLst>
          </p:cNvPr>
          <p:cNvSpPr>
            <a:spLocks noGrp="1"/>
          </p:cNvSpPr>
          <p:nvPr>
            <p:ph type="body" sz="quarter" idx="13"/>
          </p:nvPr>
        </p:nvSpPr>
        <p:spPr bwMode="grayWhite">
          <a:xfrm>
            <a:off x="3466897" y="1084203"/>
            <a:ext cx="8361579" cy="4586755"/>
          </a:xfrm>
        </p:spPr>
        <p:txBody>
          <a:bodyPr>
            <a:normAutofit/>
          </a:bodyPr>
          <a:lstStyle/>
          <a:p>
            <a:pPr marL="342900" indent="-342900">
              <a:buFont typeface="Arial" panose="020B0604020202020204" pitchFamily="34" charset="0"/>
              <a:buChar char="•"/>
            </a:pPr>
            <a:r>
              <a:rPr lang="en-US" dirty="0"/>
              <a:t>4 of the top 10 warmest years to date came from the last decade (2010s):</a:t>
            </a:r>
          </a:p>
          <a:p>
            <a:r>
              <a:rPr lang="en-US" dirty="0"/>
              <a:t>	2019 (1</a:t>
            </a:r>
            <a:r>
              <a:rPr lang="en-US" baseline="30000" dirty="0"/>
              <a:t>st</a:t>
            </a:r>
            <a:r>
              <a:rPr lang="en-US" dirty="0"/>
              <a:t>), 2016 (2</a:t>
            </a:r>
            <a:r>
              <a:rPr lang="en-US" baseline="30000" dirty="0"/>
              <a:t>nd</a:t>
            </a:r>
            <a:r>
              <a:rPr lang="en-US" dirty="0"/>
              <a:t>), 2015 (5</a:t>
            </a:r>
            <a:r>
              <a:rPr lang="en-US" baseline="30000" dirty="0"/>
              <a:t>th</a:t>
            </a:r>
            <a:r>
              <a:rPr lang="en-US" dirty="0"/>
              <a:t>), 2020 (8</a:t>
            </a:r>
            <a:r>
              <a:rPr lang="en-US" baseline="30000" dirty="0"/>
              <a:t>th</a:t>
            </a:r>
            <a:r>
              <a:rPr lang="en-US" dirty="0"/>
              <a:t>)</a:t>
            </a:r>
          </a:p>
          <a:p>
            <a:endParaRPr lang="en-US" dirty="0"/>
          </a:p>
          <a:p>
            <a:pPr marL="342900" indent="-342900">
              <a:buFont typeface="Arial" panose="020B0604020202020204" pitchFamily="34" charset="0"/>
              <a:buChar char="•"/>
            </a:pPr>
            <a:r>
              <a:rPr lang="en-US" dirty="0"/>
              <a:t>2016 and 2019 were even hotter than 1997 &amp; 1998 when El Nino set in and left record-breaking high temperatures around the world.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contrast, none of the years in the top 10 coolest years were from the last decade (2010s), as most were from the 1980s and 1990s.</a:t>
            </a:r>
          </a:p>
          <a:p>
            <a:endParaRPr lang="en-US" baseline="30000" dirty="0"/>
          </a:p>
          <a:p>
            <a:pPr lvl="1" indent="0">
              <a:buNone/>
            </a:pPr>
            <a:endParaRPr lang="en-US" baseline="30000" dirty="0"/>
          </a:p>
          <a:p>
            <a:pPr lvl="1" indent="0">
              <a:buNone/>
            </a:pPr>
            <a:endParaRPr lang="en-US" baseline="30000" dirty="0"/>
          </a:p>
          <a:p>
            <a:pPr lvl="1" indent="0">
              <a:buNone/>
            </a:pPr>
            <a:endParaRPr lang="en-US" baseline="30000" dirty="0"/>
          </a:p>
        </p:txBody>
      </p:sp>
      <p:sp>
        <p:nvSpPr>
          <p:cNvPr id="2" name="Slide Number Placeholder 1">
            <a:extLst>
              <a:ext uri="{FF2B5EF4-FFF2-40B4-BE49-F238E27FC236}">
                <a16:creationId xmlns:a16="http://schemas.microsoft.com/office/drawing/2014/main" xmlns=""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10" name="Title 3">
            <a:extLst>
              <a:ext uri="{FF2B5EF4-FFF2-40B4-BE49-F238E27FC236}">
                <a16:creationId xmlns:a16="http://schemas.microsoft.com/office/drawing/2014/main" xmlns="" id="{D333A457-C3C8-47F0-82FB-2F836BD0402D}"/>
              </a:ext>
            </a:extLst>
          </p:cNvPr>
          <p:cNvSpPr>
            <a:spLocks noGrp="1"/>
          </p:cNvSpPr>
          <p:nvPr>
            <p:ph type="title"/>
          </p:nvPr>
        </p:nvSpPr>
        <p:spPr bwMode="grayWhite">
          <a:xfrm>
            <a:off x="371360" y="1356166"/>
            <a:ext cx="2825496" cy="1524185"/>
          </a:xfrm>
        </p:spPr>
        <p:txBody>
          <a:bodyPr>
            <a:normAutofit/>
          </a:bodyPr>
          <a:lstStyle/>
          <a:p>
            <a:r>
              <a:rPr lang="en-US" sz="3200" dirty="0"/>
              <a:t>RESULTS</a:t>
            </a:r>
            <a:endParaRPr lang="ru-RU" sz="3200" dirty="0"/>
          </a:p>
        </p:txBody>
      </p:sp>
    </p:spTree>
    <p:extLst>
      <p:ext uri="{BB962C8B-B14F-4D97-AF65-F5344CB8AC3E}">
        <p14:creationId xmlns:p14="http://schemas.microsoft.com/office/powerpoint/2010/main" val="251951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B7CBBAB3-BDC3-4DFD-BB53-F1726D4D91AC}"/>
              </a:ext>
            </a:extLst>
          </p:cNvPr>
          <p:cNvSpPr/>
          <p:nvPr/>
        </p:nvSpPr>
        <p:spPr>
          <a:xfrm>
            <a:off x="3586213" y="490502"/>
            <a:ext cx="7823299" cy="5511869"/>
          </a:xfrm>
          <a:prstGeom prst="rect">
            <a:avLst/>
          </a:prstGeom>
          <a:solidFill>
            <a:schemeClr val="bg1"/>
          </a:solidFill>
          <a:ln w="12700" cap="flat">
            <a:noFill/>
            <a:prstDash val="solid"/>
            <a:miter/>
          </a:ln>
        </p:spPr>
        <p:txBody>
          <a:bodyPr rtlCol="0" anchor="ctr"/>
          <a:lstStyle/>
          <a:p>
            <a:pPr algn="l"/>
            <a:endParaRPr lang="en-GB"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371360" y="1356166"/>
            <a:ext cx="2825496" cy="1524185"/>
          </a:xfrm>
        </p:spPr>
        <p:txBody>
          <a:bodyPr>
            <a:normAutofit/>
          </a:bodyPr>
          <a:lstStyle/>
          <a:p>
            <a:r>
              <a:rPr lang="en-US" sz="2800" dirty="0"/>
              <a:t>HEATMAP</a:t>
            </a:r>
            <a:br>
              <a:rPr lang="en-US" sz="2800" dirty="0"/>
            </a:br>
            <a:r>
              <a:rPr lang="en-US" sz="2800" dirty="0"/>
              <a:t>(2010s)</a:t>
            </a:r>
            <a:endParaRPr lang="ru-RU" sz="2800" dirty="0"/>
          </a:p>
        </p:txBody>
      </p:sp>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8</a:t>
            </a:fld>
            <a:endParaRPr lang="ru-RU" dirty="0"/>
          </a:p>
        </p:txBody>
      </p:sp>
      <p:pic>
        <p:nvPicPr>
          <p:cNvPr id="5" name="Picture 4" descr="Chart, treemap chart&#10;&#10;Description automatically generated">
            <a:extLst>
              <a:ext uri="{FF2B5EF4-FFF2-40B4-BE49-F238E27FC236}">
                <a16:creationId xmlns:a16="http://schemas.microsoft.com/office/drawing/2014/main" xmlns="" id="{EDBB7850-97C7-498B-988F-98271BAF7591}"/>
              </a:ext>
            </a:extLst>
          </p:cNvPr>
          <p:cNvPicPr>
            <a:picLocks noChangeAspect="1"/>
          </p:cNvPicPr>
          <p:nvPr/>
        </p:nvPicPr>
        <p:blipFill>
          <a:blip r:embed="rId2"/>
          <a:stretch>
            <a:fillRect/>
          </a:stretch>
        </p:blipFill>
        <p:spPr>
          <a:xfrm>
            <a:off x="3586213" y="490501"/>
            <a:ext cx="7823299" cy="5511870"/>
          </a:xfrm>
          <a:prstGeom prst="rect">
            <a:avLst/>
          </a:prstGeom>
        </p:spPr>
      </p:pic>
    </p:spTree>
    <p:extLst>
      <p:ext uri="{BB962C8B-B14F-4D97-AF65-F5344CB8AC3E}">
        <p14:creationId xmlns:p14="http://schemas.microsoft.com/office/powerpoint/2010/main" val="263319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B7CBBAB3-BDC3-4DFD-BB53-F1726D4D91AC}"/>
              </a:ext>
            </a:extLst>
          </p:cNvPr>
          <p:cNvSpPr/>
          <p:nvPr/>
        </p:nvSpPr>
        <p:spPr>
          <a:xfrm>
            <a:off x="3586213" y="490502"/>
            <a:ext cx="7823299" cy="5511869"/>
          </a:xfrm>
          <a:prstGeom prst="rect">
            <a:avLst/>
          </a:prstGeom>
          <a:solidFill>
            <a:schemeClr val="bg1"/>
          </a:solidFill>
          <a:ln w="12700" cap="flat">
            <a:noFill/>
            <a:prstDash val="solid"/>
            <a:miter/>
          </a:ln>
        </p:spPr>
        <p:txBody>
          <a:bodyPr rtlCol="0" anchor="ctr"/>
          <a:lstStyle/>
          <a:p>
            <a:pPr algn="l"/>
            <a:endParaRPr lang="en-GB"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371360" y="1356166"/>
            <a:ext cx="2825496" cy="1524185"/>
          </a:xfrm>
        </p:spPr>
        <p:txBody>
          <a:bodyPr>
            <a:normAutofit/>
          </a:bodyPr>
          <a:lstStyle/>
          <a:p>
            <a:r>
              <a:rPr lang="en-US" sz="2800" dirty="0"/>
              <a:t>HEATMAP</a:t>
            </a:r>
            <a:br>
              <a:rPr lang="en-US" sz="2800" dirty="0"/>
            </a:br>
            <a:r>
              <a:rPr lang="en-US" sz="2800" dirty="0"/>
              <a:t>(1990s)</a:t>
            </a:r>
            <a:endParaRPr lang="ru-RU" sz="2800" dirty="0"/>
          </a:p>
        </p:txBody>
      </p:sp>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9</a:t>
            </a:fld>
            <a:endParaRPr lang="ru-RU" dirty="0"/>
          </a:p>
        </p:txBody>
      </p:sp>
      <p:pic>
        <p:nvPicPr>
          <p:cNvPr id="8" name="Picture 7">
            <a:extLst>
              <a:ext uri="{FF2B5EF4-FFF2-40B4-BE49-F238E27FC236}">
                <a16:creationId xmlns:a16="http://schemas.microsoft.com/office/drawing/2014/main" xmlns="" id="{C17D91D1-1BC0-45A5-972E-FE4B618B44AE}"/>
              </a:ext>
            </a:extLst>
          </p:cNvPr>
          <p:cNvPicPr>
            <a:picLocks noChangeAspect="1"/>
          </p:cNvPicPr>
          <p:nvPr/>
        </p:nvPicPr>
        <p:blipFill>
          <a:blip r:embed="rId2"/>
          <a:stretch>
            <a:fillRect/>
          </a:stretch>
        </p:blipFill>
        <p:spPr>
          <a:xfrm>
            <a:off x="3586213" y="490500"/>
            <a:ext cx="7823298" cy="5511869"/>
          </a:xfrm>
          <a:prstGeom prst="rect">
            <a:avLst/>
          </a:prstGeom>
        </p:spPr>
      </p:pic>
    </p:spTree>
    <p:extLst>
      <p:ext uri="{BB962C8B-B14F-4D97-AF65-F5344CB8AC3E}">
        <p14:creationId xmlns:p14="http://schemas.microsoft.com/office/powerpoint/2010/main" val="1756705981"/>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2242</TotalTime>
  <Words>945</Words>
  <Application>Microsoft Office PowerPoint</Application>
  <PresentationFormat>Widescreen</PresentationFormat>
  <Paragraphs>226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Lucida Grande</vt:lpstr>
      <vt:lpstr>Arial</vt:lpstr>
      <vt:lpstr>Calibri</vt:lpstr>
      <vt:lpstr>Verdana</vt:lpstr>
      <vt:lpstr>Wingdings</vt:lpstr>
      <vt:lpstr>Office Theme</vt:lpstr>
      <vt:lpstr>SINGAPORE WEATHER CHANGE</vt:lpstr>
      <vt:lpstr>DATASETS</vt:lpstr>
      <vt:lpstr>IS SINGAPORE BECOMING HOTTER?</vt:lpstr>
      <vt:lpstr>DATASET 1</vt:lpstr>
      <vt:lpstr>ANALYSIS PROCESS</vt:lpstr>
      <vt:lpstr>BAR CHART</vt:lpstr>
      <vt:lpstr>RESULTS</vt:lpstr>
      <vt:lpstr>HEATMAP (2010s)</vt:lpstr>
      <vt:lpstr>HEATMAP (1990s)</vt:lpstr>
      <vt:lpstr>RESULTS</vt:lpstr>
      <vt:lpstr>ARE SINGAPORE NIGHTS HOTTER TOO?</vt:lpstr>
      <vt:lpstr>DATASET 2</vt:lpstr>
      <vt:lpstr>ANALYSIS PROCESS</vt:lpstr>
      <vt:lpstr>LINE  CHART</vt:lpstr>
      <vt:lpstr>LINE  CHART</vt:lpstr>
      <vt:lpstr>RESULTS</vt:lpstr>
      <vt:lpstr>IS THERE A DIFFERENCE IN RAINFALL BETWEEN THE HOTTEST &amp; COLDEST YEAR?</vt:lpstr>
      <vt:lpstr>DATASET 3</vt:lpstr>
      <vt:lpstr>ANALYSIS PROCESS</vt:lpstr>
      <vt:lpstr>HISTOGRAM</vt:lpstr>
      <vt:lpstr>BAR  CHART</vt:lpstr>
      <vt:lpstr>RESULTS</vt:lpstr>
      <vt:lpstr>COMBINING DATASET 1 &amp;     DATASET 3</vt:lpstr>
      <vt:lpstr>ANALYSIS PROCESS</vt:lpstr>
      <vt:lpstr>SCATTER PLOT</vt:lpstr>
      <vt:lpstr>RESULTS</vt:lpstr>
      <vt:lpstr>USING mySQL &amp; Bokeh</vt:lpstr>
      <vt:lpstr>ANALYSIS PROCESS (mySQL)</vt:lpstr>
      <vt:lpstr>ANALYSIS PROCESS (Bokeh)</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SINGAPORE WEATHER CHANGE</dc:title>
  <dc:creator>Pang, David</dc:creator>
  <cp:lastModifiedBy>user</cp:lastModifiedBy>
  <cp:revision>18</cp:revision>
  <dcterms:created xsi:type="dcterms:W3CDTF">2021-02-09T17:15:03Z</dcterms:created>
  <dcterms:modified xsi:type="dcterms:W3CDTF">2021-12-13T16:40:46Z</dcterms:modified>
</cp:coreProperties>
</file>