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3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9" y="449005"/>
            <a:ext cx="9301879" cy="99915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941" y="1532427"/>
            <a:ext cx="9228727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4" name="Picture 13" descr="icon_clear_flat_1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667" y="452665"/>
            <a:ext cx="1947333" cy="14605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78885" y="1906542"/>
            <a:ext cx="11432116" cy="144034"/>
            <a:chOff x="284163" y="1906542"/>
            <a:chExt cx="8574087" cy="144034"/>
          </a:xfrm>
        </p:grpSpPr>
        <p:grpSp>
          <p:nvGrpSpPr>
            <p:cNvPr id="8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5" name="Rectangle 14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54876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8" y="1298762"/>
            <a:ext cx="542544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8089" y="914401"/>
            <a:ext cx="542544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88" y="2456329"/>
            <a:ext cx="542544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78885" y="527107"/>
            <a:ext cx="11432116" cy="144034"/>
            <a:chOff x="284163" y="1906542"/>
            <a:chExt cx="8574087" cy="144034"/>
          </a:xfrm>
        </p:grpSpPr>
        <p:grpSp>
          <p:nvGrpSpPr>
            <p:cNvPr id="13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4" name="Rectangle 13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85202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800600"/>
            <a:ext cx="11146989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199"/>
            <a:ext cx="11436096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67338"/>
            <a:ext cx="11072284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78885" y="6247582"/>
            <a:ext cx="11432116" cy="144034"/>
            <a:chOff x="284163" y="1906542"/>
            <a:chExt cx="8574087" cy="144034"/>
          </a:xfrm>
        </p:grpSpPr>
        <p:grpSp>
          <p:nvGrpSpPr>
            <p:cNvPr id="14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5" name="Rectangle 14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400650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778189"/>
            <a:ext cx="11146989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200"/>
            <a:ext cx="11436096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44927"/>
            <a:ext cx="11072284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78885" y="4279392"/>
            <a:ext cx="11432116" cy="144034"/>
            <a:chOff x="284163" y="1906542"/>
            <a:chExt cx="8574087" cy="144034"/>
          </a:xfrm>
        </p:grpSpPr>
        <p:grpSp>
          <p:nvGrpSpPr>
            <p:cNvPr id="14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5" name="Rectangle 14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673798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914401"/>
            <a:ext cx="6926729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884" y="4267201"/>
            <a:ext cx="36576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2" y="4953001"/>
            <a:ext cx="3296023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6" y="4419600"/>
            <a:ext cx="3300527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8885" y="594360"/>
            <a:ext cx="36576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371414" y="444705"/>
            <a:ext cx="11432116" cy="144034"/>
            <a:chOff x="284163" y="1906542"/>
            <a:chExt cx="8574087" cy="144034"/>
          </a:xfrm>
        </p:grpSpPr>
        <p:grpSp>
          <p:nvGrpSpPr>
            <p:cNvPr id="19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20" name="Rectangle 19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456243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8018" y="4801576"/>
            <a:ext cx="7782983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215" y="4800600"/>
            <a:ext cx="7588868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8019" y="457199"/>
            <a:ext cx="7778496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074" y="5367338"/>
            <a:ext cx="7538009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378886" y="457200"/>
            <a:ext cx="3649133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378886" y="3364992"/>
            <a:ext cx="3649133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374399" y="6260696"/>
            <a:ext cx="11432116" cy="144034"/>
            <a:chOff x="284163" y="1906542"/>
            <a:chExt cx="8574087" cy="144034"/>
          </a:xfrm>
        </p:grpSpPr>
        <p:grpSp>
          <p:nvGrpSpPr>
            <p:cNvPr id="16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7" name="Rectangle 16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764441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2133600"/>
            <a:ext cx="11432116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78885" y="1589722"/>
            <a:ext cx="11432116" cy="144034"/>
            <a:chOff x="284163" y="1906542"/>
            <a:chExt cx="8574087" cy="144034"/>
          </a:xfrm>
        </p:grpSpPr>
        <p:grpSp>
          <p:nvGrpSpPr>
            <p:cNvPr id="13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4" name="Rectangle 13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402304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074279" y="2668544"/>
            <a:ext cx="5934615" cy="1511932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0165" y="473076"/>
            <a:ext cx="1292352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457200"/>
            <a:ext cx="8663516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 rot="5400000">
            <a:off x="7134509" y="3280082"/>
            <a:ext cx="5934615" cy="288857"/>
            <a:chOff x="284163" y="1906542"/>
            <a:chExt cx="8574087" cy="144034"/>
          </a:xfrm>
        </p:grpSpPr>
        <p:grpSp>
          <p:nvGrpSpPr>
            <p:cNvPr id="13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4" name="Rectangle 13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0799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78885" y="1598222"/>
            <a:ext cx="11432116" cy="144034"/>
            <a:chOff x="284163" y="1906542"/>
            <a:chExt cx="8574087" cy="144034"/>
          </a:xfrm>
        </p:grpSpPr>
        <p:grpSp>
          <p:nvGrpSpPr>
            <p:cNvPr id="13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4" name="Rectangle 13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91459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2017059"/>
            <a:ext cx="11432116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893" y="1532965"/>
            <a:ext cx="9134787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179" y="444729"/>
            <a:ext cx="9206501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14" name="Group 13"/>
          <p:cNvGrpSpPr/>
          <p:nvPr/>
        </p:nvGrpSpPr>
        <p:grpSpPr>
          <a:xfrm>
            <a:off x="378885" y="1906542"/>
            <a:ext cx="11432116" cy="144034"/>
            <a:chOff x="284163" y="1906542"/>
            <a:chExt cx="8574087" cy="144034"/>
          </a:xfrm>
        </p:grpSpPr>
        <p:grpSp>
          <p:nvGrpSpPr>
            <p:cNvPr id="15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2" name="Picture 21" descr="icon_clear_flat_1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666" y="452665"/>
            <a:ext cx="1947333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7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5" y="4814125"/>
            <a:ext cx="9460697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985" y="5861304"/>
            <a:ext cx="9399737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78885" y="6263640"/>
            <a:ext cx="11432116" cy="144034"/>
            <a:chOff x="284163" y="1906542"/>
            <a:chExt cx="8574087" cy="144034"/>
          </a:xfrm>
        </p:grpSpPr>
        <p:grpSp>
          <p:nvGrpSpPr>
            <p:cNvPr id="15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" name="Picture 19" descr="icon_clear_flat_1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88" y="4801575"/>
            <a:ext cx="1645912" cy="135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4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443755"/>
            <a:ext cx="11432116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41" y="4814048"/>
            <a:ext cx="103632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530" y="5862918"/>
            <a:ext cx="10309412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78885" y="6270012"/>
            <a:ext cx="11432116" cy="144034"/>
            <a:chOff x="284163" y="1906542"/>
            <a:chExt cx="8574087" cy="144034"/>
          </a:xfrm>
        </p:grpSpPr>
        <p:grpSp>
          <p:nvGrpSpPr>
            <p:cNvPr id="15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6" name="Rectangle 15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45426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883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917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78885" y="1589722"/>
            <a:ext cx="11432116" cy="144034"/>
            <a:chOff x="284163" y="1906542"/>
            <a:chExt cx="8574087" cy="144034"/>
          </a:xfrm>
        </p:grpSpPr>
        <p:grpSp>
          <p:nvGrpSpPr>
            <p:cNvPr id="14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5" name="Rectangle 14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50909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883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83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2660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2660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78885" y="1583099"/>
            <a:ext cx="11432116" cy="144034"/>
            <a:chOff x="284163" y="1906542"/>
            <a:chExt cx="8574087" cy="144034"/>
          </a:xfrm>
        </p:grpSpPr>
        <p:grpSp>
          <p:nvGrpSpPr>
            <p:cNvPr id="16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7" name="Rectangle 16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97215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78885" y="1589722"/>
            <a:ext cx="11432116" cy="144034"/>
            <a:chOff x="284163" y="1906542"/>
            <a:chExt cx="8574087" cy="144034"/>
          </a:xfrm>
        </p:grpSpPr>
        <p:grpSp>
          <p:nvGrpSpPr>
            <p:cNvPr id="12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3" name="Rectangle 12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59797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8885" y="557977"/>
            <a:ext cx="11432116" cy="144034"/>
            <a:chOff x="284163" y="1906542"/>
            <a:chExt cx="8574087" cy="144034"/>
          </a:xfrm>
        </p:grpSpPr>
        <p:grpSp>
          <p:nvGrpSpPr>
            <p:cNvPr id="10" name="Group 16"/>
            <p:cNvGrpSpPr/>
            <p:nvPr/>
          </p:nvGrpSpPr>
          <p:grpSpPr>
            <a:xfrm>
              <a:off x="284163" y="1906542"/>
              <a:ext cx="6801955" cy="137411"/>
              <a:chOff x="284163" y="1759424"/>
              <a:chExt cx="6801955" cy="137411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84163" y="1759424"/>
                <a:ext cx="2743200" cy="13741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026392" y="1759424"/>
                <a:ext cx="1600200" cy="13741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626864" y="1759424"/>
                <a:ext cx="2459254" cy="13741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1" name="Rectangle 10"/>
            <p:cNvSpPr/>
            <p:nvPr userDrawn="1"/>
          </p:nvSpPr>
          <p:spPr>
            <a:xfrm>
              <a:off x="6398996" y="1913165"/>
              <a:ext cx="2459254" cy="13741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99959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8" y="2133601"/>
            <a:ext cx="943566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E02D03B-9435-574C-AD38-0A797272BEDB}" type="datetimeFigureOut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4" y="6437033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33B165C-0779-914C-BCCA-8FF0C5A38B5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587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vidparry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DA39-8E44-5540-9F13-D5D7D9A14E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Getting Groovy with Spock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B40E1-EFE0-1B4F-9F4A-873E05311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David Parry</a:t>
            </a:r>
          </a:p>
        </p:txBody>
      </p:sp>
      <p:pic>
        <p:nvPicPr>
          <p:cNvPr id="8" name="Picture 7" descr="Spock so Groovy">
            <a:extLst>
              <a:ext uri="{FF2B5EF4-FFF2-40B4-BE49-F238E27FC236}">
                <a16:creationId xmlns:a16="http://schemas.microsoft.com/office/drawing/2014/main" id="{F6FE86CE-161D-884C-9999-BC340EE23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510" y="2336270"/>
            <a:ext cx="4836291" cy="363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2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F0D3-EFB2-874A-B84A-15BE6CF5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covered?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826C6-F94A-A24F-B2A1-23EE399E2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Specification </a:t>
            </a:r>
            <a:r>
              <a:rPr lang="en-US" dirty="0" err="1"/>
              <a:t>spock.lang</a:t>
            </a:r>
            <a:r>
              <a:rPr lang="en-US" dirty="0"/>
              <a:t>.*</a:t>
            </a:r>
          </a:p>
          <a:p>
            <a:r>
              <a:rPr lang="en-US" dirty="0"/>
              <a:t>Fixture Methods [</a:t>
            </a:r>
            <a:r>
              <a:rPr lang="en-US" dirty="0" err="1"/>
              <a:t>setupSpec</a:t>
            </a:r>
            <a:r>
              <a:rPr lang="en-US" dirty="0"/>
              <a:t>(), </a:t>
            </a:r>
            <a:r>
              <a:rPr lang="en-US" dirty="0" err="1"/>
              <a:t>cleanupSpec</a:t>
            </a:r>
            <a:r>
              <a:rPr lang="en-US" dirty="0"/>
              <a:t>()] [setup(), cleanup()]</a:t>
            </a:r>
          </a:p>
          <a:p>
            <a:r>
              <a:rPr lang="en-US" dirty="0"/>
              <a:t>Feature Method Heart of the Specification what you are testing</a:t>
            </a:r>
          </a:p>
          <a:p>
            <a:r>
              <a:rPr lang="en-US" dirty="0"/>
              <a:t>Blocks setup -&gt; stimulus -&gt; response -&gt; cleanup ➰ where</a:t>
            </a:r>
          </a:p>
          <a:p>
            <a:r>
              <a:rPr lang="en-US" dirty="0"/>
              <a:t>Conditions plain </a:t>
            </a:r>
            <a:r>
              <a:rPr lang="en-US" dirty="0" err="1"/>
              <a:t>boolean</a:t>
            </a:r>
            <a:r>
              <a:rPr lang="en-US" dirty="0"/>
              <a:t> expressions Groovy Truth</a:t>
            </a:r>
          </a:p>
          <a:p>
            <a:r>
              <a:rPr lang="en-US" dirty="0"/>
              <a:t>Interactions &amp; Mocks behavior of objects not just checking state i.e. outcome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1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23B2-0A17-CC4F-A9C9-AAF6056A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DB68-C322-4F4B-AD2D-5DC5B8B85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uses Groovy as language</a:t>
            </a:r>
          </a:p>
          <a:p>
            <a:r>
              <a:rPr lang="en-US" dirty="0"/>
              <a:t>data driven testing (DDT) </a:t>
            </a:r>
          </a:p>
          <a:p>
            <a:r>
              <a:rPr lang="en-US" dirty="0"/>
              <a:t>behavior-driven development (BDD)</a:t>
            </a:r>
          </a:p>
          <a:p>
            <a:r>
              <a:rPr lang="en-US" dirty="0"/>
              <a:t>sweet reporting</a:t>
            </a:r>
          </a:p>
          <a:p>
            <a:r>
              <a:rPr lang="en-US" dirty="0"/>
              <a:t>compatible with Gradle and Maven</a:t>
            </a:r>
          </a:p>
          <a:p>
            <a:r>
              <a:rPr lang="en-US" dirty="0"/>
              <a:t>runs on Java 7+ and Groovy 2.4+</a:t>
            </a:r>
          </a:p>
          <a:p>
            <a:r>
              <a:rPr lang="en-US" dirty="0"/>
              <a:t>sputnik (Spock + Junit) runs on JUnit runner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2239-BB0F-544F-817E-CAB53D0E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99F33-1603-5A45-8AE7-61FC17F38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8786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/>
              <a:t>Create a method that checks if the integer value is an even or odd number, </a:t>
            </a:r>
            <a:r>
              <a:rPr lang="en-US" i="1"/>
              <a:t>return 0 </a:t>
            </a:r>
            <a:r>
              <a:rPr lang="en-US" i="1" dirty="0"/>
              <a:t>for even </a:t>
            </a:r>
            <a:r>
              <a:rPr lang="en-US" i="1"/>
              <a:t>and 1 </a:t>
            </a:r>
            <a:r>
              <a:rPr lang="en-US" i="1" dirty="0"/>
              <a:t>for odd. </a:t>
            </a:r>
          </a:p>
          <a:p>
            <a:r>
              <a:rPr lang="en-US" i="1" dirty="0"/>
              <a:t>If number is 0 or negative number throw a runtime exception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E168AD-BC9C-C247-8D38-1498CCBDC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108" y="3039766"/>
            <a:ext cx="8235778" cy="370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5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F406-728D-B14B-9B9C-FB08681F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AF955-E871-0E4F-BDD8-76D86AF34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twitter: @</a:t>
            </a:r>
            <a:r>
              <a:rPr lang="en-US" dirty="0" err="1"/>
              <a:t>daviddryparry</a:t>
            </a:r>
            <a:endParaRPr lang="en-US" b="0" dirty="0">
              <a:effectLst/>
            </a:endParaRPr>
          </a:p>
          <a:p>
            <a:r>
              <a:rPr lang="en-US" dirty="0"/>
              <a:t>web: http://</a:t>
            </a:r>
            <a:r>
              <a:rPr lang="en-US" u="sng" dirty="0">
                <a:hlinkClick r:id="rId2"/>
              </a:rPr>
              <a:t>www.davidparry.com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6287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davidparry_template</Template>
  <TotalTime>224</TotalTime>
  <Words>166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Corbel</vt:lpstr>
      <vt:lpstr>Wingdings</vt:lpstr>
      <vt:lpstr>Spectrum</vt:lpstr>
      <vt:lpstr>Getting Groovy with Spock</vt:lpstr>
      <vt:lpstr>What will be covered?</vt:lpstr>
      <vt:lpstr>Fun Facts</vt:lpstr>
      <vt:lpstr>The Ask</vt:lpstr>
      <vt:lpstr>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yanez</dc:creator>
  <cp:lastModifiedBy>ricardo yanez</cp:lastModifiedBy>
  <cp:revision>18</cp:revision>
  <dcterms:created xsi:type="dcterms:W3CDTF">2020-02-08T16:55:42Z</dcterms:created>
  <dcterms:modified xsi:type="dcterms:W3CDTF">2020-02-08T22:23:00Z</dcterms:modified>
</cp:coreProperties>
</file>