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5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9" y="449005"/>
            <a:ext cx="9301879" cy="99915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1" y="1532427"/>
            <a:ext cx="9228727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4" name="Picture 13" descr="icon_clear_flat_1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667" y="452665"/>
            <a:ext cx="1947333" cy="14605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78885" y="1906542"/>
            <a:ext cx="11432116" cy="144034"/>
            <a:chOff x="284163" y="1906542"/>
            <a:chExt cx="8574087" cy="144034"/>
          </a:xfrm>
        </p:grpSpPr>
        <p:grpSp>
          <p:nvGrpSpPr>
            <p:cNvPr id="8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5" name="Rectangle 14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5487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8885" y="527107"/>
            <a:ext cx="11432116" cy="144034"/>
            <a:chOff x="284163" y="1906542"/>
            <a:chExt cx="8574087" cy="144034"/>
          </a:xfrm>
        </p:grpSpPr>
        <p:grpSp>
          <p:nvGrpSpPr>
            <p:cNvPr id="13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4" name="Rectangle 13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85202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78885" y="6247582"/>
            <a:ext cx="11432116" cy="144034"/>
            <a:chOff x="284163" y="1906542"/>
            <a:chExt cx="8574087" cy="144034"/>
          </a:xfrm>
        </p:grpSpPr>
        <p:grpSp>
          <p:nvGrpSpPr>
            <p:cNvPr id="14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5" name="Rectangle 14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400650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78885" y="4279392"/>
            <a:ext cx="11432116" cy="144034"/>
            <a:chOff x="284163" y="1906542"/>
            <a:chExt cx="8574087" cy="144034"/>
          </a:xfrm>
        </p:grpSpPr>
        <p:grpSp>
          <p:nvGrpSpPr>
            <p:cNvPr id="14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5" name="Rectangle 14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673798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371414" y="444705"/>
            <a:ext cx="11432116" cy="144034"/>
            <a:chOff x="284163" y="1906542"/>
            <a:chExt cx="8574087" cy="144034"/>
          </a:xfrm>
        </p:grpSpPr>
        <p:grpSp>
          <p:nvGrpSpPr>
            <p:cNvPr id="19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20" name="Rectangle 19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456243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374399" y="6260696"/>
            <a:ext cx="11432116" cy="144034"/>
            <a:chOff x="284163" y="1906542"/>
            <a:chExt cx="8574087" cy="144034"/>
          </a:xfrm>
        </p:grpSpPr>
        <p:grpSp>
          <p:nvGrpSpPr>
            <p:cNvPr id="16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7" name="Rectangle 16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764441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8885" y="1589722"/>
            <a:ext cx="11432116" cy="144034"/>
            <a:chOff x="284163" y="1906542"/>
            <a:chExt cx="8574087" cy="144034"/>
          </a:xfrm>
        </p:grpSpPr>
        <p:grpSp>
          <p:nvGrpSpPr>
            <p:cNvPr id="13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4" name="Rectangle 13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402304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7134509" y="3280082"/>
            <a:ext cx="5934615" cy="288857"/>
            <a:chOff x="284163" y="1906542"/>
            <a:chExt cx="8574087" cy="144034"/>
          </a:xfrm>
        </p:grpSpPr>
        <p:grpSp>
          <p:nvGrpSpPr>
            <p:cNvPr id="13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4" name="Rectangle 13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0799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8885" y="1598222"/>
            <a:ext cx="11432116" cy="144034"/>
            <a:chOff x="284163" y="1906542"/>
            <a:chExt cx="8574087" cy="144034"/>
          </a:xfrm>
        </p:grpSpPr>
        <p:grpSp>
          <p:nvGrpSpPr>
            <p:cNvPr id="13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4" name="Rectangle 13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91459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3" y="1532965"/>
            <a:ext cx="9134787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9" y="444729"/>
            <a:ext cx="9206501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378885" y="1906542"/>
            <a:ext cx="11432116" cy="144034"/>
            <a:chOff x="284163" y="1906542"/>
            <a:chExt cx="8574087" cy="144034"/>
          </a:xfrm>
        </p:grpSpPr>
        <p:grpSp>
          <p:nvGrpSpPr>
            <p:cNvPr id="15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2" name="Picture 21" descr="icon_clear_flat_1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666" y="452665"/>
            <a:ext cx="1947333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7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5" y="4814125"/>
            <a:ext cx="9460697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5" y="5861304"/>
            <a:ext cx="9399737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78885" y="6263640"/>
            <a:ext cx="11432116" cy="144034"/>
            <a:chOff x="284163" y="1906542"/>
            <a:chExt cx="8574087" cy="144034"/>
          </a:xfrm>
        </p:grpSpPr>
        <p:grpSp>
          <p:nvGrpSpPr>
            <p:cNvPr id="15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" name="Picture 19" descr="icon_clear_flat_1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88" y="4801575"/>
            <a:ext cx="1645912" cy="13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4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78885" y="6270012"/>
            <a:ext cx="11432116" cy="144034"/>
            <a:chOff x="284163" y="1906542"/>
            <a:chExt cx="8574087" cy="144034"/>
          </a:xfrm>
        </p:grpSpPr>
        <p:grpSp>
          <p:nvGrpSpPr>
            <p:cNvPr id="15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45426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78885" y="1589722"/>
            <a:ext cx="11432116" cy="144034"/>
            <a:chOff x="284163" y="1906542"/>
            <a:chExt cx="8574087" cy="144034"/>
          </a:xfrm>
        </p:grpSpPr>
        <p:grpSp>
          <p:nvGrpSpPr>
            <p:cNvPr id="14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5" name="Rectangle 14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50909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78885" y="1583099"/>
            <a:ext cx="11432116" cy="144034"/>
            <a:chOff x="284163" y="1906542"/>
            <a:chExt cx="8574087" cy="144034"/>
          </a:xfrm>
        </p:grpSpPr>
        <p:grpSp>
          <p:nvGrpSpPr>
            <p:cNvPr id="16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7" name="Rectangle 16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97215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89722"/>
            <a:ext cx="11432116" cy="144034"/>
            <a:chOff x="284163" y="1906542"/>
            <a:chExt cx="8574087" cy="144034"/>
          </a:xfrm>
        </p:grpSpPr>
        <p:grpSp>
          <p:nvGrpSpPr>
            <p:cNvPr id="12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3" name="Rectangle 12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59797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8885" y="557977"/>
            <a:ext cx="11432116" cy="144034"/>
            <a:chOff x="284163" y="1906542"/>
            <a:chExt cx="8574087" cy="144034"/>
          </a:xfrm>
        </p:grpSpPr>
        <p:grpSp>
          <p:nvGrpSpPr>
            <p:cNvPr id="10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1" name="Rectangle 10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99959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58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vidparr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DA39-8E44-5540-9F13-D5D7D9A14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Getting Groovy with Spock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B40E1-EFE0-1B4F-9F4A-873E05311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 Parry</a:t>
            </a:r>
          </a:p>
        </p:txBody>
      </p:sp>
      <p:pic>
        <p:nvPicPr>
          <p:cNvPr id="8" name="Picture 7" descr="Spock so Groovy">
            <a:extLst>
              <a:ext uri="{FF2B5EF4-FFF2-40B4-BE49-F238E27FC236}">
                <a16:creationId xmlns:a16="http://schemas.microsoft.com/office/drawing/2014/main" id="{F6FE86CE-161D-884C-9999-BC340EE23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10" y="2336270"/>
            <a:ext cx="4836291" cy="363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2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F0D3-EFB2-874A-B84A-15BE6CF5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26C6-F94A-A24F-B2A1-23EE399E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 </a:t>
            </a:r>
            <a:r>
              <a:rPr lang="en-US" dirty="0" err="1"/>
              <a:t>spock.lang</a:t>
            </a:r>
            <a:r>
              <a:rPr lang="en-US" dirty="0"/>
              <a:t>.*</a:t>
            </a:r>
          </a:p>
          <a:p>
            <a:r>
              <a:rPr lang="en-US" dirty="0"/>
              <a:t>Fixture Methods [</a:t>
            </a:r>
            <a:r>
              <a:rPr lang="en-US" dirty="0" err="1"/>
              <a:t>setupSpec</a:t>
            </a:r>
            <a:r>
              <a:rPr lang="en-US" dirty="0"/>
              <a:t>(), </a:t>
            </a:r>
            <a:r>
              <a:rPr lang="en-US" dirty="0" err="1"/>
              <a:t>cleanupSpec</a:t>
            </a:r>
            <a:r>
              <a:rPr lang="en-US" dirty="0"/>
              <a:t>()] [setup(), cleanup()]</a:t>
            </a:r>
          </a:p>
          <a:p>
            <a:r>
              <a:rPr lang="en-US" dirty="0"/>
              <a:t>Feature Method Heart of the Specification what you are testing</a:t>
            </a:r>
          </a:p>
          <a:p>
            <a:r>
              <a:rPr lang="en-US" dirty="0"/>
              <a:t>Blocks setup -&gt; stimulus -&gt; response -&gt; cleanup ➰ where</a:t>
            </a:r>
          </a:p>
          <a:p>
            <a:r>
              <a:rPr lang="en-US" dirty="0"/>
              <a:t>Conditions plain </a:t>
            </a:r>
            <a:r>
              <a:rPr lang="en-US" dirty="0" err="1"/>
              <a:t>boolean</a:t>
            </a:r>
            <a:r>
              <a:rPr lang="en-US" dirty="0"/>
              <a:t> expressions Groovy Truth</a:t>
            </a:r>
          </a:p>
          <a:p>
            <a:r>
              <a:rPr lang="en-US" dirty="0"/>
              <a:t>Interactions &amp; Mocks behavior of objects not just checking state i.e. outcome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1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23B2-0A17-CC4F-A9C9-AAF6056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DB68-C322-4F4B-AD2D-5DC5B8B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uses Groovy as language</a:t>
            </a:r>
          </a:p>
          <a:p>
            <a:r>
              <a:rPr lang="en-US" dirty="0"/>
              <a:t>data driven testing (DDT) </a:t>
            </a:r>
          </a:p>
          <a:p>
            <a:r>
              <a:rPr lang="en-US" dirty="0"/>
              <a:t>behavior-driven development (BDD)</a:t>
            </a:r>
          </a:p>
          <a:p>
            <a:r>
              <a:rPr lang="en-US" dirty="0"/>
              <a:t>sweet reporting</a:t>
            </a:r>
          </a:p>
          <a:p>
            <a:r>
              <a:rPr lang="en-US" dirty="0"/>
              <a:t>compatible with Gradle and Maven</a:t>
            </a:r>
          </a:p>
          <a:p>
            <a:r>
              <a:rPr lang="en-US" dirty="0"/>
              <a:t>runs on Java 7+ and Groovy 2.4+</a:t>
            </a:r>
          </a:p>
          <a:p>
            <a:r>
              <a:rPr lang="en-US" dirty="0"/>
              <a:t>sputnik (Spock + Junit) runs on JUnit runner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2239-BB0F-544F-817E-CAB53D0E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9F33-1603-5A45-8AE7-61FC17F38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8786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Create a method that checks if the integer value is an even or odd number, return 1 for even and 0 for odd. </a:t>
            </a:r>
          </a:p>
          <a:p>
            <a:r>
              <a:rPr lang="en-US" i="1" dirty="0"/>
              <a:t>If number is 0 or negative number throw a runtime exception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E168AD-BC9C-C247-8D38-1498CCBD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08" y="3039766"/>
            <a:ext cx="8235778" cy="370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5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F406-728D-B14B-9B9C-FB08681F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F955-E871-0E4F-BDD8-76D86AF3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daviddryparry</a:t>
            </a:r>
            <a:endParaRPr lang="en-US" b="0" dirty="0">
              <a:effectLst/>
            </a:endParaRPr>
          </a:p>
          <a:p>
            <a:r>
              <a:rPr lang="en-US" dirty="0"/>
              <a:t>web: http://</a:t>
            </a:r>
            <a:r>
              <a:rPr lang="en-US" u="sng" dirty="0">
                <a:hlinkClick r:id="rId2"/>
              </a:rPr>
              <a:t>www.davidparry.com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6287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davidparry_template</Template>
  <TotalTime>224</TotalTime>
  <Words>166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</vt:lpstr>
      <vt:lpstr>Spectrum</vt:lpstr>
      <vt:lpstr>Getting Groovy with Spock</vt:lpstr>
      <vt:lpstr>What will be covered?</vt:lpstr>
      <vt:lpstr>Fun Facts</vt:lpstr>
      <vt:lpstr>The Ask</vt:lpstr>
      <vt:lpstr>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yanez</dc:creator>
  <cp:lastModifiedBy>ricardo yanez</cp:lastModifiedBy>
  <cp:revision>17</cp:revision>
  <dcterms:created xsi:type="dcterms:W3CDTF">2020-02-08T16:55:42Z</dcterms:created>
  <dcterms:modified xsi:type="dcterms:W3CDTF">2020-02-08T21:25:09Z</dcterms:modified>
</cp:coreProperties>
</file>