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Golos Text"/>
      <p:regular r:id="rId23"/>
      <p:bold r:id="rId24"/>
    </p:embeddedFont>
    <p:embeddedFont>
      <p:font typeface="Golos Text Medium"/>
      <p:regular r:id="rId25"/>
      <p:bold r:id="rId26"/>
    </p:embeddedFont>
    <p:embeddedFont>
      <p:font typeface="Bebas Neue"/>
      <p:regular r:id="rId27"/>
    </p:embeddedFont>
    <p:embeddedFont>
      <p:font typeface="Gantari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FAD8D4-AC29-4817-839A-69BA853F06DB}">
  <a:tblStyle styleId="{25FAD8D4-AC29-4817-839A-69BA853F06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olosText-bold.fntdata"/><Relationship Id="rId23" Type="http://schemas.openxmlformats.org/officeDocument/2006/relationships/font" Target="fonts/GolosTex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losTextMedium-bold.fntdata"/><Relationship Id="rId25" Type="http://schemas.openxmlformats.org/officeDocument/2006/relationships/font" Target="fonts/GolosTextMedium-regular.fntdata"/><Relationship Id="rId28" Type="http://schemas.openxmlformats.org/officeDocument/2006/relationships/font" Target="fonts/Gantari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ntar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ntari-boldItalic.fntdata"/><Relationship Id="rId30" Type="http://schemas.openxmlformats.org/officeDocument/2006/relationships/font" Target="fonts/Gantar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8e28482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a8e28482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56fb08d8f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56fb08d8f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6fb08d8f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6fb08d8f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2b21ebf29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2b21ebf29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2a8e28482d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2a8e28482d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2a8e28482d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2a8e28482d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2b21ebf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2b21ebf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b21ebf29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b21ebf29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2b21ebf29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2b21ebf29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b21ebf29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b21ebf29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b21ebf29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b21ebf2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6fb08d8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6fb08d8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6fb08d8f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6fb08d8f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6fb08d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6fb08d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6fb08d8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6fb08d8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6fb08d8f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6fb08d8f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b="0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b="1" sz="10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7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5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simplypsychology.org/boxplo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ctrTitle"/>
          </p:nvPr>
        </p:nvSpPr>
        <p:spPr>
          <a:xfrm>
            <a:off x="715100" y="714150"/>
            <a:ext cx="579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Combined Cycle Power Plant ML Project</a:t>
            </a:r>
            <a:endParaRPr sz="3800"/>
          </a:p>
        </p:txBody>
      </p:sp>
      <p:grpSp>
        <p:nvGrpSpPr>
          <p:cNvPr id="77" name="Google Shape;77;p18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78" name="Google Shape;78;p18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980875" y="2790225"/>
              <a:ext cx="400475" cy="397525"/>
            </a:xfrm>
            <a:custGeom>
              <a:rect b="b" l="l" r="r" t="t"/>
              <a:pathLst>
                <a:path extrusionOk="0" h="15901" w="16019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059750" y="3098975"/>
              <a:ext cx="28900" cy="52275"/>
            </a:xfrm>
            <a:custGeom>
              <a:rect b="b" l="l" r="r" t="t"/>
              <a:pathLst>
                <a:path extrusionOk="0" h="2091" w="1156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124350" y="3125100"/>
              <a:ext cx="35250" cy="50700"/>
            </a:xfrm>
            <a:custGeom>
              <a:rect b="b" l="l" r="r" t="t"/>
              <a:pathLst>
                <a:path extrusionOk="0" h="2028" w="141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223000" y="3136375"/>
              <a:ext cx="20550" cy="51350"/>
            </a:xfrm>
            <a:custGeom>
              <a:rect b="b" l="l" r="r" t="t"/>
              <a:pathLst>
                <a:path extrusionOk="0" h="2054" w="822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287525" y="3108050"/>
              <a:ext cx="40625" cy="50550"/>
            </a:xfrm>
            <a:custGeom>
              <a:rect b="b" l="l" r="r" t="t"/>
              <a:pathLst>
                <a:path extrusionOk="0" h="2022" w="1625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321300" y="3050775"/>
              <a:ext cx="49725" cy="34675"/>
            </a:xfrm>
            <a:custGeom>
              <a:rect b="b" l="l" r="r" t="t"/>
              <a:pathLst>
                <a:path extrusionOk="0" h="1387" w="1989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328025" y="2970225"/>
              <a:ext cx="52200" cy="18150"/>
            </a:xfrm>
            <a:custGeom>
              <a:rect b="b" l="l" r="r" t="t"/>
              <a:pathLst>
                <a:path extrusionOk="0" h="726" w="2088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288850" y="2879900"/>
              <a:ext cx="53875" cy="34500"/>
            </a:xfrm>
            <a:custGeom>
              <a:rect b="b" l="l" r="r" t="t"/>
              <a:pathLst>
                <a:path extrusionOk="0" h="1380" w="2155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233450" y="2828150"/>
              <a:ext cx="40175" cy="46825"/>
            </a:xfrm>
            <a:custGeom>
              <a:rect b="b" l="l" r="r" t="t"/>
              <a:pathLst>
                <a:path extrusionOk="0" h="1873" w="1607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158675" y="2797200"/>
              <a:ext cx="30475" cy="51500"/>
            </a:xfrm>
            <a:custGeom>
              <a:rect b="b" l="l" r="r" t="t"/>
              <a:pathLst>
                <a:path extrusionOk="0" h="2060" w="1219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971650" y="3048425"/>
              <a:ext cx="64925" cy="77500"/>
            </a:xfrm>
            <a:custGeom>
              <a:rect b="b" l="l" r="r" t="t"/>
              <a:pathLst>
                <a:path extrusionOk="0" h="3100" w="2597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23425" y="3011375"/>
              <a:ext cx="90950" cy="102225"/>
            </a:xfrm>
            <a:custGeom>
              <a:rect b="b" l="l" r="r" t="t"/>
              <a:pathLst>
                <a:path extrusionOk="0" h="4089" w="3638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13125" y="3009950"/>
              <a:ext cx="71875" cy="95800"/>
            </a:xfrm>
            <a:custGeom>
              <a:rect b="b" l="l" r="r" t="t"/>
              <a:pathLst>
                <a:path extrusionOk="0" h="3832" w="2875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17000" y="3019900"/>
              <a:ext cx="51025" cy="72075"/>
            </a:xfrm>
            <a:custGeom>
              <a:rect b="b" l="l" r="r" t="t"/>
              <a:pathLst>
                <a:path extrusionOk="0" h="2883" w="2041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928275" y="3024675"/>
              <a:ext cx="43925" cy="67275"/>
            </a:xfrm>
            <a:custGeom>
              <a:rect b="b" l="l" r="r" t="t"/>
              <a:pathLst>
                <a:path extrusionOk="0" h="2691" w="1757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890000" y="3015350"/>
              <a:ext cx="84100" cy="43000"/>
            </a:xfrm>
            <a:custGeom>
              <a:rect b="b" l="l" r="r" t="t"/>
              <a:pathLst>
                <a:path extrusionOk="0" h="1720" w="3364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897800" y="2988950"/>
              <a:ext cx="83900" cy="47800"/>
            </a:xfrm>
            <a:custGeom>
              <a:rect b="b" l="l" r="r" t="t"/>
              <a:pathLst>
                <a:path extrusionOk="0" h="1912" w="3356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884925" y="3051625"/>
              <a:ext cx="76150" cy="47575"/>
            </a:xfrm>
            <a:custGeom>
              <a:rect b="b" l="l" r="r" t="t"/>
              <a:pathLst>
                <a:path extrusionOk="0" h="1903" w="3046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010825" y="2790225"/>
              <a:ext cx="370525" cy="397525"/>
            </a:xfrm>
            <a:custGeom>
              <a:rect b="b" l="l" r="r" t="t"/>
              <a:pathLst>
                <a:path extrusionOk="0" h="15901" w="14821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46" name="Google Shape;146;p18"/>
            <p:cNvSpPr/>
            <p:nvPr/>
          </p:nvSpPr>
          <p:spPr>
            <a:xfrm>
              <a:off x="238125" y="2409350"/>
              <a:ext cx="760575" cy="414000"/>
            </a:xfrm>
            <a:custGeom>
              <a:rect b="b" l="l" r="r" t="t"/>
              <a:pathLst>
                <a:path extrusionOk="0" h="16560" w="30423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782450" y="2485325"/>
              <a:ext cx="180850" cy="180850"/>
            </a:xfrm>
            <a:custGeom>
              <a:rect b="b" l="l" r="r" t="t"/>
              <a:pathLst>
                <a:path extrusionOk="0" h="7234" w="7234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77200" y="2506650"/>
              <a:ext cx="457150" cy="14700"/>
            </a:xfrm>
            <a:custGeom>
              <a:rect b="b" l="l" r="r" t="t"/>
              <a:pathLst>
                <a:path extrusionOk="0" h="588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63575" y="2561025"/>
              <a:ext cx="170775" cy="14750"/>
            </a:xfrm>
            <a:custGeom>
              <a:rect b="b" l="l" r="r" t="t"/>
              <a:pathLst>
                <a:path extrusionOk="0" h="590" w="6831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73525" y="2561025"/>
              <a:ext cx="265250" cy="14750"/>
            </a:xfrm>
            <a:custGeom>
              <a:rect b="b" l="l" r="r" t="t"/>
              <a:pathLst>
                <a:path extrusionOk="0" h="590" w="1061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77200" y="2615400"/>
              <a:ext cx="457150" cy="14725"/>
            </a:xfrm>
            <a:custGeom>
              <a:rect b="b" l="l" r="r" t="t"/>
              <a:pathLst>
                <a:path extrusionOk="0" h="589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94675" y="2669775"/>
              <a:ext cx="139675" cy="14725"/>
            </a:xfrm>
            <a:custGeom>
              <a:rect b="b" l="l" r="r" t="t"/>
              <a:pathLst>
                <a:path extrusionOk="0" h="589" w="5587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85300" y="2669775"/>
              <a:ext cx="185775" cy="14725"/>
            </a:xfrm>
            <a:custGeom>
              <a:rect b="b" l="l" r="r" t="t"/>
              <a:pathLst>
                <a:path extrusionOk="0" h="589" w="7431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79775" y="2543150"/>
              <a:ext cx="189050" cy="65425"/>
            </a:xfrm>
            <a:custGeom>
              <a:rect b="b" l="l" r="r" t="t"/>
              <a:pathLst>
                <a:path extrusionOk="0" h="2617" w="7562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86050" y="2549475"/>
              <a:ext cx="176500" cy="52800"/>
            </a:xfrm>
            <a:custGeom>
              <a:rect b="b" l="l" r="r" t="t"/>
              <a:pathLst>
                <a:path extrusionOk="0" h="2112" w="706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897475" y="2569000"/>
              <a:ext cx="45300" cy="18125"/>
            </a:xfrm>
            <a:custGeom>
              <a:rect b="b" l="l" r="r" t="t"/>
              <a:pathLst>
                <a:path extrusionOk="0" h="725" w="1812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05875" y="2569000"/>
              <a:ext cx="45275" cy="18125"/>
            </a:xfrm>
            <a:custGeom>
              <a:rect b="b" l="l" r="r" t="t"/>
              <a:pathLst>
                <a:path extrusionOk="0" h="725" w="1811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59" name="Google Shape;159;p18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8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66" name="Google Shape;166;p18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8"/>
          <p:cNvSpPr/>
          <p:nvPr/>
        </p:nvSpPr>
        <p:spPr>
          <a:xfrm>
            <a:off x="715100" y="4242500"/>
            <a:ext cx="45768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Duke University - Machine Learning Foundations for Product Managers</a:t>
            </a:r>
            <a:endParaRPr b="1" sz="1000">
              <a:solidFill>
                <a:schemeClr val="accent4"/>
              </a:solidFill>
            </a:endParaRPr>
          </a:p>
        </p:txBody>
      </p:sp>
      <p:sp>
        <p:nvSpPr>
          <p:cNvPr id="173" name="Google Shape;173;p18"/>
          <p:cNvSpPr txBox="1"/>
          <p:nvPr>
            <p:ph type="ctrTitle"/>
          </p:nvPr>
        </p:nvSpPr>
        <p:spPr>
          <a:xfrm>
            <a:off x="735475" y="2239800"/>
            <a:ext cx="46524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David Pham Le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LR and RF models</a:t>
            </a:r>
            <a:endParaRPr/>
          </a:p>
        </p:txBody>
      </p:sp>
      <p:sp>
        <p:nvSpPr>
          <p:cNvPr id="607" name="Google Shape;607;p27"/>
          <p:cNvSpPr txBox="1"/>
          <p:nvPr>
            <p:ph idx="1" type="body"/>
          </p:nvPr>
        </p:nvSpPr>
        <p:spPr>
          <a:xfrm>
            <a:off x="350175" y="1242400"/>
            <a:ext cx="4200300" cy="1748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19.941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3.615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R-squared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0.931 </a:t>
            </a:r>
            <a:endParaRPr sz="12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20.606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3.577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0.929</a:t>
            </a:r>
            <a:endParaRPr sz="1600"/>
          </a:p>
        </p:txBody>
      </p:sp>
      <p:sp>
        <p:nvSpPr>
          <p:cNvPr id="608" name="Google Shape;608;p27"/>
          <p:cNvSpPr txBox="1"/>
          <p:nvPr>
            <p:ph idx="1" type="body"/>
          </p:nvPr>
        </p:nvSpPr>
        <p:spPr>
          <a:xfrm>
            <a:off x="4698000" y="1242400"/>
            <a:ext cx="4152000" cy="1748400"/>
          </a:xfrm>
          <a:prstGeom prst="rect">
            <a:avLst/>
          </a:prstGeom>
          <a:solidFill>
            <a:srgbClr val="5F819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10.162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2.354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R-squared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0.965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10.914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2.306 </a:t>
            </a:r>
            <a:b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</a:t>
            </a:r>
            <a:r>
              <a:rPr lang="en" sz="12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0.962</a:t>
            </a:r>
            <a:endParaRPr sz="1800"/>
          </a:p>
        </p:txBody>
      </p:sp>
      <p:sp>
        <p:nvSpPr>
          <p:cNvPr id="609" name="Google Shape;609;p27"/>
          <p:cNvSpPr txBox="1"/>
          <p:nvPr/>
        </p:nvSpPr>
        <p:spPr>
          <a:xfrm>
            <a:off x="350175" y="3180050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Linear Regression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698000" y="3180050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</a:t>
            </a: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andom Forest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- Features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8"/>
          <p:cNvSpPr txBox="1"/>
          <p:nvPr>
            <p:ph idx="1" type="body"/>
          </p:nvPr>
        </p:nvSpPr>
        <p:spPr>
          <a:xfrm>
            <a:off x="350175" y="1242400"/>
            <a:ext cx="4200300" cy="128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MSE: 10.389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MAE: 2.384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R-squared: 0.964 </a:t>
            </a:r>
            <a:endParaRPr sz="9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MSE: 11.510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MAE: 2.314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R-squared: 0.960</a:t>
            </a:r>
            <a:endParaRPr sz="1500"/>
          </a:p>
        </p:txBody>
      </p:sp>
      <p:sp>
        <p:nvSpPr>
          <p:cNvPr id="617" name="Google Shape;617;p28"/>
          <p:cNvSpPr txBox="1"/>
          <p:nvPr>
            <p:ph idx="1" type="body"/>
          </p:nvPr>
        </p:nvSpPr>
        <p:spPr>
          <a:xfrm>
            <a:off x="4698000" y="1242400"/>
            <a:ext cx="4152000" cy="128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MSE: 12.655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MAE: 2.654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R-squared: 0.956 </a:t>
            </a:r>
            <a:endParaRPr sz="9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MSE: 12.595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MAE: 2.520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R-squared: 0.957</a:t>
            </a:r>
            <a:endParaRPr sz="1700"/>
          </a:p>
        </p:txBody>
      </p:sp>
      <p:sp>
        <p:nvSpPr>
          <p:cNvPr id="618" name="Google Shape;618;p28"/>
          <p:cNvSpPr txBox="1"/>
          <p:nvPr/>
        </p:nvSpPr>
        <p:spPr>
          <a:xfrm>
            <a:off x="350175" y="2513739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RF (AT,V,AP)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4698000" y="2513739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RF (AT,V,RH)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620" name="Google Shape;620;p28"/>
          <p:cNvSpPr txBox="1"/>
          <p:nvPr>
            <p:ph idx="1" type="body"/>
          </p:nvPr>
        </p:nvSpPr>
        <p:spPr>
          <a:xfrm>
            <a:off x="350175" y="3108786"/>
            <a:ext cx="4200300" cy="128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13.935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2.771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R-squared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0.952</a:t>
            </a:r>
            <a:endParaRPr sz="9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13.765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2.630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0.953</a:t>
            </a:r>
            <a:endParaRPr sz="1500"/>
          </a:p>
        </p:txBody>
      </p:sp>
      <p:sp>
        <p:nvSpPr>
          <p:cNvPr id="621" name="Google Shape;621;p28"/>
          <p:cNvSpPr txBox="1"/>
          <p:nvPr/>
        </p:nvSpPr>
        <p:spPr>
          <a:xfrm>
            <a:off x="350175" y="4380124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RF (AT,V)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622" name="Google Shape;622;p28"/>
          <p:cNvSpPr txBox="1"/>
          <p:nvPr>
            <p:ph idx="1" type="body"/>
          </p:nvPr>
        </p:nvSpPr>
        <p:spPr>
          <a:xfrm>
            <a:off x="4673850" y="3108786"/>
            <a:ext cx="4200300" cy="1284600"/>
          </a:xfrm>
          <a:prstGeom prst="rect">
            <a:avLst/>
          </a:prstGeom>
          <a:solidFill>
            <a:srgbClr val="5F819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MSE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10.162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MAE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2.354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Cross-Validation R-squared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0.965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MSE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10.914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MAE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2.306 </a:t>
            </a:r>
            <a:b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 R-squared</a:t>
            </a:r>
            <a:r>
              <a:rPr lang="en" sz="9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0.962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7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4673850" y="4380124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RF (AT,V,AP,RH)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29" name="Google Shape;629;p29"/>
          <p:cNvSpPr txBox="1"/>
          <p:nvPr>
            <p:ph idx="1" type="subTitle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linkedin.com/in/davidphamle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davidphamle.com</a:t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715100" y="4014775"/>
            <a:ext cx="385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Please, keep this slide as attribution</a:t>
            </a:r>
            <a:endParaRPr b="1" sz="1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631" name="Google Shape;631;p29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2" name="Google Shape;632;p29"/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633" name="Google Shape;633;p29"/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634" name="Google Shape;634;p29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rect b="b" l="l" r="r" t="t"/>
                <a:pathLst>
                  <a:path extrusionOk="0" h="53017" w="2677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rect b="b" l="l" r="r" t="t"/>
                <a:pathLst>
                  <a:path extrusionOk="0" h="3010" w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rect b="b" l="l" r="r" t="t"/>
                <a:pathLst>
                  <a:path extrusionOk="0" h="8524" w="1556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rect b="b" l="l" r="r" t="t"/>
                <a:pathLst>
                  <a:path extrusionOk="0" h="8526" w="155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rect b="b" l="l" r="r" t="t"/>
                <a:pathLst>
                  <a:path extrusionOk="0" h="4424" w="33408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rect b="b" l="l" r="r" t="t"/>
                <a:pathLst>
                  <a:path extrusionOk="0" h="3030" w="31441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rect b="b" l="l" r="r" t="t"/>
                <a:pathLst>
                  <a:path extrusionOk="0" h="3625" w="33408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rect b="b" l="l" r="r" t="t"/>
                <a:pathLst>
                  <a:path extrusionOk="0" h="20651" w="33408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rect b="b" l="l" r="r" t="t"/>
                <a:pathLst>
                  <a:path extrusionOk="0" h="8650" w="2282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rect b="b" l="l" r="r" t="t"/>
                <a:pathLst>
                  <a:path extrusionOk="0" h="7029" w="21202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rect b="b" l="l" r="r" t="t"/>
                <a:pathLst>
                  <a:path extrusionOk="0" h="5210" w="2461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rect b="b" l="l" r="r" t="t"/>
                <a:pathLst>
                  <a:path extrusionOk="0" h="5210" w="246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rect b="b" l="l" r="r" t="t"/>
                <a:pathLst>
                  <a:path extrusionOk="0" h="5650" w="1047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rect b="b" l="l" r="r" t="t"/>
                <a:pathLst>
                  <a:path extrusionOk="0" h="1115" w="923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rect b="b" l="l" r="r" t="t"/>
                <a:pathLst>
                  <a:path extrusionOk="0" h="11714" w="21757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rect b="b" l="l" r="r" t="t"/>
                <a:pathLst>
                  <a:path extrusionOk="0" h="5392" w="1776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rect b="b" l="l" r="r" t="t"/>
                <a:pathLst>
                  <a:path extrusionOk="0" h="6730" w="889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rect b="b" l="l" r="r" t="t"/>
                <a:pathLst>
                  <a:path extrusionOk="0" h="6730" w="888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rect b="b" l="l" r="r" t="t"/>
                <a:pathLst>
                  <a:path extrusionOk="0" h="11342" w="653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rect b="b" l="l" r="r" t="t"/>
                <a:pathLst>
                  <a:path extrusionOk="0" h="3687" w="1453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rect b="b" l="l" r="r" t="t"/>
                <a:pathLst>
                  <a:path extrusionOk="0" h="3154" w="4504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rect b="b" l="l" r="r" t="t"/>
                <a:pathLst>
                  <a:path extrusionOk="0" h="53017" w="2677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rect b="b" l="l" r="r" t="t"/>
                <a:pathLst>
                  <a:path extrusionOk="0" h="3010" w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rect b="b" l="l" r="r" t="t"/>
                <a:pathLst>
                  <a:path extrusionOk="0" h="8524" w="1556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rect b="b" l="l" r="r" t="t"/>
                <a:pathLst>
                  <a:path extrusionOk="0" h="8526" w="155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rect b="b" l="l" r="r" t="t"/>
                <a:pathLst>
                  <a:path extrusionOk="0" h="5392" w="1776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rect b="b" l="l" r="r" t="t"/>
                <a:pathLst>
                  <a:path extrusionOk="0" h="6730" w="889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rect b="b" l="l" r="r" t="t"/>
                <a:pathLst>
                  <a:path extrusionOk="0" h="1547" w="2324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rect b="b" l="l" r="r" t="t"/>
                <a:pathLst>
                  <a:path extrusionOk="0" h="19204" w="13712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rect b="b" l="l" r="r" t="t"/>
                <a:pathLst>
                  <a:path extrusionOk="0" h="7372" w="6401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rect b="b" l="l" r="r" t="t"/>
                <a:pathLst>
                  <a:path extrusionOk="0" h="38977" w="14113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rect b="b" l="l" r="r" t="t"/>
                <a:pathLst>
                  <a:path extrusionOk="0" h="34823" w="11027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rect b="b" l="l" r="r" t="t"/>
                <a:pathLst>
                  <a:path extrusionOk="0" h="1840" w="852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rect b="b" l="l" r="r" t="t"/>
                <a:pathLst>
                  <a:path extrusionOk="0" h="302" w="908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rect b="b" l="l" r="r" t="t"/>
                <a:pathLst>
                  <a:path extrusionOk="0" h="8516" w="680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rect b="b" l="l" r="r" t="t"/>
                <a:pathLst>
                  <a:path extrusionOk="0" h="3013" w="325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rect b="b" l="l" r="r" t="t"/>
                <a:pathLst>
                  <a:path extrusionOk="0" h="2256" w="2124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rect b="b" l="l" r="r" t="t"/>
                <a:pathLst>
                  <a:path extrusionOk="0" h="7781" w="3796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rect b="b" l="l" r="r" t="t"/>
                <a:pathLst>
                  <a:path extrusionOk="0" h="688" w="851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rect b="b" l="l" r="r" t="t"/>
                <a:pathLst>
                  <a:path extrusionOk="0" h="633" w="557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rect b="b" l="l" r="r" t="t"/>
                <a:pathLst>
                  <a:path extrusionOk="0" h="8904" w="7461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rect b="b" l="l" r="r" t="t"/>
                <a:pathLst>
                  <a:path extrusionOk="0" h="3860" w="3097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rect b="b" l="l" r="r" t="t"/>
                <a:pathLst>
                  <a:path extrusionOk="0" h="1181" w="2985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rect b="b" l="l" r="r" t="t"/>
                <a:pathLst>
                  <a:path extrusionOk="0" h="597" w="1563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rect b="b" l="l" r="r" t="t"/>
                <a:pathLst>
                  <a:path extrusionOk="0" h="9540" w="5801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rect b="b" l="l" r="r" t="t"/>
                <a:pathLst>
                  <a:path extrusionOk="0" h="429" w="653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rect b="b" l="l" r="r" t="t"/>
                <a:pathLst>
                  <a:path extrusionOk="0" h="2370" w="2874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rect b="b" l="l" r="r" t="t"/>
                <a:pathLst>
                  <a:path extrusionOk="0" h="2945" w="3813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rect b="b" l="l" r="r" t="t"/>
                <a:pathLst>
                  <a:path extrusionOk="0" h="98" w="54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rect b="b" l="l" r="r" t="t"/>
                <a:pathLst>
                  <a:path extrusionOk="0" h="1895" w="198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rect b="b" l="l" r="r" t="t"/>
                <a:pathLst>
                  <a:path extrusionOk="0" h="1760" w="1234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rect b="b" l="l" r="r" t="t"/>
                <a:pathLst>
                  <a:path extrusionOk="0" h="15999" w="5684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rect b="b" l="l" r="r" t="t"/>
                <a:pathLst>
                  <a:path extrusionOk="0" h="3385" w="10014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rect b="b" l="l" r="r" t="t"/>
                <a:pathLst>
                  <a:path extrusionOk="0" h="1748" w="588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rect b="b" l="l" r="r" t="t"/>
                <a:pathLst>
                  <a:path extrusionOk="0" h="3914" w="2033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rect b="b" l="l" r="r" t="t"/>
                <a:pathLst>
                  <a:path extrusionOk="0" h="2707" w="4152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rect b="b" l="l" r="r" t="t"/>
                <a:pathLst>
                  <a:path extrusionOk="0" h="26649" w="14747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rect b="b" l="l" r="r" t="t"/>
                <a:pathLst>
                  <a:path extrusionOk="0" h="15845" w="8357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rect b="b" l="l" r="r" t="t"/>
                <a:pathLst>
                  <a:path extrusionOk="0" h="8152" w="1577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rect b="b" l="l" r="r" t="t"/>
                <a:pathLst>
                  <a:path extrusionOk="0" h="27851" w="6498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rect b="b" l="l" r="r" t="t"/>
                <a:pathLst>
                  <a:path extrusionOk="0" h="5351" w="5901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rect b="b" l="l" r="r" t="t"/>
                <a:pathLst>
                  <a:path extrusionOk="0" h="2773" w="1892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rect b="b" l="l" r="r" t="t"/>
                <a:pathLst>
                  <a:path extrusionOk="0" h="2236" w="1662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rect b="b" l="l" r="r" t="t"/>
                <a:pathLst>
                  <a:path extrusionOk="0" h="7665" w="2457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rect b="b" l="l" r="r" t="t"/>
                <a:pathLst>
                  <a:path extrusionOk="0" h="5381" w="1279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rect b="b" l="l" r="r" t="t"/>
                <a:pathLst>
                  <a:path extrusionOk="0" h="5337" w="3839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rect b="b" l="l" r="r" t="t"/>
                <a:pathLst>
                  <a:path extrusionOk="0" h="637" w="292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rect b="b" l="l" r="r" t="t"/>
                <a:pathLst>
                  <a:path extrusionOk="0" h="3105" w="7468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rect b="b" l="l" r="r" t="t"/>
                <a:pathLst>
                  <a:path extrusionOk="0" h="681" w="701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rect b="b" l="l" r="r" t="t"/>
                <a:pathLst>
                  <a:path extrusionOk="0" h="1186" w="625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rect b="b" l="l" r="r" t="t"/>
                <a:pathLst>
                  <a:path extrusionOk="0" h="3106" w="10244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rect b="b" l="l" r="r" t="t"/>
                <a:pathLst>
                  <a:path extrusionOk="0" h="9529" w="4335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rect b="b" l="l" r="r" t="t"/>
                <a:pathLst>
                  <a:path extrusionOk="0" h="482" w="2056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rect b="b" l="l" r="r" t="t"/>
                <a:pathLst>
                  <a:path extrusionOk="0" h="3439" w="632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rect b="b" l="l" r="r" t="t"/>
                <a:pathLst>
                  <a:path extrusionOk="0" h="3989" w="203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rect b="b" l="l" r="r" t="t"/>
                <a:pathLst>
                  <a:path extrusionOk="0" h="10048" w="5246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rect b="b" l="l" r="r" t="t"/>
                <a:pathLst>
                  <a:path extrusionOk="0" h="5083" w="2174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rect b="b" l="l" r="r" t="t"/>
                <a:pathLst>
                  <a:path extrusionOk="0" h="1314" w="513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rect b="b" l="l" r="r" t="t"/>
                <a:pathLst>
                  <a:path extrusionOk="0" h="4223" w="1865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rect b="b" l="l" r="r" t="t"/>
                <a:pathLst>
                  <a:path extrusionOk="0" h="6000" w="4473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rect b="b" l="l" r="r" t="t"/>
                <a:pathLst>
                  <a:path extrusionOk="0" h="5216" w="2206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rect b="b" l="l" r="r" t="t"/>
                <a:pathLst>
                  <a:path extrusionOk="0" h="854" w="76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rect b="b" l="l" r="r" t="t"/>
                <a:pathLst>
                  <a:path extrusionOk="0" h="698" w="582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rect b="b" l="l" r="r" t="t"/>
                <a:pathLst>
                  <a:path extrusionOk="0" h="1127" w="498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rect b="b" l="l" r="r" t="t"/>
                <a:pathLst>
                  <a:path extrusionOk="0" h="1264" w="1822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rect b="b" l="l" r="r" t="t"/>
                <a:pathLst>
                  <a:path extrusionOk="0" h="1263" w="1822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rect b="b" l="l" r="r" t="t"/>
                <a:pathLst>
                  <a:path extrusionOk="0" h="1240" w="182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rect b="b" l="l" r="r" t="t"/>
                <a:pathLst>
                  <a:path extrusionOk="0" h="1241" w="1716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rect b="b" l="l" r="r" t="t"/>
                <a:pathLst>
                  <a:path extrusionOk="0" h="3282" w="336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rect b="b" l="l" r="r" t="t"/>
                <a:pathLst>
                  <a:path extrusionOk="0" h="4407" w="102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rect b="b" l="l" r="r" t="t"/>
                <a:pathLst>
                  <a:path extrusionOk="0" h="1096" w="339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rect b="b" l="l" r="r" t="t"/>
                <a:pathLst>
                  <a:path extrusionOk="0" h="838" w="293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rect b="b" l="l" r="r" t="t"/>
                <a:pathLst>
                  <a:path extrusionOk="0" h="825" w="341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rect b="b" l="l" r="r" t="t"/>
                <a:pathLst>
                  <a:path extrusionOk="0" h="534" w="1182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rect b="b" l="l" r="r" t="t"/>
                <a:pathLst>
                  <a:path extrusionOk="0" h="1179" w="1459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rect b="b" l="l" r="r" t="t"/>
                <a:pathLst>
                  <a:path extrusionOk="0" h="3304" w="5305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rect b="b" l="l" r="r" t="t"/>
                <a:pathLst>
                  <a:path extrusionOk="0" h="4342" w="3386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rect b="b" l="l" r="r" t="t"/>
                <a:pathLst>
                  <a:path extrusionOk="0" h="1761" w="1215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rect b="b" l="l" r="r" t="t"/>
                <a:pathLst>
                  <a:path extrusionOk="0" h="5055" w="5797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rect b="b" l="l" r="r" t="t"/>
                <a:pathLst>
                  <a:path extrusionOk="0" h="245" w="1355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rect b="b" l="l" r="r" t="t"/>
                <a:pathLst>
                  <a:path extrusionOk="0" h="470" w="7415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rect b="b" l="l" r="r" t="t"/>
                <a:pathLst>
                  <a:path extrusionOk="0" h="158" w="3753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rect b="b" l="l" r="r" t="t"/>
                <a:pathLst>
                  <a:path extrusionOk="0" h="4398" w="18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rect b="b" l="l" r="r" t="t"/>
                <a:pathLst>
                  <a:path extrusionOk="0" h="8106" w="2152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rect b="b" l="l" r="r" t="t"/>
                <a:pathLst>
                  <a:path extrusionOk="0" h="7362" w="1174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rect b="b" l="l" r="r" t="t"/>
                <a:pathLst>
                  <a:path extrusionOk="0" h="3668" w="2941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rect b="b" l="l" r="r" t="t"/>
                <a:pathLst>
                  <a:path extrusionOk="0" h="13834" w="3771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rect b="b" l="l" r="r" t="t"/>
                <a:pathLst>
                  <a:path extrusionOk="0" h="3044" w="3282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rect b="b" l="l" r="r" t="t"/>
                <a:pathLst>
                  <a:path extrusionOk="0" h="2109" w="3255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rect b="b" l="l" r="r" t="t"/>
                <a:pathLst>
                  <a:path extrusionOk="0" h="7542" w="6372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rect b="b" l="l" r="r" t="t"/>
                <a:pathLst>
                  <a:path extrusionOk="0" h="10678" w="2048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rect b="b" l="l" r="r" t="t"/>
                <a:pathLst>
                  <a:path extrusionOk="0" h="9185" w="2421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rect b="b" l="l" r="r" t="t"/>
                <a:pathLst>
                  <a:path extrusionOk="0" h="9540" w="3271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rect b="b" l="l" r="r" t="t"/>
                <a:pathLst>
                  <a:path extrusionOk="0" h="5968" w="432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rect b="b" l="l" r="r" t="t"/>
                <a:pathLst>
                  <a:path extrusionOk="0" h="7488" w="121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rect b="b" l="l" r="r" t="t"/>
                <a:pathLst>
                  <a:path extrusionOk="0" h="3523" w="1544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rect b="b" l="l" r="r" t="t"/>
                <a:pathLst>
                  <a:path extrusionOk="0" h="874" w="1868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rect b="b" l="l" r="r" t="t"/>
                <a:pathLst>
                  <a:path extrusionOk="0" h="76687" w="28404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29"/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757" name="Google Shape;757;p29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rect b="b" l="l" r="r" t="t"/>
                <a:pathLst>
                  <a:path extrusionOk="0" h="14627" w="2536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rect b="b" l="l" r="r" t="t"/>
                <a:pathLst>
                  <a:path extrusionOk="0" h="2755" w="3933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rect b="b" l="l" r="r" t="t"/>
                <a:pathLst>
                  <a:path extrusionOk="0" h="14627" w="25366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rect b="b" l="l" r="r" t="t"/>
                <a:pathLst>
                  <a:path extrusionOk="0" h="2948" w="2949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29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64" name="Google Shape;764;p29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rect b="b" l="l" r="r" t="t"/>
                <a:pathLst>
                  <a:path extrusionOk="0" h="16560" w="30423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rect b="b" l="l" r="r" t="t"/>
                <a:pathLst>
                  <a:path extrusionOk="0" h="7234" w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rect b="b" l="l" r="r" t="t"/>
                <a:pathLst>
                  <a:path extrusionOk="0" h="588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rect b="b" l="l" r="r" t="t"/>
                <a:pathLst>
                  <a:path extrusionOk="0" h="590" w="6831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rect b="b" l="l" r="r" t="t"/>
                <a:pathLst>
                  <a:path extrusionOk="0" h="590" w="1061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rect b="b" l="l" r="r" t="t"/>
                <a:pathLst>
                  <a:path extrusionOk="0" h="589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rect b="b" l="l" r="r" t="t"/>
                <a:pathLst>
                  <a:path extrusionOk="0" h="589" w="5587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rect b="b" l="l" r="r" t="t"/>
                <a:pathLst>
                  <a:path extrusionOk="0" h="589" w="7431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rect b="b" l="l" r="r" t="t"/>
                <a:pathLst>
                  <a:path extrusionOk="0" h="2617" w="7562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rect b="b" l="l" r="r" t="t"/>
                <a:pathLst>
                  <a:path extrusionOk="0" h="2112" w="706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rect b="b" l="l" r="r" t="t"/>
                <a:pathLst>
                  <a:path extrusionOk="0" h="725" w="1812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rect b="b" l="l" r="r" t="t"/>
                <a:pathLst>
                  <a:path extrusionOk="0" h="725" w="1811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"/>
          <p:cNvSpPr txBox="1"/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1" name="Google Shape;781;p30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cxnSp>
        <p:nvCxnSpPr>
          <p:cNvPr id="782" name="Google Shape;782;p30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3" name="Google Shape;783;p30"/>
          <p:cNvSpPr txBox="1"/>
          <p:nvPr>
            <p:ph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4" name="Google Shape;784;p30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785" name="Google Shape;785;p30"/>
          <p:cNvSpPr txBox="1"/>
          <p:nvPr>
            <p:ph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6" name="Google Shape;786;p30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787" name="Google Shape;787;p30"/>
          <p:cNvSpPr txBox="1"/>
          <p:nvPr>
            <p:ph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8" name="Google Shape;788;p30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  <p:cxnSp>
        <p:nvCxnSpPr>
          <p:cNvPr id="789" name="Google Shape;789;p30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0" name="Google Shape;790;p30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1" name="Google Shape;791;p30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1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797" name="Google Shape;797;p31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98" name="Google Shape;798;p31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804" name="Google Shape;804;p32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805" name="Google Shape;805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811" name="Google Shape;811;p33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12" name="Google Shape;812;p3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4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819" name="Google Shape;819;p34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5100" y="438150"/>
            <a:ext cx="771390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electrical energy output of the CCPP </a:t>
            </a:r>
            <a:endParaRPr/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180" name="Google Shape;180;p19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715100" y="124240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 columns = hourly average ambient variables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Temperature (AT)</a:t>
            </a:r>
            <a:r>
              <a:rPr lang="en"/>
              <a:t> in the range 1.81°C to 37.11°C,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Ambient Pressure (AP)</a:t>
            </a:r>
            <a:r>
              <a:rPr lang="en"/>
              <a:t> in the range 992.89-1033.30 millibar,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Relative Humidity (RH)</a:t>
            </a:r>
            <a:r>
              <a:rPr lang="en"/>
              <a:t> in the range 25.56% to 100.16%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Exhaust Vacuum (V)</a:t>
            </a:r>
            <a:r>
              <a:rPr lang="en"/>
              <a:t> in the range 25.36-81.56 cm Hg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 </a:t>
            </a:r>
            <a:r>
              <a:rPr b="1" lang="en"/>
              <a:t>Net hourly electrical energy output (PE)</a:t>
            </a:r>
            <a:r>
              <a:rPr lang="en"/>
              <a:t> 420.26-495.76 MW (Target we are trying to predict)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Modeling Platform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Evaluation Metrics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Mean Square Error (MSE)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Mean Absolute Error (MAE)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 Square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Algorithm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Linear Regression, Random Forest</a:t>
            </a:r>
            <a:endParaRPr/>
          </a:p>
        </p:txBody>
      </p:sp>
      <p:grpSp>
        <p:nvGrpSpPr>
          <p:cNvPr id="257" name="Google Shape;257;p21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58" name="Google Shape;258;p21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59" name="Google Shape;259;p21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rect b="b" l="l" r="r" t="t"/>
                <a:pathLst>
                  <a:path extrusionOk="0" h="16560" w="30423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rect b="b" l="l" r="r" t="t"/>
                <a:pathLst>
                  <a:path extrusionOk="0" h="7234" w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rect b="b" l="l" r="r" t="t"/>
                <a:pathLst>
                  <a:path extrusionOk="0" h="588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rect b="b" l="l" r="r" t="t"/>
                <a:pathLst>
                  <a:path extrusionOk="0" h="590" w="6831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rect b="b" l="l" r="r" t="t"/>
                <a:pathLst>
                  <a:path extrusionOk="0" h="590" w="1061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rect b="b" l="l" r="r" t="t"/>
                <a:pathLst>
                  <a:path extrusionOk="0" h="589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rect b="b" l="l" r="r" t="t"/>
                <a:pathLst>
                  <a:path extrusionOk="0" h="589" w="5587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rect b="b" l="l" r="r" t="t"/>
                <a:pathLst>
                  <a:path extrusionOk="0" h="589" w="7431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rect b="b" l="l" r="r" t="t"/>
                <a:pathLst>
                  <a:path extrusionOk="0" h="2617" w="7562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rect b="b" l="l" r="r" t="t"/>
                <a:pathLst>
                  <a:path extrusionOk="0" h="2112" w="706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rect b="b" l="l" r="r" t="t"/>
                <a:pathLst>
                  <a:path extrusionOk="0" h="725" w="1812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rect b="b" l="l" r="r" t="t"/>
                <a:pathLst>
                  <a:path extrusionOk="0" h="725" w="1811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1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72" name="Google Shape;272;p21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rect b="b" l="l" r="r" t="t"/>
                <a:pathLst>
                  <a:path extrusionOk="0" h="2763" w="3347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rect b="b" l="l" r="r" t="t"/>
                <a:pathLst>
                  <a:path extrusionOk="0" h="2761" w="3345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rect b="b" l="l" r="r" t="t"/>
                <a:pathLst>
                  <a:path extrusionOk="0" h="445" w="5363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rect b="b" l="l" r="r" t="t"/>
                <a:pathLst>
                  <a:path extrusionOk="0" h="445" w="5363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rect b="b" l="l" r="r" t="t"/>
                <a:pathLst>
                  <a:path extrusionOk="0" h="11007" w="19216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rect b="b" l="l" r="r" t="t"/>
                <a:pathLst>
                  <a:path extrusionOk="0" h="11005" w="19217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rect b="b" l="l" r="r" t="t"/>
                <a:pathLst>
                  <a:path extrusionOk="0" h="10052" w="18067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rect b="b" l="l" r="r" t="t"/>
                <a:pathLst>
                  <a:path extrusionOk="0" h="6614" w="14588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rect b="b" l="l" r="r" t="t"/>
                <a:pathLst>
                  <a:path extrusionOk="0" h="627" w="8542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rect b="b" l="l" r="r" t="t"/>
                <a:pathLst>
                  <a:path extrusionOk="0" h="651" w="11557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rect b="b" l="l" r="r" t="t"/>
                <a:pathLst>
                  <a:path extrusionOk="0" h="24343" w="951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rect b="b" l="l" r="r" t="t"/>
                <a:pathLst>
                  <a:path extrusionOk="0" h="24341" w="952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rect b="b" l="l" r="r" t="t"/>
                <a:pathLst>
                  <a:path extrusionOk="0" h="849" w="1631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rect b="b" l="l" r="r" t="t"/>
                <a:pathLst>
                  <a:path extrusionOk="0" h="928" w="25571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rect b="b" l="l" r="r" t="t"/>
                <a:pathLst>
                  <a:path extrusionOk="0" h="619" w="7605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rect b="b" l="l" r="r" t="t"/>
                <a:pathLst>
                  <a:path extrusionOk="0" h="621" w="519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rect b="b" l="l" r="r" t="t"/>
                <a:pathLst>
                  <a:path extrusionOk="0" h="7706" w="9656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rect b="b" l="l" r="r" t="t"/>
                <a:pathLst>
                  <a:path extrusionOk="0" h="4479" w="4115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rect b="b" l="l" r="r" t="t"/>
                <a:pathLst>
                  <a:path extrusionOk="0" h="48327" w="31711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rect b="b" l="l" r="r" t="t"/>
                <a:pathLst>
                  <a:path extrusionOk="0" h="7336" w="7207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rect b="b" l="l" r="r" t="t"/>
                <a:pathLst>
                  <a:path extrusionOk="0" h="3289" w="6929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rect b="b" l="l" r="r" t="t"/>
                <a:pathLst>
                  <a:path extrusionOk="0" h="2007" w="1411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rect b="b" l="l" r="r" t="t"/>
                <a:pathLst>
                  <a:path extrusionOk="0" h="1620" w="663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rect b="b" l="l" r="r" t="t"/>
                <a:pathLst>
                  <a:path extrusionOk="0" h="4979" w="3444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rect b="b" l="l" r="r" t="t"/>
                <a:pathLst>
                  <a:path extrusionOk="0" h="2869" w="1553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rect b="b" l="l" r="r" t="t"/>
                <a:pathLst>
                  <a:path extrusionOk="0" h="908" w="1889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rect b="b" l="l" r="r" t="t"/>
                <a:pathLst>
                  <a:path extrusionOk="0" h="703" w="116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rect b="b" l="l" r="r" t="t"/>
                <a:pathLst>
                  <a:path extrusionOk="0" h="38" w="629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rect b="b" l="l" r="r" t="t"/>
                <a:pathLst>
                  <a:path extrusionOk="0" h="771" w="232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rect b="b" l="l" r="r" t="t"/>
                <a:pathLst>
                  <a:path extrusionOk="0" h="3006" w="4054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rect b="b" l="l" r="r" t="t"/>
                <a:pathLst>
                  <a:path extrusionOk="0" h="1329" w="1965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rect b="b" l="l" r="r" t="t"/>
                <a:pathLst>
                  <a:path extrusionOk="0" h="1148" w="2974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rect b="b" l="l" r="r" t="t"/>
                <a:pathLst>
                  <a:path extrusionOk="0" h="1600" w="925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rect b="b" l="l" r="r" t="t"/>
                <a:pathLst>
                  <a:path extrusionOk="0" h="2247" w="575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rect b="b" l="l" r="r" t="t"/>
                <a:pathLst>
                  <a:path extrusionOk="0" h="1660" w="2757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rect b="b" l="l" r="r" t="t"/>
                <a:pathLst>
                  <a:path extrusionOk="0" h="347" w="881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rect b="b" l="l" r="r" t="t"/>
                <a:pathLst>
                  <a:path extrusionOk="0" h="484" w="94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rect b="b" l="l" r="r" t="t"/>
                <a:pathLst>
                  <a:path extrusionOk="0" h="2024" w="1367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rect b="b" l="l" r="r" t="t"/>
                <a:pathLst>
                  <a:path extrusionOk="0" h="1671" w="4047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rect b="b" l="l" r="r" t="t"/>
                <a:pathLst>
                  <a:path extrusionOk="0" h="2790" w="1811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rect b="b" l="l" r="r" t="t"/>
                <a:pathLst>
                  <a:path extrusionOk="0" h="12861" w="10943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rect b="b" l="l" r="r" t="t"/>
                <a:pathLst>
                  <a:path extrusionOk="0" h="18182" w="22657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rect b="b" l="l" r="r" t="t"/>
                <a:pathLst>
                  <a:path extrusionOk="0" h="17822" w="19732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rect b="b" l="l" r="r" t="t"/>
                <a:pathLst>
                  <a:path extrusionOk="0" h="1791" w="1646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rect b="b" l="l" r="r" t="t"/>
                <a:pathLst>
                  <a:path extrusionOk="0" h="1682" w="1301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rect b="b" l="l" r="r" t="t"/>
                <a:pathLst>
                  <a:path extrusionOk="0" h="5891" w="11674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rect b="b" l="l" r="r" t="t"/>
                <a:pathLst>
                  <a:path extrusionOk="0" h="2331" w="411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rect b="b" l="l" r="r" t="t"/>
                <a:pathLst>
                  <a:path extrusionOk="0" h="17421" w="14944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rect b="b" l="l" r="r" t="t"/>
                <a:pathLst>
                  <a:path extrusionOk="0" h="17388" w="9551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rect b="b" l="l" r="r" t="t"/>
                <a:pathLst>
                  <a:path extrusionOk="0" h="2166" w="4424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rect b="b" l="l" r="r" t="t"/>
                <a:pathLst>
                  <a:path extrusionOk="0" h="398" w="14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rect b="b" l="l" r="r" t="t"/>
                <a:pathLst>
                  <a:path extrusionOk="0" h="2382" w="1431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rect b="b" l="l" r="r" t="t"/>
                <a:pathLst>
                  <a:path extrusionOk="0" h="2213" w="2472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rect b="b" l="l" r="r" t="t"/>
                <a:pathLst>
                  <a:path extrusionOk="0" h="298" w="193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rect b="b" l="l" r="r" t="t"/>
                <a:pathLst>
                  <a:path extrusionOk="0" h="1989" w="1297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rect b="b" l="l" r="r" t="t"/>
                <a:pathLst>
                  <a:path extrusionOk="0" h="811" w="584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rect b="b" l="l" r="r" t="t"/>
                <a:pathLst>
                  <a:path extrusionOk="0" h="831" w="754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rect b="b" l="l" r="r" t="t"/>
                <a:pathLst>
                  <a:path extrusionOk="0" h="4112" w="5085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rect b="b" l="l" r="r" t="t"/>
                <a:pathLst>
                  <a:path extrusionOk="0" h="5053" w="3131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rect b="b" l="l" r="r" t="t"/>
                <a:pathLst>
                  <a:path extrusionOk="0" h="15624" w="4609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rect b="b" l="l" r="r" t="t"/>
                <a:pathLst>
                  <a:path extrusionOk="0" h="2498" w="1345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rect b="b" l="l" r="r" t="t"/>
                <a:pathLst>
                  <a:path extrusionOk="0" h="966" w="872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rect b="b" l="l" r="r" t="t"/>
                <a:pathLst>
                  <a:path extrusionOk="0" h="706" w="313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rect b="b" l="l" r="r" t="t"/>
                <a:pathLst>
                  <a:path extrusionOk="0" h="501" w="293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rect b="b" l="l" r="r" t="t"/>
                <a:pathLst>
                  <a:path extrusionOk="0" h="4058" w="89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rect b="b" l="l" r="r" t="t"/>
                <a:pathLst>
                  <a:path extrusionOk="0" h="2699" w="593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rect b="b" l="l" r="r" t="t"/>
                <a:pathLst>
                  <a:path extrusionOk="0" h="270" w="11803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rect b="b" l="l" r="r" t="t"/>
                <a:pathLst>
                  <a:path extrusionOk="0" h="3128" w="1664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rect b="b" l="l" r="r" t="t"/>
                <a:pathLst>
                  <a:path extrusionOk="0" h="5429" w="1967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rect b="b" l="l" r="r" t="t"/>
                <a:pathLst>
                  <a:path extrusionOk="0" h="3935" w="8011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rect b="b" l="l" r="r" t="t"/>
                <a:pathLst>
                  <a:path extrusionOk="0" h="2241" w="2604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rect b="b" l="l" r="r" t="t"/>
                <a:pathLst>
                  <a:path extrusionOk="0" h="500" w="2022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rect b="b" l="l" r="r" t="t"/>
                <a:pathLst>
                  <a:path extrusionOk="0" h="1211" w="7879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rect b="b" l="l" r="r" t="t"/>
                <a:pathLst>
                  <a:path extrusionOk="0" h="784" w="2154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rect b="b" l="l" r="r" t="t"/>
                <a:pathLst>
                  <a:path extrusionOk="0" h="4796" w="4875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rect b="b" l="l" r="r" t="t"/>
                <a:pathLst>
                  <a:path extrusionOk="0" h="4180" w="6912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rect b="b" l="l" r="r" t="t"/>
                <a:pathLst>
                  <a:path extrusionOk="0" h="5891" w="11674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rect b="b" l="l" r="r" t="t"/>
                <a:pathLst>
                  <a:path extrusionOk="0" h="1213" w="772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rect b="b" l="l" r="r" t="t"/>
                <a:pathLst>
                  <a:path extrusionOk="0" h="1389" w="2495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rect b="b" l="l" r="r" t="t"/>
                <a:pathLst>
                  <a:path extrusionOk="0" h="2330" w="411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rect b="b" l="l" r="r" t="t"/>
                <a:pathLst>
                  <a:path extrusionOk="0" h="794" w="2109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rect b="b" l="l" r="r" t="t"/>
                <a:pathLst>
                  <a:path extrusionOk="0" h="542" w="1738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rect b="b" l="l" r="r" t="t"/>
                <a:pathLst>
                  <a:path extrusionOk="0" h="404" w="1576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rect b="b" l="l" r="r" t="t"/>
                <a:pathLst>
                  <a:path extrusionOk="0" h="5272" w="362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rect b="b" l="l" r="r" t="t"/>
                <a:pathLst>
                  <a:path extrusionOk="0" h="1082" w="719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rect b="b" l="l" r="r" t="t"/>
                <a:pathLst>
                  <a:path extrusionOk="0" h="214" w="1958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rect b="b" l="l" r="r" t="t"/>
                <a:pathLst>
                  <a:path extrusionOk="0" h="3536" w="6579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rect b="b" l="l" r="r" t="t"/>
                <a:pathLst>
                  <a:path extrusionOk="0" h="1104" w="578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rect b="b" l="l" r="r" t="t"/>
                <a:pathLst>
                  <a:path extrusionOk="0" h="437" w="1663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rect b="b" l="l" r="r" t="t"/>
                <a:pathLst>
                  <a:path extrusionOk="0" h="2893" w="211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rect b="b" l="l" r="r" t="t"/>
                <a:pathLst>
                  <a:path extrusionOk="0" h="2701" w="2495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rect b="b" l="l" r="r" t="t"/>
                <a:pathLst>
                  <a:path extrusionOk="0" h="3411" w="2904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rect b="b" l="l" r="r" t="t"/>
                <a:pathLst>
                  <a:path extrusionOk="0" h="1846" w="4862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rect b="b" l="l" r="r" t="t"/>
                <a:pathLst>
                  <a:path extrusionOk="0" h="421" w="8738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rect b="b" l="l" r="r" t="t"/>
                <a:pathLst>
                  <a:path extrusionOk="0" h="1161" w="8662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rect b="b" l="l" r="r" t="t"/>
                <a:pathLst>
                  <a:path extrusionOk="0" h="1366" w="1206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rect b="b" l="l" r="r" t="t"/>
                <a:pathLst>
                  <a:path extrusionOk="0" h="504" w="2145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rect b="b" l="l" r="r" t="t"/>
                <a:pathLst>
                  <a:path extrusionOk="0" h="531" w="2111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rect b="b" l="l" r="r" t="t"/>
                <a:pathLst>
                  <a:path extrusionOk="0" h="1392" w="1041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rect b="b" l="l" r="r" t="t"/>
                <a:pathLst>
                  <a:path extrusionOk="0" h="1562" w="4095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rect b="b" l="l" r="r" t="t"/>
                <a:pathLst>
                  <a:path extrusionOk="0" h="3934" w="578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rect b="b" l="l" r="r" t="t"/>
                <a:pathLst>
                  <a:path extrusionOk="0" h="4642" w="1902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rect b="b" l="l" r="r" t="t"/>
                <a:pathLst>
                  <a:path extrusionOk="0" h="5459" w="1184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rect b="b" l="l" r="r" t="t"/>
                <a:pathLst>
                  <a:path extrusionOk="0" h="24343" w="951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rect b="b" l="l" r="r" t="t"/>
                <a:pathLst>
                  <a:path extrusionOk="0" h="24342" w="951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rect b="b" l="l" r="r" t="t"/>
                <a:pathLst>
                  <a:path extrusionOk="0" h="1738" w="1746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rect b="b" l="l" r="r" t="t"/>
                <a:pathLst>
                  <a:path extrusionOk="0" h="989" w="993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rect b="b" l="l" r="r" t="t"/>
                <a:pathLst>
                  <a:path extrusionOk="0" h="8391" w="1088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rect b="b" l="l" r="r" t="t"/>
                <a:pathLst>
                  <a:path extrusionOk="0" h="4558" w="2677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rect b="b" l="l" r="r" t="t"/>
                <a:pathLst>
                  <a:path extrusionOk="0" h="369" w="2677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rect b="b" l="l" r="r" t="t"/>
                <a:pathLst>
                  <a:path extrusionOk="0" h="1786" w="10999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rect b="b" l="l" r="r" t="t"/>
                <a:pathLst>
                  <a:path extrusionOk="0" h="1738" w="1746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rect b="b" l="l" r="r" t="t"/>
                <a:pathLst>
                  <a:path extrusionOk="0" h="989" w="995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rect b="b" l="l" r="r" t="t"/>
                <a:pathLst>
                  <a:path extrusionOk="0" h="1348" w="3852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rect b="b" l="l" r="r" t="t"/>
                <a:pathLst>
                  <a:path extrusionOk="0" h="278" w="757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rect b="b" l="l" r="r" t="t"/>
                <a:pathLst>
                  <a:path extrusionOk="0" h="1741" w="12759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rect b="b" l="l" r="r" t="t"/>
                <a:pathLst>
                  <a:path extrusionOk="0" h="383" w="12655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rect b="b" l="l" r="r" t="t"/>
                <a:pathLst>
                  <a:path extrusionOk="0" h="2090" w="1261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rect b="b" l="l" r="r" t="t"/>
                <a:pathLst>
                  <a:path extrusionOk="0" h="463" w="1592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rect b="b" l="l" r="r" t="t"/>
                <a:pathLst>
                  <a:path extrusionOk="0" h="7037" w="10186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rect b="b" l="l" r="r" t="t"/>
                <a:pathLst>
                  <a:path extrusionOk="0" h="7037" w="10186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rect b="b" l="l" r="r" t="t"/>
                <a:pathLst>
                  <a:path extrusionOk="0" h="7053" w="10201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rect b="b" l="l" r="r" t="t"/>
                <a:pathLst>
                  <a:path extrusionOk="0" h="11832" w="2461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rect b="b" l="l" r="r" t="t"/>
                <a:pathLst>
                  <a:path extrusionOk="0" h="11834" w="3022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rect b="b" l="l" r="r" t="t"/>
                <a:pathLst>
                  <a:path extrusionOk="0" h="11851" w="3442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rect b="b" l="l" r="r" t="t"/>
                <a:pathLst>
                  <a:path extrusionOk="0" h="1299" w="963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rect b="b" l="l" r="r" t="t"/>
                <a:pathLst>
                  <a:path extrusionOk="0" h="1297" w="964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rect b="b" l="l" r="r" t="t"/>
                <a:pathLst>
                  <a:path extrusionOk="0" h="1316" w="1313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rect b="b" l="l" r="r" t="t"/>
                <a:pathLst>
                  <a:path extrusionOk="0" h="5399" w="1063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rect b="b" l="l" r="r" t="t"/>
                <a:pathLst>
                  <a:path extrusionOk="0" h="30989" w="15956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rect b="b" l="l" r="r" t="t"/>
                <a:pathLst>
                  <a:path extrusionOk="0" h="27" w="1032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rect b="b" l="l" r="r" t="t"/>
                <a:pathLst>
                  <a:path extrusionOk="0" h="26" w="1031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rect b="b" l="l" r="r" t="t"/>
                <a:pathLst>
                  <a:path extrusionOk="0" h="26" w="1277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rect b="b" l="l" r="r" t="t"/>
                <a:pathLst>
                  <a:path extrusionOk="0" h="31" w="1605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1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08" name="Google Shape;408;p21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rect b="b" l="l" r="r" t="t"/>
                <a:pathLst>
                  <a:path extrusionOk="0" h="14627" w="2536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rect b="b" l="l" r="r" t="t"/>
                <a:pathLst>
                  <a:path extrusionOk="0" h="2755" w="3933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rect b="b" l="l" r="r" t="t"/>
                <a:pathLst>
                  <a:path extrusionOk="0" h="14627" w="25366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rect b="b" l="l" r="r" t="t"/>
                <a:pathLst>
                  <a:path extrusionOk="0" h="2948" w="2949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Steps</a:t>
            </a:r>
            <a:endParaRPr/>
          </a:p>
        </p:txBody>
      </p:sp>
      <p:sp>
        <p:nvSpPr>
          <p:cNvPr id="419" name="Google Shape;419;p22"/>
          <p:cNvSpPr txBox="1"/>
          <p:nvPr>
            <p:ph idx="1" type="body"/>
          </p:nvPr>
        </p:nvSpPr>
        <p:spPr>
          <a:xfrm>
            <a:off x="715100" y="1242450"/>
            <a:ext cx="40284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Import libraries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Pandas, Scikit Learn, Matplotlib, Seaborn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Load and explore the data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Read the CSV file containing the data into a pandas DataFrame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(3)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Data Processing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Handle any missing values, outliers, or data inconsistencies</a:t>
            </a:r>
            <a:endParaRPr/>
          </a:p>
        </p:txBody>
      </p:sp>
      <p:graphicFrame>
        <p:nvGraphicFramePr>
          <p:cNvPr id="420" name="Google Shape;420;p22"/>
          <p:cNvGraphicFramePr/>
          <p:nvPr/>
        </p:nvGraphicFramePr>
        <p:xfrm>
          <a:off x="4831500" y="11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{25FAD8D4-AC29-4817-839A-69BA853F06DB}</a:tableStyleId>
              </a:tblPr>
              <a:tblGrid>
                <a:gridCol w="567025"/>
                <a:gridCol w="603975"/>
                <a:gridCol w="603975"/>
                <a:gridCol w="788875"/>
                <a:gridCol w="603975"/>
                <a:gridCol w="7026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Index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AT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V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AP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RH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CCCCCC"/>
                          </a:solidFill>
                        </a:rPr>
                        <a:t>PE</a:t>
                      </a:r>
                      <a:endParaRPr b="1"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14.96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41.76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1024.07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73.17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463.26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25.18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62.96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1020.04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59.08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444.37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5.11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39.40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1012.16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92.14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488.56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20.86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57.32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1010.24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76.64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446.48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10.82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37.50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1009.23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96.62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473.90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...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9563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16.65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49.69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1014.01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91.00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460.03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9564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13.19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39.18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1023.67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66.78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469.62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9565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31.32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74.33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1012.92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36.48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429.57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9566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24.48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69.45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1013.86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62.39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435.74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9567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21.60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62.52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1017.23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67.87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</a:rPr>
                        <a:t>453.28</a:t>
                      </a:r>
                      <a:endParaRPr sz="105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22"/>
          <p:cNvSpPr txBox="1"/>
          <p:nvPr/>
        </p:nvSpPr>
        <p:spPr>
          <a:xfrm>
            <a:off x="4831500" y="4247700"/>
            <a:ext cx="3681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9568 rows × 5 columns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427" name="Google Shape;427;p23"/>
          <p:cNvSpPr txBox="1"/>
          <p:nvPr>
            <p:ph idx="1" type="body"/>
          </p:nvPr>
        </p:nvSpPr>
        <p:spPr>
          <a:xfrm>
            <a:off x="715100" y="1242450"/>
            <a:ext cx="36813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NaN, empty cell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 NaN or empty cell (dtype: bool)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Check for outliers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Small candles, outliers close to min max</a:t>
            </a:r>
            <a:endParaRPr/>
          </a:p>
        </p:txBody>
      </p:sp>
      <p:pic>
        <p:nvPicPr>
          <p:cNvPr id="428" name="Google Shape;4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25" y="986000"/>
            <a:ext cx="3777926" cy="3142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29" name="Google Shape;429;p23"/>
          <p:cNvGrpSpPr/>
          <p:nvPr/>
        </p:nvGrpSpPr>
        <p:grpSpPr>
          <a:xfrm flipH="1" rot="900054">
            <a:off x="6774689" y="2782916"/>
            <a:ext cx="1458385" cy="1158274"/>
            <a:chOff x="2735825" y="2251925"/>
            <a:chExt cx="1386775" cy="1101400"/>
          </a:xfrm>
        </p:grpSpPr>
        <p:sp>
          <p:nvSpPr>
            <p:cNvPr id="430" name="Google Shape;430;p23"/>
            <p:cNvSpPr/>
            <p:nvPr/>
          </p:nvSpPr>
          <p:spPr>
            <a:xfrm>
              <a:off x="3436875" y="2721175"/>
              <a:ext cx="551875" cy="126275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947100" y="2742375"/>
              <a:ext cx="52375" cy="73975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970975" y="2715625"/>
              <a:ext cx="74850" cy="10160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005200" y="2715300"/>
              <a:ext cx="56175" cy="99575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023650" y="2726700"/>
              <a:ext cx="35825" cy="74900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016475" y="2729575"/>
              <a:ext cx="31300" cy="71525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013800" y="2729575"/>
              <a:ext cx="79075" cy="45050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020675" y="2764550"/>
              <a:ext cx="69400" cy="51875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011775" y="2704125"/>
              <a:ext cx="110825" cy="46250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3895525" y="2770275"/>
              <a:ext cx="27175" cy="53525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826150" y="2784150"/>
              <a:ext cx="20525" cy="54400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3753975" y="2792475"/>
              <a:ext cx="23575" cy="53975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671875" y="2793425"/>
              <a:ext cx="20900" cy="53250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609375" y="2785650"/>
              <a:ext cx="21900" cy="53750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553050" y="2772750"/>
              <a:ext cx="27150" cy="53075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554300" y="2790225"/>
              <a:ext cx="406950" cy="57225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093575" y="3322800"/>
              <a:ext cx="316700" cy="30525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3094025" y="3176400"/>
              <a:ext cx="315850" cy="163350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912550" y="2568325"/>
              <a:ext cx="686500" cy="674825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907375" y="2547350"/>
              <a:ext cx="610875" cy="150325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920850" y="2556325"/>
              <a:ext cx="583900" cy="132375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899425" y="2499525"/>
              <a:ext cx="609375" cy="146075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887125" y="2251925"/>
              <a:ext cx="613475" cy="365800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3314875" y="2660500"/>
              <a:ext cx="279600" cy="551750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302175" y="2660500"/>
              <a:ext cx="168350" cy="551775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058325" y="2355125"/>
              <a:ext cx="367225" cy="231400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113000" y="2338925"/>
              <a:ext cx="367225" cy="231425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123025" y="2347900"/>
              <a:ext cx="347150" cy="213450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383175" y="2379250"/>
              <a:ext cx="56600" cy="89100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241375" y="2420575"/>
              <a:ext cx="56600" cy="89075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070400" y="2272900"/>
              <a:ext cx="194200" cy="112100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070400" y="2342375"/>
              <a:ext cx="17700" cy="25275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084150" y="2479375"/>
              <a:ext cx="48875" cy="74725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076225" y="2483025"/>
              <a:ext cx="44100" cy="71025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023625" y="2293425"/>
              <a:ext cx="78100" cy="223300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115450" y="3232225"/>
              <a:ext cx="290400" cy="75425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093575" y="3322800"/>
              <a:ext cx="316700" cy="30525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094025" y="3176400"/>
              <a:ext cx="315850" cy="163350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912550" y="2568325"/>
              <a:ext cx="686500" cy="674825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907375" y="2547350"/>
              <a:ext cx="610875" cy="150325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920850" y="2556325"/>
              <a:ext cx="583900" cy="132375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899425" y="2499525"/>
              <a:ext cx="609375" cy="146075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2887125" y="2251925"/>
              <a:ext cx="613475" cy="365800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314875" y="2660500"/>
              <a:ext cx="279600" cy="551750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02175" y="2660500"/>
              <a:ext cx="168350" cy="551775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058325" y="2355125"/>
              <a:ext cx="367225" cy="231400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13000" y="2338925"/>
              <a:ext cx="367225" cy="231425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23025" y="2347900"/>
              <a:ext cx="347150" cy="213450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83175" y="2379250"/>
              <a:ext cx="56600" cy="89100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241375" y="2420575"/>
              <a:ext cx="56600" cy="89075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070400" y="2272900"/>
              <a:ext cx="194200" cy="112100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070400" y="2342375"/>
              <a:ext cx="17700" cy="25275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084150" y="2479375"/>
              <a:ext cx="48875" cy="74725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76225" y="2483025"/>
              <a:ext cx="44100" cy="71025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023625" y="2293425"/>
              <a:ext cx="78100" cy="223300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15450" y="3232225"/>
              <a:ext cx="290400" cy="75425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952925" y="2716325"/>
              <a:ext cx="139875" cy="166600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941100" y="2737225"/>
              <a:ext cx="123825" cy="133175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964775" y="2776500"/>
              <a:ext cx="41500" cy="61175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985500" y="2776500"/>
              <a:ext cx="36075" cy="61175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2952925" y="2716325"/>
              <a:ext cx="139875" cy="166600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2941100" y="2737225"/>
              <a:ext cx="123825" cy="133175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964775" y="2776500"/>
              <a:ext cx="41500" cy="61175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2985500" y="2776500"/>
              <a:ext cx="36075" cy="61175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2735825" y="2782850"/>
              <a:ext cx="384850" cy="382025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017125" y="3079575"/>
              <a:ext cx="27725" cy="50200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948925" y="3104650"/>
              <a:ext cx="33875" cy="48725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868250" y="3115525"/>
              <a:ext cx="19750" cy="49325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786950" y="3088250"/>
              <a:ext cx="39000" cy="48625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745750" y="3033225"/>
              <a:ext cx="47775" cy="33325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736900" y="2955825"/>
              <a:ext cx="50150" cy="1745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772900" y="2869025"/>
              <a:ext cx="51800" cy="33125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839325" y="2819275"/>
              <a:ext cx="38600" cy="45025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20500" y="2789525"/>
              <a:ext cx="29300" cy="49500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067125" y="3030950"/>
              <a:ext cx="62450" cy="74525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88500" y="2995375"/>
              <a:ext cx="87375" cy="9825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116700" y="2994000"/>
              <a:ext cx="69100" cy="92075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133025" y="3003575"/>
              <a:ext cx="49075" cy="69275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129000" y="3008175"/>
              <a:ext cx="42225" cy="64650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3127225" y="2999175"/>
              <a:ext cx="80800" cy="41325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3119875" y="2973800"/>
              <a:ext cx="80650" cy="45950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3139725" y="3034050"/>
              <a:ext cx="73200" cy="45725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735825" y="2782850"/>
              <a:ext cx="356075" cy="382025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3"/>
          <p:cNvSpPr txBox="1"/>
          <p:nvPr/>
        </p:nvSpPr>
        <p:spPr>
          <a:xfrm>
            <a:off x="4434225" y="4186400"/>
            <a:ext cx="3681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Boxplot charts to check for outliers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514" name="Google Shape;514;p23"/>
          <p:cNvPicPr preferRelativeResize="0"/>
          <p:nvPr/>
        </p:nvPicPr>
        <p:blipFill rotWithShape="1">
          <a:blip r:embed="rId4">
            <a:alphaModFix/>
          </a:blip>
          <a:srcRect b="0" l="0" r="0" t="16093"/>
          <a:stretch/>
        </p:blipFill>
        <p:spPr>
          <a:xfrm>
            <a:off x="1025175" y="2980475"/>
            <a:ext cx="2724651" cy="1255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15" name="Google Shape;515;p23"/>
          <p:cNvSpPr txBox="1"/>
          <p:nvPr/>
        </p:nvSpPr>
        <p:spPr>
          <a:xfrm>
            <a:off x="1025225" y="4235925"/>
            <a:ext cx="2724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Source: </a:t>
            </a:r>
            <a:r>
              <a:rPr lang="en" sz="1050" u="sng">
                <a:solidFill>
                  <a:schemeClr val="hlink"/>
                </a:solidFill>
                <a:hlinkClick r:id="rId5"/>
              </a:rPr>
              <a:t>Simple Psychology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relationships</a:t>
            </a:r>
            <a:endParaRPr/>
          </a:p>
        </p:txBody>
      </p:sp>
      <p:pic>
        <p:nvPicPr>
          <p:cNvPr id="521" name="Google Shape;5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1283425"/>
            <a:ext cx="4451771" cy="359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2" name="Google Shape;522;p24"/>
          <p:cNvSpPr txBox="1"/>
          <p:nvPr>
            <p:ph idx="1" type="body"/>
          </p:nvPr>
        </p:nvSpPr>
        <p:spPr>
          <a:xfrm>
            <a:off x="5593400" y="1242400"/>
            <a:ext cx="28356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Strong negative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Temperature (AT) and Exhaust Vacuum (V) compared to Net hourly electrical energy output (PE)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Moderate positive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Ambient Pressure (AP) and Relative Humidity (RH) compared to 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283425"/>
            <a:ext cx="8176726" cy="24312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9" name="Google Shape;529;p25"/>
          <p:cNvSpPr txBox="1"/>
          <p:nvPr>
            <p:ph idx="1" type="body"/>
          </p:nvPr>
        </p:nvSpPr>
        <p:spPr>
          <a:xfrm>
            <a:off x="287600" y="3866725"/>
            <a:ext cx="82176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Strong linear relationship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Between AT vs PE and V vs 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535" name="Google Shape;535;p26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Separate the features from the targe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t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variable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Features:</a:t>
            </a:r>
            <a:r>
              <a:rPr lang="en"/>
              <a:t> ['AT', 'V', 'AP', 'RH']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Outputs:</a:t>
            </a:r>
            <a:r>
              <a:rPr lang="en"/>
              <a:t>  ['PE']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Splitting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the data into training (80%), cross-validation (10%), and testing (10%)</a:t>
            </a:r>
            <a:endParaRPr/>
          </a:p>
        </p:txBody>
      </p:sp>
      <p:grpSp>
        <p:nvGrpSpPr>
          <p:cNvPr id="536" name="Google Shape;536;p2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7" name="Google Shape;537;p26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