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bookmarkIdSeed="3">
  <p:sldMasterIdLst>
    <p:sldMasterId id="2147483648" r:id="rId1"/>
  </p:sldMasterIdLst>
  <p:notesMasterIdLst>
    <p:notesMasterId r:id="rId22"/>
  </p:notesMasterIdLst>
  <p:sldIdLst>
    <p:sldId id="256" r:id="rId2"/>
    <p:sldId id="641" r:id="rId3"/>
    <p:sldId id="665" r:id="rId4"/>
    <p:sldId id="666" r:id="rId5"/>
    <p:sldId id="667" r:id="rId6"/>
    <p:sldId id="668" r:id="rId7"/>
    <p:sldId id="669" r:id="rId8"/>
    <p:sldId id="670" r:id="rId9"/>
    <p:sldId id="677" r:id="rId10"/>
    <p:sldId id="678" r:id="rId11"/>
    <p:sldId id="671" r:id="rId12"/>
    <p:sldId id="679" r:id="rId13"/>
    <p:sldId id="683" r:id="rId14"/>
    <p:sldId id="680" r:id="rId15"/>
    <p:sldId id="681" r:id="rId16"/>
    <p:sldId id="684" r:id="rId17"/>
    <p:sldId id="685" r:id="rId18"/>
    <p:sldId id="687" r:id="rId19"/>
    <p:sldId id="682" r:id="rId20"/>
    <p:sldId id="415" r:id="rId21"/>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CC"/>
    <a:srgbClr val="3366FF"/>
    <a:srgbClr val="336699"/>
    <a:srgbClr val="01395F"/>
    <a:srgbClr val="013D65"/>
    <a:srgbClr val="003366"/>
    <a:srgbClr val="FF66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2096" autoAdjust="0"/>
  </p:normalViewPr>
  <p:slideViewPr>
    <p:cSldViewPr>
      <p:cViewPr varScale="1">
        <p:scale>
          <a:sx n="62" d="100"/>
          <a:sy n="62" d="100"/>
        </p:scale>
        <p:origin x="1536" y="40"/>
      </p:cViewPr>
      <p:guideLst>
        <p:guide orient="horz" pos="2160"/>
        <p:guide pos="2880"/>
      </p:guideLst>
    </p:cSldViewPr>
  </p:slideViewPr>
  <p:outlineViewPr>
    <p:cViewPr>
      <p:scale>
        <a:sx n="33" d="100"/>
        <a:sy n="33" d="100"/>
      </p:scale>
      <p:origin x="0" y="1374"/>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algn="l">
              <a:defRPr sz="1200" smtClean="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a:defRPr sz="1200" smtClean="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709599" y="4862265"/>
            <a:ext cx="5680103"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algn="l">
              <a:defRPr sz="1200" smtClean="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a:defRPr sz="1200" smtClean="0">
                <a:latin typeface="Arial" panose="020B0604020202020204" pitchFamily="34" charset="0"/>
              </a:defRPr>
            </a:lvl1pPr>
          </a:lstStyle>
          <a:p>
            <a:pPr>
              <a:defRPr/>
            </a:pPr>
            <a:fld id="{CE97544E-26AA-4FDB-B9EA-96855DDCFD2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3893DCD4-82AB-4372-A593-48B87D6CF864}" type="slidenum">
              <a:rPr lang="en-US" altLang="zh-CN"/>
              <a:t>1</a:t>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828537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31873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355800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36996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97544E-26AA-4FDB-B9EA-96855DDCFD2A}"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ln>
          <a:effectLst/>
        </p:spPr>
        <p:txBody>
          <a:bodyPr wrap="none" anchor="ctr"/>
          <a:lstStyle/>
          <a:p>
            <a:pPr>
              <a:defRPr/>
            </a:pPr>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a:prstGeom prst="rect">
            <a:avLst/>
          </a:prstGeom>
        </p:spPr>
        <p:txBody>
          <a:bodyPr/>
          <a:lstStyle>
            <a:lvl1pPr>
              <a:defRPr smtClean="0"/>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a:prstGeom prst="rect">
            <a:avLst/>
          </a:prstGeom>
        </p:spPr>
        <p:txBody>
          <a:bodyPr/>
          <a:lstStyle>
            <a:lvl1pPr>
              <a:defRPr smtClean="0"/>
            </a:lvl1pPr>
          </a:lstStyle>
          <a:p>
            <a:pPr>
              <a:defRPr/>
            </a:pPr>
            <a:r>
              <a:rPr lang="zh-CN" altLang="en-US"/>
              <a:t>窦文科</a:t>
            </a:r>
            <a:r>
              <a:rPr lang="en-US" altLang="zh-CN"/>
              <a:t>-</a:t>
            </a:r>
            <a:r>
              <a:rPr lang="zh-CN" altLang="en-US"/>
              <a:t>硕士毕业论文答辩</a:t>
            </a:r>
            <a:endParaRPr lang="en-US" altLang="zh-CN" dirty="0"/>
          </a:p>
        </p:txBody>
      </p:sp>
      <p:sp>
        <p:nvSpPr>
          <p:cNvPr id="13" name="Rectangle 5"/>
          <p:cNvSpPr>
            <a:spLocks noGrp="1" noChangeArrowheads="1"/>
          </p:cNvSpPr>
          <p:nvPr>
            <p:ph type="sldNum" sz="quarter" idx="12"/>
          </p:nvPr>
        </p:nvSpPr>
        <p:spPr/>
        <p:txBody>
          <a:bodyPr/>
          <a:lstStyle>
            <a:lvl1pPr>
              <a:defRPr smtClean="0"/>
            </a:lvl1pPr>
          </a:lstStyle>
          <a:p>
            <a:pPr>
              <a:defRPr/>
            </a:pPr>
            <a:fld id="{A675B089-16FC-48FD-A8B9-1D835B9DB73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752B5FDE-5CE1-428A-AE3E-70CA604FF2DB}"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BBCE9330-7418-4705-B2B0-9DA29E4A48A9}"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9"/>
          <p:cNvSpPr>
            <a:spLocks noGrp="1" noChangeArrowheads="1"/>
          </p:cNvSpPr>
          <p:nvPr>
            <p:ph type="sldNum" sz="quarter" idx="12"/>
          </p:nvPr>
        </p:nvSpPr>
        <p:spPr>
          <a:xfrm>
            <a:off x="5796136" y="6284913"/>
            <a:ext cx="2662064" cy="457200"/>
          </a:xfrm>
        </p:spPr>
        <p:txBody>
          <a:bodyPr/>
          <a:lstStyle>
            <a:lvl1pPr>
              <a:defRPr>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6" name="Rectangle 9"/>
          <p:cNvSpPr>
            <a:spLocks noGrp="1" noChangeArrowheads="1"/>
          </p:cNvSpPr>
          <p:nvPr>
            <p:ph type="sldNum" sz="quarter" idx="12"/>
          </p:nvPr>
        </p:nvSpPr>
        <p:spPr/>
        <p:txBody>
          <a:bodyPr/>
          <a:lstStyle>
            <a:lvl1pPr>
              <a:defRPr/>
            </a:lvl1pPr>
          </a:lstStyle>
          <a:p>
            <a:pPr>
              <a:defRPr/>
            </a:pPr>
            <a:fld id="{18E57872-FD03-403A-BCF8-30E27AD90368}"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C26C31F1-383A-4F54-B12D-8235E491405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9" name="Rectangle 9"/>
          <p:cNvSpPr>
            <a:spLocks noGrp="1" noChangeArrowheads="1"/>
          </p:cNvSpPr>
          <p:nvPr>
            <p:ph type="sldNum" sz="quarter" idx="12"/>
          </p:nvPr>
        </p:nvSpPr>
        <p:spPr/>
        <p:txBody>
          <a:bodyPr/>
          <a:lstStyle>
            <a:lvl1pPr>
              <a:defRPr/>
            </a:lvl1pPr>
          </a:lstStyle>
          <a:p>
            <a:pPr>
              <a:defRPr/>
            </a:pPr>
            <a:fld id="{6929F97A-E483-4113-A3ED-777F61C298D5}"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5" name="Rectangle 9"/>
          <p:cNvSpPr>
            <a:spLocks noGrp="1" noChangeArrowheads="1"/>
          </p:cNvSpPr>
          <p:nvPr>
            <p:ph type="sldNum" sz="quarter" idx="12"/>
          </p:nvPr>
        </p:nvSpPr>
        <p:spPr/>
        <p:txBody>
          <a:bodyPr/>
          <a:lstStyle>
            <a:lvl1pPr>
              <a:defRPr/>
            </a:lvl1pPr>
          </a:lstStyle>
          <a:p>
            <a:pPr>
              <a:defRPr/>
            </a:pPr>
            <a:fld id="{00544FE3-CE85-4D11-BD54-726C222D176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4" name="Rectangle 9"/>
          <p:cNvSpPr>
            <a:spLocks noGrp="1" noChangeArrowheads="1"/>
          </p:cNvSpPr>
          <p:nvPr>
            <p:ph type="sldNum" sz="quarter" idx="12"/>
          </p:nvPr>
        </p:nvSpPr>
        <p:spPr/>
        <p:txBody>
          <a:bodyPr/>
          <a:lstStyle>
            <a:lvl1pPr>
              <a:defRPr/>
            </a:lvl1pPr>
          </a:lstStyle>
          <a:p>
            <a:pPr>
              <a:defRPr/>
            </a:pPr>
            <a:fld id="{F7108B87-6F71-4EC0-9E58-9192D30FE1C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FB8A70A3-92BA-4702-9998-1587FCC03299}"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xfrm>
            <a:off x="611188" y="6284913"/>
            <a:ext cx="1293812" cy="45720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xfrm>
            <a:off x="2051050" y="6202363"/>
            <a:ext cx="5257800" cy="539750"/>
          </a:xfrm>
          <a:prstGeom prst="rect">
            <a:avLst/>
          </a:prstGeom>
        </p:spPr>
        <p:txBody>
          <a:bodyPr/>
          <a:lstStyle>
            <a:lvl1pPr>
              <a:defRPr/>
            </a:lvl1pPr>
          </a:lstStyle>
          <a:p>
            <a:pPr>
              <a:defRPr/>
            </a:pPr>
            <a:r>
              <a:rPr lang="zh-CN" altLang="en-US"/>
              <a:t>窦文科</a:t>
            </a:r>
            <a:r>
              <a:rPr lang="en-US" altLang="zh-CN"/>
              <a:t>-</a:t>
            </a:r>
            <a:r>
              <a:rPr lang="zh-CN" altLang="en-US"/>
              <a:t>硕士毕业论文答辩</a:t>
            </a:r>
            <a:endParaRPr lang="en-US" altLang="zh-CN" dirty="0"/>
          </a:p>
        </p:txBody>
      </p:sp>
      <p:sp>
        <p:nvSpPr>
          <p:cNvPr id="7" name="Rectangle 9"/>
          <p:cNvSpPr>
            <a:spLocks noGrp="1" noChangeArrowheads="1"/>
          </p:cNvSpPr>
          <p:nvPr>
            <p:ph type="sldNum" sz="quarter" idx="12"/>
          </p:nvPr>
        </p:nvSpPr>
        <p:spPr/>
        <p:txBody>
          <a:bodyPr/>
          <a:lstStyle>
            <a:lvl1pPr>
              <a:defRPr/>
            </a:lvl1pPr>
          </a:lstStyle>
          <a:p>
            <a:pPr>
              <a:defRPr/>
            </a:pPr>
            <a:fld id="{6C6F1EF9-F82E-4ED8-A47D-44E203F7A79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ln>
          <a:effectLst/>
        </p:spPr>
        <p:txBody>
          <a:bodyPr wrap="none" anchor="ctr"/>
          <a:lstStyle/>
          <a:p>
            <a:pP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cstate="print"/>
          <a:srcRect/>
          <a:stretch>
            <a:fillRect/>
          </a:stretch>
        </p:blipFill>
        <p:spPr bwMode="auto">
          <a:xfrm>
            <a:off x="6542088" y="188913"/>
            <a:ext cx="1990725" cy="1095375"/>
          </a:xfrm>
          <a:prstGeom prst="rect">
            <a:avLst/>
          </a:prstGeom>
          <a:noFill/>
          <a:ln w="9525">
            <a:noFill/>
            <a:miter lim="800000"/>
            <a:headEnd/>
            <a:tailEnd/>
          </a:ln>
        </p:spPr>
      </p:pic>
      <p:sp>
        <p:nvSpPr>
          <p:cNvPr id="188425" name="Rectangle 9"/>
          <p:cNvSpPr>
            <a:spLocks noGrp="1" noChangeArrowheads="1"/>
          </p:cNvSpPr>
          <p:nvPr>
            <p:ph type="sldNum" sz="quarter" idx="4"/>
          </p:nvPr>
        </p:nvSpPr>
        <p:spPr bwMode="auto">
          <a:xfrm>
            <a:off x="5868144" y="6284913"/>
            <a:ext cx="2590056" cy="457200"/>
          </a:xfrm>
          <a:prstGeom prst="rect">
            <a:avLst/>
          </a:prstGeom>
          <a:noFill/>
          <a:ln w="9525">
            <a:noFill/>
            <a:miter lim="800000"/>
          </a:ln>
          <a:effectLst/>
        </p:spPr>
        <p:txBody>
          <a:bodyPr vert="horz" wrap="square" lIns="91440" tIns="45720" rIns="91440" bIns="45720" numCol="1" anchor="t" anchorCtr="0" compatLnSpc="1"/>
          <a:lstStyle>
            <a:lvl1pPr algn="r">
              <a:defRPr sz="1600" smtClean="0">
                <a:latin typeface="+mn-ea"/>
                <a:ea typeface="+mn-ea"/>
              </a:defRPr>
            </a:lvl1pPr>
          </a:lstStyle>
          <a:p>
            <a:pPr>
              <a:defRPr/>
            </a:pPr>
            <a:r>
              <a:rPr lang="zh-CN" altLang="en-US" dirty="0"/>
              <a:t>窦文科</a:t>
            </a:r>
            <a:r>
              <a:rPr lang="en-US" altLang="zh-CN" dirty="0"/>
              <a:t>-</a:t>
            </a:r>
            <a:r>
              <a:rPr lang="zh-CN" altLang="en-US" dirty="0"/>
              <a:t>硕士毕业论文答辩</a:t>
            </a:r>
            <a:endParaRPr lang="en-US" altLang="zh-CN" dirty="0"/>
          </a:p>
        </p:txBody>
      </p:sp>
      <p:pic>
        <p:nvPicPr>
          <p:cNvPr id="1034" name="Picture 10"/>
          <p:cNvPicPr>
            <a:picLocks noChangeAspect="1" noChangeArrowheads="1"/>
          </p:cNvPicPr>
          <p:nvPr/>
        </p:nvPicPr>
        <p:blipFill>
          <a:blip r:embed="rId14" cstate="print"/>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3200" b="1">
          <a:solidFill>
            <a:schemeClr val="tx1"/>
          </a:solidFill>
          <a:latin typeface="+mn-ea"/>
          <a:ea typeface="+mn-ea"/>
          <a:cs typeface="+mj-cs"/>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755650" y="2396108"/>
            <a:ext cx="7632700" cy="1104900"/>
          </a:xfrm>
        </p:spPr>
        <p:txBody>
          <a:bodyPr/>
          <a:lstStyle/>
          <a:p>
            <a:pPr eaLnBrk="1" hangingPunct="1"/>
            <a:r>
              <a:rPr lang="en-US" altLang="zh-CN" sz="2400" dirty="0">
                <a:latin typeface="微软雅黑" panose="020B0503020204020204" pitchFamily="34" charset="-122"/>
                <a:ea typeface="微软雅黑" panose="020B0503020204020204" pitchFamily="34" charset="-122"/>
              </a:rPr>
              <a:t>Unsupervised Domain Adaptation with Distribution Matching Machines</a:t>
            </a:r>
            <a:endParaRPr lang="zh-CN" altLang="en-US" sz="2400" dirty="0">
              <a:latin typeface="微软雅黑" panose="020B0503020204020204" pitchFamily="34" charset="-122"/>
              <a:ea typeface="微软雅黑" panose="020B0503020204020204" pitchFamily="34" charset="-122"/>
            </a:endParaRPr>
          </a:p>
        </p:txBody>
      </p:sp>
      <p:sp>
        <p:nvSpPr>
          <p:cNvPr id="3077" name="Rectangle 3"/>
          <p:cNvSpPr>
            <a:spLocks noGrp="1" noChangeArrowheads="1"/>
          </p:cNvSpPr>
          <p:nvPr>
            <p:ph type="subTitle" idx="1"/>
          </p:nvPr>
        </p:nvSpPr>
        <p:spPr>
          <a:xfrm>
            <a:off x="2627784" y="4149080"/>
            <a:ext cx="3384302" cy="936104"/>
          </a:xfrm>
        </p:spPr>
        <p:txBody>
          <a:bodyPr/>
          <a:lstStyle/>
          <a:p>
            <a:pPr algn="ctr" eaLnBrk="1" hangingPunct="1">
              <a:lnSpc>
                <a:spcPct val="90000"/>
              </a:lnSpc>
            </a:pPr>
            <a:r>
              <a:rPr lang="zh-CN" altLang="en-US" dirty="0">
                <a:latin typeface="微软雅黑" panose="020B0503020204020204" pitchFamily="34" charset="-122"/>
                <a:ea typeface="微软雅黑" panose="020B0503020204020204" pitchFamily="34" charset="-122"/>
              </a:rPr>
              <a:t>报告人 ：朱志威</a:t>
            </a:r>
            <a:endParaRPr lang="en-US" altLang="zh-CN" dirty="0">
              <a:latin typeface="楷体" panose="02010609060101010101" pitchFamily="49" charset="-122"/>
              <a:ea typeface="楷体" panose="02010609060101010101" pitchFamily="49" charset="-122"/>
            </a:endParaRPr>
          </a:p>
        </p:txBody>
      </p:sp>
      <p:sp>
        <p:nvSpPr>
          <p:cNvPr id="4" name="Rectangle 3"/>
          <p:cNvSpPr txBox="1">
            <a:spLocks noChangeArrowheads="1"/>
          </p:cNvSpPr>
          <p:nvPr/>
        </p:nvSpPr>
        <p:spPr bwMode="auto">
          <a:xfrm>
            <a:off x="2483768" y="5439217"/>
            <a:ext cx="4176464" cy="792088"/>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accent1"/>
              </a:buClr>
              <a:buSzPct val="70000"/>
              <a:buFont typeface="Wingdings" panose="05000000000000000000" pitchFamily="2" charset="2"/>
              <a:buNone/>
              <a:defRPr sz="28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400">
                <a:solidFill>
                  <a:schemeClr val="tx1"/>
                </a:solidFill>
                <a:latin typeface="+mn-lt"/>
                <a:ea typeface="+mn-ea"/>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ea typeface="+mn-ea"/>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lgn="ctr" eaLnBrk="1" hangingPunct="1">
              <a:lnSpc>
                <a:spcPct val="90000"/>
              </a:lnSpc>
            </a:pPr>
            <a:r>
              <a:rPr lang="zh-CN" altLang="en-US" sz="2000" dirty="0">
                <a:latin typeface="楷体" panose="02010609060101010101" pitchFamily="49" charset="-122"/>
                <a:ea typeface="楷体" panose="02010609060101010101" pitchFamily="49" charset="-122"/>
              </a:rPr>
              <a:t>南京大学计算机科学与技术系</a:t>
            </a:r>
            <a:endParaRPr lang="en-US" altLang="zh-CN" sz="2000" dirty="0">
              <a:latin typeface="楷体" panose="02010609060101010101" pitchFamily="49" charset="-122"/>
              <a:ea typeface="楷体" panose="02010609060101010101" pitchFamily="49" charset="-122"/>
            </a:endParaRPr>
          </a:p>
          <a:p>
            <a:pPr algn="ctr" eaLnBrk="1" hangingPunct="1">
              <a:lnSpc>
                <a:spcPct val="90000"/>
              </a:lnSpc>
            </a:pP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27</a:t>
            </a:r>
            <a:r>
              <a:rPr lang="zh-CN" altLang="en-US" sz="2000" dirty="0">
                <a:latin typeface="楷体" panose="02010609060101010101" pitchFamily="49" charset="-122"/>
                <a:ea typeface="楷体" panose="02010609060101010101" pitchFamily="49" charset="-122"/>
              </a:rPr>
              <a:t>日</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C06B25-3198-49BA-B0BA-31384057307D}"/>
              </a:ext>
            </a:extLst>
          </p:cNvPr>
          <p:cNvSpPr txBox="1"/>
          <p:nvPr/>
        </p:nvSpPr>
        <p:spPr>
          <a:xfrm>
            <a:off x="971600" y="476672"/>
            <a:ext cx="5472608"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Distribution Matching Machine</a:t>
            </a:r>
          </a:p>
        </p:txBody>
      </p:sp>
      <p:pic>
        <p:nvPicPr>
          <p:cNvPr id="5" name="内容占位符 3">
            <a:extLst>
              <a:ext uri="{FF2B5EF4-FFF2-40B4-BE49-F238E27FC236}">
                <a16:creationId xmlns:a16="http://schemas.microsoft.com/office/drawing/2014/main" id="{99D5C7EB-CD20-4694-962D-D5ECA3AC610A}"/>
              </a:ext>
            </a:extLst>
          </p:cNvPr>
          <p:cNvPicPr>
            <a:picLocks noChangeAspect="1"/>
          </p:cNvPicPr>
          <p:nvPr/>
        </p:nvPicPr>
        <p:blipFill>
          <a:blip r:embed="rId3"/>
          <a:stretch>
            <a:fillRect/>
          </a:stretch>
        </p:blipFill>
        <p:spPr>
          <a:xfrm>
            <a:off x="1547664" y="1700808"/>
            <a:ext cx="5842193" cy="2596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Algorithm</a:t>
            </a:r>
          </a:p>
        </p:txBody>
      </p:sp>
      <p:pic>
        <p:nvPicPr>
          <p:cNvPr id="2" name="图片 1">
            <a:extLst>
              <a:ext uri="{FF2B5EF4-FFF2-40B4-BE49-F238E27FC236}">
                <a16:creationId xmlns:a16="http://schemas.microsoft.com/office/drawing/2014/main" id="{2CDA018C-FF5B-4BE1-A4FC-2537D5145122}"/>
              </a:ext>
            </a:extLst>
          </p:cNvPr>
          <p:cNvPicPr>
            <a:picLocks noChangeAspect="1"/>
          </p:cNvPicPr>
          <p:nvPr/>
        </p:nvPicPr>
        <p:blipFill>
          <a:blip r:embed="rId3"/>
          <a:stretch>
            <a:fillRect/>
          </a:stretch>
        </p:blipFill>
        <p:spPr>
          <a:xfrm>
            <a:off x="388786" y="1446069"/>
            <a:ext cx="2390726" cy="461657"/>
          </a:xfrm>
          <a:prstGeom prst="rect">
            <a:avLst/>
          </a:prstGeom>
        </p:spPr>
      </p:pic>
      <p:pic>
        <p:nvPicPr>
          <p:cNvPr id="13" name="内容占位符 3">
            <a:extLst>
              <a:ext uri="{FF2B5EF4-FFF2-40B4-BE49-F238E27FC236}">
                <a16:creationId xmlns:a16="http://schemas.microsoft.com/office/drawing/2014/main" id="{0C829094-F349-492F-B502-C133D7B976D8}"/>
              </a:ext>
            </a:extLst>
          </p:cNvPr>
          <p:cNvPicPr>
            <a:picLocks noChangeAspect="1"/>
          </p:cNvPicPr>
          <p:nvPr/>
        </p:nvPicPr>
        <p:blipFill>
          <a:blip r:embed="rId4"/>
          <a:stretch>
            <a:fillRect/>
          </a:stretch>
        </p:blipFill>
        <p:spPr>
          <a:xfrm>
            <a:off x="2471827" y="2168797"/>
            <a:ext cx="3535532" cy="1545332"/>
          </a:xfrm>
          <a:prstGeom prst="rect">
            <a:avLst/>
          </a:prstGeom>
        </p:spPr>
      </p:pic>
      <p:pic>
        <p:nvPicPr>
          <p:cNvPr id="14" name="图片 13">
            <a:extLst>
              <a:ext uri="{FF2B5EF4-FFF2-40B4-BE49-F238E27FC236}">
                <a16:creationId xmlns:a16="http://schemas.microsoft.com/office/drawing/2014/main" id="{E5D6E154-E565-466E-86F5-BFED53F109F3}"/>
              </a:ext>
            </a:extLst>
          </p:cNvPr>
          <p:cNvPicPr>
            <a:picLocks noChangeAspect="1"/>
          </p:cNvPicPr>
          <p:nvPr/>
        </p:nvPicPr>
        <p:blipFill>
          <a:blip r:embed="rId5"/>
          <a:stretch>
            <a:fillRect/>
          </a:stretch>
        </p:blipFill>
        <p:spPr>
          <a:xfrm>
            <a:off x="2339752" y="4077072"/>
            <a:ext cx="4149703" cy="1545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Algorithm</a:t>
            </a:r>
          </a:p>
        </p:txBody>
      </p:sp>
      <p:pic>
        <p:nvPicPr>
          <p:cNvPr id="2" name="图片 1">
            <a:extLst>
              <a:ext uri="{FF2B5EF4-FFF2-40B4-BE49-F238E27FC236}">
                <a16:creationId xmlns:a16="http://schemas.microsoft.com/office/drawing/2014/main" id="{2CDA018C-FF5B-4BE1-A4FC-2537D5145122}"/>
              </a:ext>
            </a:extLst>
          </p:cNvPr>
          <p:cNvPicPr>
            <a:picLocks noChangeAspect="1"/>
          </p:cNvPicPr>
          <p:nvPr/>
        </p:nvPicPr>
        <p:blipFill>
          <a:blip r:embed="rId3"/>
          <a:stretch>
            <a:fillRect/>
          </a:stretch>
        </p:blipFill>
        <p:spPr>
          <a:xfrm>
            <a:off x="388786" y="1446069"/>
            <a:ext cx="2390726" cy="461657"/>
          </a:xfrm>
          <a:prstGeom prst="rect">
            <a:avLst/>
          </a:prstGeom>
        </p:spPr>
      </p:pic>
      <p:pic>
        <p:nvPicPr>
          <p:cNvPr id="4" name="图片 3">
            <a:extLst>
              <a:ext uri="{FF2B5EF4-FFF2-40B4-BE49-F238E27FC236}">
                <a16:creationId xmlns:a16="http://schemas.microsoft.com/office/drawing/2014/main" id="{608906A5-3988-40A5-B6A0-BDF279017503}"/>
              </a:ext>
            </a:extLst>
          </p:cNvPr>
          <p:cNvPicPr>
            <a:picLocks noChangeAspect="1"/>
          </p:cNvPicPr>
          <p:nvPr/>
        </p:nvPicPr>
        <p:blipFill>
          <a:blip r:embed="rId4"/>
          <a:stretch>
            <a:fillRect/>
          </a:stretch>
        </p:blipFill>
        <p:spPr>
          <a:xfrm>
            <a:off x="593812" y="1919431"/>
            <a:ext cx="7956376" cy="3492500"/>
          </a:xfrm>
          <a:prstGeom prst="rect">
            <a:avLst/>
          </a:prstGeom>
        </p:spPr>
      </p:pic>
    </p:spTree>
    <p:extLst>
      <p:ext uri="{BB962C8B-B14F-4D97-AF65-F5344CB8AC3E}">
        <p14:creationId xmlns:p14="http://schemas.microsoft.com/office/powerpoint/2010/main" val="1261949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C06B25-3198-49BA-B0BA-31384057307D}"/>
              </a:ext>
            </a:extLst>
          </p:cNvPr>
          <p:cNvSpPr txBox="1"/>
          <p:nvPr/>
        </p:nvSpPr>
        <p:spPr>
          <a:xfrm>
            <a:off x="971600" y="476672"/>
            <a:ext cx="5472608"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Algorithm</a:t>
            </a:r>
          </a:p>
        </p:txBody>
      </p:sp>
      <p:pic>
        <p:nvPicPr>
          <p:cNvPr id="5" name="内容占位符 3">
            <a:extLst>
              <a:ext uri="{FF2B5EF4-FFF2-40B4-BE49-F238E27FC236}">
                <a16:creationId xmlns:a16="http://schemas.microsoft.com/office/drawing/2014/main" id="{99D5C7EB-CD20-4694-962D-D5ECA3AC610A}"/>
              </a:ext>
            </a:extLst>
          </p:cNvPr>
          <p:cNvPicPr>
            <a:picLocks noChangeAspect="1"/>
          </p:cNvPicPr>
          <p:nvPr/>
        </p:nvPicPr>
        <p:blipFill>
          <a:blip r:embed="rId3"/>
          <a:stretch>
            <a:fillRect/>
          </a:stretch>
        </p:blipFill>
        <p:spPr>
          <a:xfrm>
            <a:off x="1547664" y="1700808"/>
            <a:ext cx="5842193" cy="2596530"/>
          </a:xfrm>
          <a:prstGeom prst="rect">
            <a:avLst/>
          </a:prstGeom>
        </p:spPr>
      </p:pic>
    </p:spTree>
    <p:extLst>
      <p:ext uri="{BB962C8B-B14F-4D97-AF65-F5344CB8AC3E}">
        <p14:creationId xmlns:p14="http://schemas.microsoft.com/office/powerpoint/2010/main" val="268956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Algorithm</a:t>
            </a:r>
          </a:p>
        </p:txBody>
      </p:sp>
      <p:pic>
        <p:nvPicPr>
          <p:cNvPr id="3" name="图片 2">
            <a:extLst>
              <a:ext uri="{FF2B5EF4-FFF2-40B4-BE49-F238E27FC236}">
                <a16:creationId xmlns:a16="http://schemas.microsoft.com/office/drawing/2014/main" id="{200FE1B3-BC6F-4EFE-B5BE-CBBB95D5F0F5}"/>
              </a:ext>
            </a:extLst>
          </p:cNvPr>
          <p:cNvPicPr>
            <a:picLocks noChangeAspect="1"/>
          </p:cNvPicPr>
          <p:nvPr/>
        </p:nvPicPr>
        <p:blipFill>
          <a:blip r:embed="rId3"/>
          <a:stretch>
            <a:fillRect/>
          </a:stretch>
        </p:blipFill>
        <p:spPr>
          <a:xfrm>
            <a:off x="539552" y="1484784"/>
            <a:ext cx="1728192" cy="514780"/>
          </a:xfrm>
          <a:prstGeom prst="rect">
            <a:avLst/>
          </a:prstGeom>
        </p:spPr>
      </p:pic>
      <p:pic>
        <p:nvPicPr>
          <p:cNvPr id="6" name="图片 5">
            <a:extLst>
              <a:ext uri="{FF2B5EF4-FFF2-40B4-BE49-F238E27FC236}">
                <a16:creationId xmlns:a16="http://schemas.microsoft.com/office/drawing/2014/main" id="{DFE42D2D-CFDB-47CC-8969-FAB596E8D684}"/>
              </a:ext>
            </a:extLst>
          </p:cNvPr>
          <p:cNvPicPr>
            <a:picLocks noChangeAspect="1"/>
          </p:cNvPicPr>
          <p:nvPr/>
        </p:nvPicPr>
        <p:blipFill>
          <a:blip r:embed="rId4"/>
          <a:stretch>
            <a:fillRect/>
          </a:stretch>
        </p:blipFill>
        <p:spPr>
          <a:xfrm>
            <a:off x="2411760" y="1844824"/>
            <a:ext cx="3474603" cy="1080120"/>
          </a:xfrm>
          <a:prstGeom prst="rect">
            <a:avLst/>
          </a:prstGeom>
        </p:spPr>
      </p:pic>
      <p:pic>
        <p:nvPicPr>
          <p:cNvPr id="7" name="图片 6">
            <a:extLst>
              <a:ext uri="{FF2B5EF4-FFF2-40B4-BE49-F238E27FC236}">
                <a16:creationId xmlns:a16="http://schemas.microsoft.com/office/drawing/2014/main" id="{C7003AAA-EEDD-43DD-8D96-5E1DC02C083B}"/>
              </a:ext>
            </a:extLst>
          </p:cNvPr>
          <p:cNvPicPr>
            <a:picLocks noChangeAspect="1"/>
          </p:cNvPicPr>
          <p:nvPr/>
        </p:nvPicPr>
        <p:blipFill>
          <a:blip r:embed="rId5"/>
          <a:stretch>
            <a:fillRect/>
          </a:stretch>
        </p:blipFill>
        <p:spPr>
          <a:xfrm>
            <a:off x="1437404" y="3150806"/>
            <a:ext cx="6732240" cy="2913955"/>
          </a:xfrm>
          <a:prstGeom prst="rect">
            <a:avLst/>
          </a:prstGeom>
        </p:spPr>
      </p:pic>
      <p:pic>
        <p:nvPicPr>
          <p:cNvPr id="2" name="图片 1">
            <a:extLst>
              <a:ext uri="{FF2B5EF4-FFF2-40B4-BE49-F238E27FC236}">
                <a16:creationId xmlns:a16="http://schemas.microsoft.com/office/drawing/2014/main" id="{A7462E26-B89E-4906-9BAE-14E8507F810D}"/>
              </a:ext>
            </a:extLst>
          </p:cNvPr>
          <p:cNvPicPr>
            <a:picLocks noChangeAspect="1"/>
          </p:cNvPicPr>
          <p:nvPr/>
        </p:nvPicPr>
        <p:blipFill>
          <a:blip r:embed="rId6"/>
          <a:stretch>
            <a:fillRect/>
          </a:stretch>
        </p:blipFill>
        <p:spPr>
          <a:xfrm>
            <a:off x="323528" y="3021905"/>
            <a:ext cx="2333625" cy="238125"/>
          </a:xfrm>
          <a:prstGeom prst="rect">
            <a:avLst/>
          </a:prstGeom>
        </p:spPr>
      </p:pic>
      <p:pic>
        <p:nvPicPr>
          <p:cNvPr id="4" name="图片 3">
            <a:extLst>
              <a:ext uri="{FF2B5EF4-FFF2-40B4-BE49-F238E27FC236}">
                <a16:creationId xmlns:a16="http://schemas.microsoft.com/office/drawing/2014/main" id="{E441DE0B-1D0D-472B-B3DD-9390B852EA1C}"/>
              </a:ext>
            </a:extLst>
          </p:cNvPr>
          <p:cNvPicPr>
            <a:picLocks noChangeAspect="1"/>
          </p:cNvPicPr>
          <p:nvPr/>
        </p:nvPicPr>
        <p:blipFill>
          <a:blip r:embed="rId7"/>
          <a:stretch>
            <a:fillRect/>
          </a:stretch>
        </p:blipFill>
        <p:spPr>
          <a:xfrm>
            <a:off x="3268931" y="2936180"/>
            <a:ext cx="2533650" cy="323850"/>
          </a:xfrm>
          <a:prstGeom prst="rect">
            <a:avLst/>
          </a:prstGeom>
        </p:spPr>
      </p:pic>
    </p:spTree>
    <p:extLst>
      <p:ext uri="{BB962C8B-B14F-4D97-AF65-F5344CB8AC3E}">
        <p14:creationId xmlns:p14="http://schemas.microsoft.com/office/powerpoint/2010/main" val="52302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Algorithm</a:t>
            </a:r>
          </a:p>
        </p:txBody>
      </p:sp>
      <p:pic>
        <p:nvPicPr>
          <p:cNvPr id="2" name="图片 1">
            <a:extLst>
              <a:ext uri="{FF2B5EF4-FFF2-40B4-BE49-F238E27FC236}">
                <a16:creationId xmlns:a16="http://schemas.microsoft.com/office/drawing/2014/main" id="{C42EB7BA-70F1-4F75-A481-EEC4ED15895F}"/>
              </a:ext>
            </a:extLst>
          </p:cNvPr>
          <p:cNvPicPr>
            <a:picLocks noChangeAspect="1"/>
          </p:cNvPicPr>
          <p:nvPr/>
        </p:nvPicPr>
        <p:blipFill>
          <a:blip r:embed="rId3"/>
          <a:stretch>
            <a:fillRect/>
          </a:stretch>
        </p:blipFill>
        <p:spPr>
          <a:xfrm>
            <a:off x="501683" y="1455175"/>
            <a:ext cx="1301683" cy="360040"/>
          </a:xfrm>
          <a:prstGeom prst="rect">
            <a:avLst/>
          </a:prstGeom>
        </p:spPr>
      </p:pic>
      <p:pic>
        <p:nvPicPr>
          <p:cNvPr id="4" name="图片 3">
            <a:extLst>
              <a:ext uri="{FF2B5EF4-FFF2-40B4-BE49-F238E27FC236}">
                <a16:creationId xmlns:a16="http://schemas.microsoft.com/office/drawing/2014/main" id="{D7D198A3-28A9-4081-8756-C04D3A20E7E1}"/>
              </a:ext>
            </a:extLst>
          </p:cNvPr>
          <p:cNvPicPr>
            <a:picLocks noChangeAspect="1"/>
          </p:cNvPicPr>
          <p:nvPr/>
        </p:nvPicPr>
        <p:blipFill>
          <a:blip r:embed="rId4"/>
          <a:stretch>
            <a:fillRect/>
          </a:stretch>
        </p:blipFill>
        <p:spPr>
          <a:xfrm>
            <a:off x="2051720" y="2060848"/>
            <a:ext cx="4469204" cy="2005757"/>
          </a:xfrm>
          <a:prstGeom prst="rect">
            <a:avLst/>
          </a:prstGeom>
        </p:spPr>
      </p:pic>
    </p:spTree>
    <p:extLst>
      <p:ext uri="{BB962C8B-B14F-4D97-AF65-F5344CB8AC3E}">
        <p14:creationId xmlns:p14="http://schemas.microsoft.com/office/powerpoint/2010/main" val="112274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6EB64-1D86-418E-B4D2-94DC99E37F39}"/>
              </a:ext>
            </a:extLst>
          </p:cNvPr>
          <p:cNvSpPr>
            <a:spLocks noGrp="1"/>
          </p:cNvSpPr>
          <p:nvPr>
            <p:ph type="title"/>
          </p:nvPr>
        </p:nvSpPr>
        <p:spPr/>
        <p:txBody>
          <a:bodyPr/>
          <a:lstStyle/>
          <a:p>
            <a:pPr algn="l"/>
            <a:r>
              <a:rPr lang="en-US" altLang="zh-CN"/>
              <a:t>Experiments</a:t>
            </a:r>
            <a:endParaRPr lang="zh-CN" altLang="en-US" dirty="0"/>
          </a:p>
        </p:txBody>
      </p:sp>
      <p:sp>
        <p:nvSpPr>
          <p:cNvPr id="3" name="内容占位符 2">
            <a:extLst>
              <a:ext uri="{FF2B5EF4-FFF2-40B4-BE49-F238E27FC236}">
                <a16:creationId xmlns:a16="http://schemas.microsoft.com/office/drawing/2014/main" id="{584F272C-AB11-4FF5-B73A-E4D4C327DDDC}"/>
              </a:ext>
            </a:extLst>
          </p:cNvPr>
          <p:cNvSpPr>
            <a:spLocks noGrp="1"/>
          </p:cNvSpPr>
          <p:nvPr>
            <p:ph idx="1"/>
          </p:nvPr>
        </p:nvSpPr>
        <p:spPr/>
        <p:txBody>
          <a:bodyPr/>
          <a:lstStyle/>
          <a:p>
            <a:r>
              <a:rPr lang="en-US" altLang="zh-CN" sz="2400" dirty="0">
                <a:effectLst/>
                <a:latin typeface="+mn-ea"/>
              </a:rPr>
              <a:t>(1)</a:t>
            </a:r>
            <a:r>
              <a:rPr lang="zh-CN" altLang="en-US" sz="2400" dirty="0">
                <a:effectLst/>
                <a:latin typeface="+mn-ea"/>
              </a:rPr>
              <a:t>区域自适应方法的表现普遍优于</a:t>
            </a:r>
            <a:r>
              <a:rPr lang="en-US" altLang="zh-CN" sz="2400" dirty="0">
                <a:effectLst/>
                <a:latin typeface="+mn-ea"/>
              </a:rPr>
              <a:t>SVM</a:t>
            </a:r>
            <a:r>
              <a:rPr lang="zh-CN" altLang="en-US" sz="2400" dirty="0">
                <a:effectLst/>
                <a:latin typeface="+mn-ea"/>
              </a:rPr>
              <a:t>，说明减小分布差异是区域自适应的关键。</a:t>
            </a:r>
            <a:endParaRPr lang="en-US" altLang="zh-CN" sz="2400" dirty="0">
              <a:effectLst/>
              <a:latin typeface="+mn-ea"/>
            </a:endParaRPr>
          </a:p>
          <a:p>
            <a:r>
              <a:rPr lang="en-US" altLang="zh-CN" sz="2400" dirty="0">
                <a:effectLst/>
                <a:latin typeface="+mn-ea"/>
              </a:rPr>
              <a:t>(2)</a:t>
            </a:r>
            <a:r>
              <a:rPr lang="zh-CN" altLang="en-US" sz="2400" dirty="0">
                <a:effectLst/>
                <a:latin typeface="+mn-ea"/>
              </a:rPr>
              <a:t>基于特征的适应方法</a:t>
            </a:r>
            <a:r>
              <a:rPr lang="en-US" altLang="zh-CN" sz="2400" dirty="0">
                <a:effectLst/>
                <a:latin typeface="+mn-ea"/>
              </a:rPr>
              <a:t>TCA</a:t>
            </a:r>
            <a:r>
              <a:rPr lang="zh-CN" altLang="en-US" sz="2400" dirty="0">
                <a:effectLst/>
                <a:latin typeface="+mn-ea"/>
              </a:rPr>
              <a:t>和</a:t>
            </a:r>
            <a:r>
              <a:rPr lang="en-US" altLang="zh-CN" sz="2400" dirty="0">
                <a:effectLst/>
                <a:latin typeface="+mn-ea"/>
              </a:rPr>
              <a:t>DMMA</a:t>
            </a:r>
            <a:r>
              <a:rPr lang="zh-CN" altLang="en-US" sz="2400" dirty="0">
                <a:effectLst/>
                <a:latin typeface="+mn-ea"/>
              </a:rPr>
              <a:t>优于基于实例的适应方法</a:t>
            </a:r>
            <a:r>
              <a:rPr lang="en-US" altLang="zh-CN" sz="2400" dirty="0">
                <a:effectLst/>
                <a:latin typeface="+mn-ea"/>
              </a:rPr>
              <a:t>KMM</a:t>
            </a:r>
            <a:r>
              <a:rPr lang="zh-CN" altLang="en-US" sz="2400" dirty="0">
                <a:effectLst/>
                <a:latin typeface="+mn-ea"/>
              </a:rPr>
              <a:t>。这意味着重新加权源实例可以消除域的偏移，但是以更大的估计方差为代价，因为许多源标记的例子被降低了权重，并且对训练源分类器不再有效。</a:t>
            </a:r>
            <a:endParaRPr lang="en-US" altLang="zh-CN" sz="2400" dirty="0">
              <a:effectLst/>
              <a:latin typeface="+mn-ea"/>
            </a:endParaRPr>
          </a:p>
          <a:p>
            <a:r>
              <a:rPr lang="en-US" altLang="zh-CN" sz="2400" dirty="0">
                <a:effectLst/>
                <a:latin typeface="+mn-ea"/>
              </a:rPr>
              <a:t>(3) DMMA</a:t>
            </a:r>
            <a:r>
              <a:rPr lang="zh-CN" altLang="en-US" sz="2400" dirty="0">
                <a:effectLst/>
                <a:latin typeface="+mn-ea"/>
              </a:rPr>
              <a:t>优于</a:t>
            </a:r>
            <a:r>
              <a:rPr lang="en-US" altLang="zh-CN" sz="2400" dirty="0">
                <a:effectLst/>
                <a:latin typeface="+mn-ea"/>
              </a:rPr>
              <a:t>TCA</a:t>
            </a:r>
            <a:r>
              <a:rPr lang="zh-CN" altLang="en-US" sz="2400" dirty="0">
                <a:effectLst/>
                <a:latin typeface="+mn-ea"/>
              </a:rPr>
              <a:t>，验证了在无穷</a:t>
            </a:r>
            <a:r>
              <a:rPr lang="zh-CN" altLang="en-US" sz="2400" dirty="0">
                <a:latin typeface="+mn-ea"/>
              </a:rPr>
              <a:t>维</a:t>
            </a:r>
            <a:r>
              <a:rPr lang="zh-CN" altLang="en-US" sz="2400" dirty="0">
                <a:effectLst/>
                <a:latin typeface="+mn-ea"/>
              </a:rPr>
              <a:t>再生核空间中最小化分布差异比在降维核</a:t>
            </a:r>
            <a:r>
              <a:rPr lang="en-US" altLang="zh-CN" sz="2400" dirty="0">
                <a:effectLst/>
                <a:latin typeface="+mn-ea"/>
              </a:rPr>
              <a:t>PCA</a:t>
            </a:r>
            <a:r>
              <a:rPr lang="zh-CN" altLang="en-US" sz="2400" dirty="0">
                <a:effectLst/>
                <a:latin typeface="+mn-ea"/>
              </a:rPr>
              <a:t>空间中效果好。</a:t>
            </a:r>
            <a:endParaRPr lang="en-US" altLang="zh-CN" sz="2400" dirty="0">
              <a:effectLst/>
              <a:latin typeface="+mn-ea"/>
            </a:endParaRPr>
          </a:p>
        </p:txBody>
      </p:sp>
    </p:spTree>
    <p:extLst>
      <p:ext uri="{BB962C8B-B14F-4D97-AF65-F5344CB8AC3E}">
        <p14:creationId xmlns:p14="http://schemas.microsoft.com/office/powerpoint/2010/main" val="376426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AC5B1-5C07-4304-87A4-D390BFB27133}"/>
              </a:ext>
            </a:extLst>
          </p:cNvPr>
          <p:cNvSpPr>
            <a:spLocks noGrp="1"/>
          </p:cNvSpPr>
          <p:nvPr>
            <p:ph type="title"/>
          </p:nvPr>
        </p:nvSpPr>
        <p:spPr/>
        <p:txBody>
          <a:bodyPr/>
          <a:lstStyle/>
          <a:p>
            <a:pPr algn="l"/>
            <a:r>
              <a:rPr lang="en-US" altLang="zh-CN" dirty="0"/>
              <a:t>Experiments</a:t>
            </a:r>
            <a:endParaRPr lang="zh-CN" altLang="en-US" dirty="0"/>
          </a:p>
        </p:txBody>
      </p:sp>
      <p:sp>
        <p:nvSpPr>
          <p:cNvPr id="3" name="内容占位符 2">
            <a:extLst>
              <a:ext uri="{FF2B5EF4-FFF2-40B4-BE49-F238E27FC236}">
                <a16:creationId xmlns:a16="http://schemas.microsoft.com/office/drawing/2014/main" id="{A208D02B-37FD-46FD-9C1F-2B15FCA7DF63}"/>
              </a:ext>
            </a:extLst>
          </p:cNvPr>
          <p:cNvSpPr>
            <a:spLocks noGrp="1"/>
          </p:cNvSpPr>
          <p:nvPr>
            <p:ph idx="1"/>
          </p:nvPr>
        </p:nvSpPr>
        <p:spPr/>
        <p:txBody>
          <a:bodyPr/>
          <a:lstStyle/>
          <a:p>
            <a:r>
              <a:rPr lang="en-US" altLang="zh-CN" sz="2400" dirty="0">
                <a:effectLst/>
                <a:latin typeface="+mn-ea"/>
              </a:rPr>
              <a:t>(4)</a:t>
            </a:r>
            <a:r>
              <a:rPr lang="zh-CN" altLang="en-US" sz="2400" dirty="0">
                <a:effectLst/>
                <a:latin typeface="+mn-ea"/>
              </a:rPr>
              <a:t>通过特征和实例的双重分布匹配，</a:t>
            </a:r>
            <a:r>
              <a:rPr lang="en-US" altLang="zh-CN" sz="2400" dirty="0">
                <a:effectLst/>
                <a:latin typeface="+mn-ea"/>
              </a:rPr>
              <a:t>TJM</a:t>
            </a:r>
            <a:r>
              <a:rPr lang="zh-CN" altLang="en-US" sz="2400" dirty="0">
                <a:effectLst/>
                <a:latin typeface="+mn-ea"/>
              </a:rPr>
              <a:t>在大多数情况下优于</a:t>
            </a:r>
            <a:r>
              <a:rPr lang="en-US" altLang="zh-CN" sz="2400" dirty="0">
                <a:effectLst/>
                <a:latin typeface="+mn-ea"/>
              </a:rPr>
              <a:t>TCA</a:t>
            </a:r>
            <a:r>
              <a:rPr lang="zh-CN" altLang="en-US" sz="2400" dirty="0">
                <a:effectLst/>
                <a:latin typeface="+mn-ea"/>
              </a:rPr>
              <a:t>，而</a:t>
            </a:r>
            <a:r>
              <a:rPr lang="en-US" altLang="zh-CN" sz="2400" dirty="0">
                <a:effectLst/>
                <a:latin typeface="+mn-ea"/>
              </a:rPr>
              <a:t>DMM</a:t>
            </a:r>
            <a:r>
              <a:rPr lang="zh-CN" altLang="en-US" sz="2400" dirty="0">
                <a:effectLst/>
                <a:latin typeface="+mn-ea"/>
              </a:rPr>
              <a:t>在大多数情况下表现最好。当域差异很大时，只有特征匹配不足以很好地进行域适应，因为即使使用不变特征，也可能存在一些与目标实例无关的源实例。</a:t>
            </a:r>
            <a:endParaRPr lang="zh-CN" altLang="en-US" sz="2400" dirty="0">
              <a:latin typeface="+mn-ea"/>
            </a:endParaRPr>
          </a:p>
          <a:p>
            <a:endParaRPr lang="zh-CN" altLang="en-US" dirty="0"/>
          </a:p>
        </p:txBody>
      </p:sp>
    </p:spTree>
    <p:extLst>
      <p:ext uri="{BB962C8B-B14F-4D97-AF65-F5344CB8AC3E}">
        <p14:creationId xmlns:p14="http://schemas.microsoft.com/office/powerpoint/2010/main" val="403344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87B48-F739-4F97-BE10-198540FE215B}"/>
              </a:ext>
            </a:extLst>
          </p:cNvPr>
          <p:cNvSpPr>
            <a:spLocks noGrp="1"/>
          </p:cNvSpPr>
          <p:nvPr>
            <p:ph type="title"/>
          </p:nvPr>
        </p:nvSpPr>
        <p:spPr/>
        <p:txBody>
          <a:bodyPr/>
          <a:lstStyle/>
          <a:p>
            <a:pPr algn="l"/>
            <a:r>
              <a:rPr lang="en-US" altLang="zh-CN" dirty="0"/>
              <a:t>Experiments</a:t>
            </a:r>
            <a:endParaRPr lang="zh-CN" altLang="en-US" dirty="0"/>
          </a:p>
        </p:txBody>
      </p:sp>
      <p:sp>
        <p:nvSpPr>
          <p:cNvPr id="3" name="内容占位符 2">
            <a:extLst>
              <a:ext uri="{FF2B5EF4-FFF2-40B4-BE49-F238E27FC236}">
                <a16:creationId xmlns:a16="http://schemas.microsoft.com/office/drawing/2014/main" id="{B37ADF3D-D665-468F-A5A8-7A4D303A7A5A}"/>
              </a:ext>
            </a:extLst>
          </p:cNvPr>
          <p:cNvSpPr>
            <a:spLocks noGrp="1"/>
          </p:cNvSpPr>
          <p:nvPr>
            <p:ph idx="1"/>
          </p:nvPr>
        </p:nvSpPr>
        <p:spPr/>
        <p:txBody>
          <a:bodyPr/>
          <a:lstStyle/>
          <a:p>
            <a:endParaRPr lang="en-US" altLang="zh-CN" dirty="0">
              <a:latin typeface="Arial" panose="020B0604020202020204" pitchFamily="34" charset="0"/>
            </a:endParaRPr>
          </a:p>
          <a:p>
            <a:endParaRPr lang="en-US" altLang="zh-CN" dirty="0">
              <a:effectLst/>
              <a:latin typeface="Arial" panose="020B0604020202020204" pitchFamily="34" charset="0"/>
            </a:endParaRPr>
          </a:p>
          <a:p>
            <a:endParaRPr lang="en-US" altLang="zh-CN" dirty="0">
              <a:latin typeface="Arial" panose="020B0604020202020204" pitchFamily="34" charset="0"/>
            </a:endParaRPr>
          </a:p>
          <a:p>
            <a:endParaRPr lang="en-US" altLang="zh-CN" dirty="0">
              <a:effectLst/>
              <a:latin typeface="Arial" panose="020B0604020202020204" pitchFamily="34" charset="0"/>
            </a:endParaRPr>
          </a:p>
          <a:p>
            <a:endParaRPr lang="en-US" altLang="zh-CN" dirty="0">
              <a:latin typeface="Arial" panose="020B0604020202020204" pitchFamily="34" charset="0"/>
            </a:endParaRPr>
          </a:p>
          <a:p>
            <a:endParaRPr lang="en-US" altLang="zh-CN" sz="2400" dirty="0">
              <a:effectLst/>
              <a:latin typeface="+mn-ea"/>
            </a:endParaRPr>
          </a:p>
          <a:p>
            <a:r>
              <a:rPr lang="en-US" altLang="zh-CN" sz="2400" dirty="0">
                <a:effectLst/>
                <a:latin typeface="+mn-ea"/>
              </a:rPr>
              <a:t>(1) KMM</a:t>
            </a:r>
            <a:r>
              <a:rPr lang="zh-CN" altLang="en-US" sz="2400" dirty="0">
                <a:effectLst/>
                <a:latin typeface="+mn-ea"/>
              </a:rPr>
              <a:t>未学习不变特征，因此源与目标之间的差异仍然很大。</a:t>
            </a:r>
            <a:endParaRPr lang="en-US" altLang="zh-CN" sz="2400" dirty="0">
              <a:effectLst/>
              <a:latin typeface="+mn-ea"/>
            </a:endParaRPr>
          </a:p>
          <a:p>
            <a:r>
              <a:rPr lang="en-US" altLang="zh-CN" sz="2400" dirty="0">
                <a:effectLst/>
                <a:latin typeface="+mn-ea"/>
              </a:rPr>
              <a:t>(2) TCA</a:t>
            </a:r>
            <a:r>
              <a:rPr lang="zh-CN" altLang="en-US" sz="2400" dirty="0">
                <a:latin typeface="+mn-ea"/>
              </a:rPr>
              <a:t>未</a:t>
            </a:r>
            <a:r>
              <a:rPr lang="zh-CN" altLang="en-US" sz="2400" dirty="0">
                <a:effectLst/>
                <a:latin typeface="+mn-ea"/>
              </a:rPr>
              <a:t>学习源实例的无偏权值，因此与目标实例不相似的源实例不会被减权，导致较大的领域偏差。</a:t>
            </a:r>
            <a:endParaRPr lang="zh-CN" altLang="en-US" sz="2400" dirty="0">
              <a:latin typeface="+mn-ea"/>
            </a:endParaRPr>
          </a:p>
        </p:txBody>
      </p:sp>
      <p:pic>
        <p:nvPicPr>
          <p:cNvPr id="4" name="内容占位符 3">
            <a:extLst>
              <a:ext uri="{FF2B5EF4-FFF2-40B4-BE49-F238E27FC236}">
                <a16:creationId xmlns:a16="http://schemas.microsoft.com/office/drawing/2014/main" id="{AC91AA69-5986-471F-AACA-372E63B02EEF}"/>
              </a:ext>
            </a:extLst>
          </p:cNvPr>
          <p:cNvPicPr>
            <a:picLocks noChangeAspect="1"/>
          </p:cNvPicPr>
          <p:nvPr/>
        </p:nvPicPr>
        <p:blipFill>
          <a:blip r:embed="rId2"/>
          <a:stretch>
            <a:fillRect/>
          </a:stretch>
        </p:blipFill>
        <p:spPr bwMode="auto">
          <a:xfrm>
            <a:off x="1260431" y="1268760"/>
            <a:ext cx="6158283" cy="3096344"/>
          </a:xfrm>
          <a:prstGeom prst="rect">
            <a:avLst/>
          </a:prstGeom>
          <a:noFill/>
          <a:ln w="9525">
            <a:noFill/>
            <a:miter lim="800000"/>
          </a:ln>
        </p:spPr>
      </p:pic>
    </p:spTree>
    <p:extLst>
      <p:ext uri="{BB962C8B-B14F-4D97-AF65-F5344CB8AC3E}">
        <p14:creationId xmlns:p14="http://schemas.microsoft.com/office/powerpoint/2010/main" val="3514069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1AEEF-CACA-4713-8488-F63785EF73A2}"/>
              </a:ext>
            </a:extLst>
          </p:cNvPr>
          <p:cNvSpPr>
            <a:spLocks noGrp="1"/>
          </p:cNvSpPr>
          <p:nvPr>
            <p:ph type="title"/>
          </p:nvPr>
        </p:nvSpPr>
        <p:spPr/>
        <p:txBody>
          <a:bodyPr/>
          <a:lstStyle/>
          <a:p>
            <a:pPr algn="l"/>
            <a:r>
              <a:rPr lang="zh-CN" altLang="en-US" dirty="0"/>
              <a:t>区别</a:t>
            </a:r>
          </a:p>
        </p:txBody>
      </p:sp>
      <p:sp>
        <p:nvSpPr>
          <p:cNvPr id="3" name="内容占位符 2">
            <a:extLst>
              <a:ext uri="{FF2B5EF4-FFF2-40B4-BE49-F238E27FC236}">
                <a16:creationId xmlns:a16="http://schemas.microsoft.com/office/drawing/2014/main" id="{4B3E482E-F3E9-4FA3-B770-C48C9C759524}"/>
              </a:ext>
            </a:extLst>
          </p:cNvPr>
          <p:cNvSpPr>
            <a:spLocks noGrp="1"/>
          </p:cNvSpPr>
          <p:nvPr>
            <p:ph idx="1"/>
          </p:nvPr>
        </p:nvSpPr>
        <p:spPr/>
        <p:txBody>
          <a:bodyPr/>
          <a:lstStyle/>
          <a:p>
            <a:r>
              <a:rPr lang="en-US" altLang="zh-CN" dirty="0"/>
              <a:t>1</a:t>
            </a:r>
            <a:r>
              <a:rPr lang="zh-CN" altLang="en-US" dirty="0"/>
              <a:t>、为实例添加比重</a:t>
            </a:r>
            <a:endParaRPr lang="en-US" altLang="zh-CN" dirty="0"/>
          </a:p>
          <a:p>
            <a:endParaRPr lang="en-US" altLang="zh-CN" dirty="0"/>
          </a:p>
          <a:p>
            <a:r>
              <a:rPr lang="en-US" altLang="zh-CN" dirty="0"/>
              <a:t>2</a:t>
            </a:r>
            <a:r>
              <a:rPr lang="zh-CN" altLang="en-US" dirty="0"/>
              <a:t>、先进行特征转换，再进行映射</a:t>
            </a:r>
          </a:p>
        </p:txBody>
      </p:sp>
    </p:spTree>
    <p:extLst>
      <p:ext uri="{BB962C8B-B14F-4D97-AF65-F5344CB8AC3E}">
        <p14:creationId xmlns:p14="http://schemas.microsoft.com/office/powerpoint/2010/main" val="86407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318" y="472279"/>
            <a:ext cx="215265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Abstract</a:t>
            </a:r>
          </a:p>
        </p:txBody>
      </p:sp>
      <p:sp>
        <p:nvSpPr>
          <p:cNvPr id="4" name="Rectangle 70"/>
          <p:cNvSpPr>
            <a:spLocks noChangeArrowheads="1"/>
          </p:cNvSpPr>
          <p:nvPr/>
        </p:nvSpPr>
        <p:spPr bwMode="auto">
          <a:xfrm>
            <a:off x="850151" y="1772816"/>
            <a:ext cx="77597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buClr>
                <a:srgbClr val="000000"/>
              </a:buClr>
            </a:pPr>
            <a:r>
              <a:rPr lang="zh-CN" altLang="en-US" b="1" dirty="0">
                <a:solidFill>
                  <a:schemeClr val="tx1"/>
                </a:solidFill>
                <a:latin typeface="微软雅黑" panose="020B0503020204020204" pitchFamily="34" charset="-122"/>
                <a:ea typeface="微软雅黑" panose="020B0503020204020204" pitchFamily="34" charset="-122"/>
              </a:rPr>
              <a:t>●</a:t>
            </a:r>
            <a:r>
              <a:rPr lang="zh-CN" altLang="en-US" sz="2400" dirty="0">
                <a:effectLst/>
                <a:latin typeface="+mn-ea"/>
                <a:ea typeface="+mn-ea"/>
              </a:rPr>
              <a:t>特征匹配或实例重加权只能减少而不能消除跨域差异，而隐藏在源域和目标域数据标签之间的关系中的知识对于无监督域适应是重要的。</a:t>
            </a:r>
            <a:endParaRPr lang="en-US" altLang="zh-CN" sz="2400" dirty="0">
              <a:effectLst/>
              <a:latin typeface="+mn-ea"/>
              <a:ea typeface="+mn-ea"/>
            </a:endParaRPr>
          </a:p>
          <a:p>
            <a:pPr indent="0" algn="l">
              <a:buClr>
                <a:srgbClr val="000000"/>
              </a:buClr>
              <a:buFont typeface="Wingdings" panose="05000000000000000000" pitchFamily="2" charset="2"/>
              <a:buNone/>
            </a:pPr>
            <a:endParaRPr lang="en-GB" altLang="zh-CN" b="1" dirty="0">
              <a:latin typeface="Times New Roman" panose="02020603050405020304" pitchFamily="18" charset="0"/>
            </a:endParaRPr>
          </a:p>
        </p:txBody>
      </p:sp>
      <p:sp>
        <p:nvSpPr>
          <p:cNvPr id="2" name="文本框 1"/>
          <p:cNvSpPr txBox="1"/>
          <p:nvPr/>
        </p:nvSpPr>
        <p:spPr>
          <a:xfrm>
            <a:off x="850151" y="3429000"/>
            <a:ext cx="7320280" cy="1477328"/>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提出了一种基于结构风险最小化原理的分布匹配机，它通过提取不变特征表示和估计无偏实例权值来学习转移支持向量机，从而联合最小化跨域分布差异。</a:t>
            </a:r>
            <a:endParaRPr lang="zh-CN" altLang="en-US" sz="2400" dirty="0">
              <a:latin typeface="+mn-ea"/>
              <a:ea typeface="+mn-ea"/>
            </a:endParaRPr>
          </a:p>
          <a:p>
            <a:pPr algn="l"/>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2708920"/>
            <a:ext cx="5616624" cy="2016224"/>
          </a:xfrm>
        </p:spPr>
        <p:txBody>
          <a:bodyPr/>
          <a:lstStyle/>
          <a:p>
            <a:pPr marL="0" indent="0">
              <a:buNone/>
            </a:pPr>
            <a:r>
              <a:rPr lang="en-US" altLang="zh-CN" sz="4800" dirty="0"/>
              <a:t>	</a:t>
            </a:r>
            <a:r>
              <a:rPr lang="en-US" altLang="zh-CN" sz="4800" dirty="0">
                <a:latin typeface="微软雅黑" panose="020B0503020204020204" pitchFamily="34" charset="-122"/>
                <a:ea typeface="微软雅黑" panose="020B0503020204020204" pitchFamily="34" charset="-122"/>
              </a:rPr>
              <a:t>	</a:t>
            </a:r>
            <a:r>
              <a:rPr lang="zh-CN" altLang="en-US" sz="4800" dirty="0">
                <a:latin typeface="微软雅黑" panose="020B0503020204020204" pitchFamily="34" charset="-122"/>
                <a:ea typeface="微软雅黑" panose="020B0503020204020204" pitchFamily="34" charset="-122"/>
              </a:rPr>
              <a:t>谢谢！</a:t>
            </a:r>
            <a:endParaRPr lang="en-US" altLang="zh-CN" sz="4800" dirty="0">
              <a:latin typeface="微软雅黑" panose="020B0503020204020204" pitchFamily="34" charset="-122"/>
              <a:ea typeface="微软雅黑" panose="020B0503020204020204" pitchFamily="34" charset="-122"/>
            </a:endParaRPr>
          </a:p>
          <a:p>
            <a:pPr marL="0" indent="0">
              <a:buNone/>
            </a:pPr>
            <a:r>
              <a:rPr lang="en-US" altLang="zh-CN" dirty="0"/>
              <a:t>	</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5574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2" name="文本框 1"/>
          <p:cNvSpPr txBox="1"/>
          <p:nvPr/>
        </p:nvSpPr>
        <p:spPr>
          <a:xfrm>
            <a:off x="911860" y="2789466"/>
            <a:ext cx="7320280" cy="156966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域差异是跨领域适应预测模型的主要障碍。域适应是通过研究域不变的知识结构来实现知识从标记源领域向未标记目标领域的转移，这些知识结构在显著差异下表现出域之间的相似性。</a:t>
            </a:r>
            <a:endParaRPr lang="zh-CN" altLang="en-US" sz="2400" dirty="0">
              <a:latin typeface="+mn-ea"/>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08368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dirty="0">
                <a:ea typeface="微软雅黑" panose="020B0503020204020204" pitchFamily="34" charset="-122"/>
              </a:rPr>
              <a:t> </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2" name="文本框 1"/>
          <p:cNvSpPr txBox="1"/>
          <p:nvPr/>
        </p:nvSpPr>
        <p:spPr>
          <a:xfrm>
            <a:off x="924827" y="1403874"/>
            <a:ext cx="7320280" cy="2308324"/>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域适应性计算的主要问题是如何减小域间的分布差异。解决这个问题的一个成功的方法是通过联合最小化一个能很好地描述跨域差异的距离度量来</a:t>
            </a:r>
            <a:r>
              <a:rPr lang="zh-CN" altLang="en-US" sz="2400" dirty="0">
                <a:solidFill>
                  <a:srgbClr val="FF0000"/>
                </a:solidFill>
                <a:effectLst/>
                <a:latin typeface="+mn-ea"/>
                <a:ea typeface="+mn-ea"/>
              </a:rPr>
              <a:t>学习域不变特征</a:t>
            </a:r>
            <a:r>
              <a:rPr lang="zh-CN" altLang="en-US" sz="2400" dirty="0">
                <a:effectLst/>
                <a:latin typeface="+mn-ea"/>
                <a:ea typeface="+mn-ea"/>
              </a:rPr>
              <a:t>。然而，当跨域差异很大时，即使使用域不变特征，也总会有一些与目标域无关的源实例，这可能会给</a:t>
            </a:r>
            <a:r>
              <a:rPr lang="zh-CN" altLang="en-US" sz="2400" dirty="0">
                <a:latin typeface="+mn-ea"/>
                <a:ea typeface="+mn-ea"/>
              </a:rPr>
              <a:t>迁移</a:t>
            </a:r>
            <a:r>
              <a:rPr lang="zh-CN" altLang="en-US" sz="2400" dirty="0">
                <a:effectLst/>
                <a:latin typeface="+mn-ea"/>
                <a:ea typeface="+mn-ea"/>
              </a:rPr>
              <a:t>分类器带来较大的偏差。</a:t>
            </a:r>
            <a:endParaRPr lang="en-US" altLang="zh-CN" sz="2400" dirty="0">
              <a:effectLst/>
              <a:latin typeface="+mn-ea"/>
              <a:ea typeface="+mn-ea"/>
            </a:endParaRPr>
          </a:p>
        </p:txBody>
      </p:sp>
      <p:sp>
        <p:nvSpPr>
          <p:cNvPr id="5" name="文本框 4"/>
          <p:cNvSpPr txBox="1"/>
          <p:nvPr/>
        </p:nvSpPr>
        <p:spPr>
          <a:xfrm>
            <a:off x="924827" y="4204658"/>
            <a:ext cx="7320280" cy="1569660"/>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另一个原则性策略是</a:t>
            </a:r>
            <a:r>
              <a:rPr lang="zh-CN" altLang="en-US" sz="2400" dirty="0">
                <a:solidFill>
                  <a:srgbClr val="FF0000"/>
                </a:solidFill>
                <a:effectLst/>
                <a:latin typeface="+mn-ea"/>
                <a:ea typeface="+mn-ea"/>
              </a:rPr>
              <a:t>估计源实例的权重</a:t>
            </a:r>
            <a:r>
              <a:rPr lang="en-US" altLang="zh-CN" sz="2400" dirty="0">
                <a:effectLst/>
                <a:latin typeface="+mn-ea"/>
                <a:ea typeface="+mn-ea"/>
              </a:rPr>
              <a:t>(</a:t>
            </a:r>
            <a:r>
              <a:rPr lang="zh-CN" altLang="en-US" sz="2400" dirty="0">
                <a:effectLst/>
                <a:latin typeface="+mn-ea"/>
                <a:ea typeface="+mn-ea"/>
              </a:rPr>
              <a:t>重要性</a:t>
            </a:r>
            <a:r>
              <a:rPr lang="en-US" altLang="zh-CN" sz="2400" dirty="0">
                <a:effectLst/>
                <a:latin typeface="+mn-ea"/>
                <a:ea typeface="+mn-ea"/>
              </a:rPr>
              <a:t>)</a:t>
            </a:r>
            <a:r>
              <a:rPr lang="zh-CN" altLang="en-US" sz="2400" dirty="0">
                <a:effectLst/>
                <a:latin typeface="+mn-ea"/>
                <a:ea typeface="+mn-ea"/>
              </a:rPr>
              <a:t>，从而使分布差异最小化，用于经验风险最小化学习。然而，当跨域差异很大时，大量的源实例将被减权，从而导致训练转移分类器的有效实例集更小。</a:t>
            </a:r>
            <a:endParaRPr lang="zh-CN" altLang="en-US" sz="2400" dirty="0">
              <a:latin typeface="+mn-ea"/>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7" name="TextBox 18"/>
          <p:cNvSpPr txBox="1">
            <a:spLocks noChangeArrowheads="1"/>
          </p:cNvSpPr>
          <p:nvPr/>
        </p:nvSpPr>
        <p:spPr bwMode="auto">
          <a:xfrm>
            <a:off x="1152525" y="472440"/>
            <a:ext cx="43072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Introduction</a:t>
            </a:r>
          </a:p>
        </p:txBody>
      </p:sp>
      <p:sp>
        <p:nvSpPr>
          <p:cNvPr id="8" name="标题 1"/>
          <p:cNvSpPr>
            <a:spLocks noChangeArrowheads="1"/>
          </p:cNvSpPr>
          <p:nvPr/>
        </p:nvSpPr>
        <p:spPr bwMode="auto">
          <a:xfrm>
            <a:off x="179512" y="1083682"/>
            <a:ext cx="37068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en-US" altLang="zh-CN" sz="2400" b="1" dirty="0">
              <a:ea typeface="微软雅黑" panose="020B0503020204020204" pitchFamily="34" charset="-122"/>
            </a:endParaRPr>
          </a:p>
        </p:txBody>
      </p:sp>
      <p:sp>
        <p:nvSpPr>
          <p:cNvPr id="2" name="文本框 1">
            <a:extLst>
              <a:ext uri="{FF2B5EF4-FFF2-40B4-BE49-F238E27FC236}">
                <a16:creationId xmlns:a16="http://schemas.microsoft.com/office/drawing/2014/main" id="{4FBA575C-7B74-4D34-83FB-A9AB6AE41913}"/>
              </a:ext>
            </a:extLst>
          </p:cNvPr>
          <p:cNvSpPr txBox="1"/>
          <p:nvPr/>
        </p:nvSpPr>
        <p:spPr>
          <a:xfrm>
            <a:off x="971599" y="1628800"/>
            <a:ext cx="6840761" cy="3693319"/>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隐藏在源域和目标域数据标签之间关系中的知识对于学习与数据分布下的区分结构相一致的转移分类器是非常重要的。</a:t>
            </a:r>
            <a:endParaRPr lang="en-US" altLang="zh-CN" sz="2400" dirty="0">
              <a:effectLst/>
              <a:latin typeface="+mn-ea"/>
              <a:ea typeface="+mn-ea"/>
            </a:endParaRPr>
          </a:p>
          <a:p>
            <a:pPr algn="l"/>
            <a:endParaRPr lang="en-US" altLang="zh-CN" sz="2400" dirty="0">
              <a:latin typeface="+mn-ea"/>
              <a:ea typeface="+mn-ea"/>
            </a:endParaRPr>
          </a:p>
          <a:p>
            <a:pPr algn="l"/>
            <a:endParaRPr lang="en-US" altLang="zh-CN" sz="2400" dirty="0">
              <a:latin typeface="+mn-ea"/>
              <a:ea typeface="+mn-ea"/>
            </a:endParaRPr>
          </a:p>
          <a:p>
            <a:pPr algn="l"/>
            <a:endParaRPr lang="en-US" altLang="zh-CN" sz="2400" dirty="0">
              <a:latin typeface="+mn-ea"/>
              <a:ea typeface="+mn-ea"/>
            </a:endParaRPr>
          </a:p>
          <a:p>
            <a:pPr algn="l"/>
            <a:r>
              <a:rPr lang="zh-CN" altLang="en-US" dirty="0">
                <a:latin typeface="微软雅黑" panose="020B0503020204020204" pitchFamily="34" charset="-122"/>
                <a:ea typeface="微软雅黑" panose="020B0503020204020204" pitchFamily="34" charset="-122"/>
              </a:rPr>
              <a:t>●</a:t>
            </a:r>
            <a:r>
              <a:rPr lang="zh-CN" altLang="en-US" sz="2400" dirty="0">
                <a:effectLst/>
                <a:latin typeface="+mn-ea"/>
                <a:ea typeface="+mn-ea"/>
              </a:rPr>
              <a:t>总而言之，跨域安全转移的知识应该</a:t>
            </a:r>
            <a:r>
              <a:rPr lang="en-US" altLang="zh-CN" sz="2400" dirty="0">
                <a:effectLst/>
                <a:latin typeface="+mn-ea"/>
                <a:ea typeface="+mn-ea"/>
              </a:rPr>
              <a:t>(1)</a:t>
            </a:r>
            <a:r>
              <a:rPr lang="zh-CN" altLang="en-US" sz="2400" dirty="0">
                <a:effectLst/>
                <a:latin typeface="+mn-ea"/>
                <a:ea typeface="+mn-ea"/>
              </a:rPr>
              <a:t>特征表示不变性，</a:t>
            </a:r>
            <a:r>
              <a:rPr lang="en-US" altLang="zh-CN" sz="2400" dirty="0">
                <a:effectLst/>
                <a:latin typeface="+mn-ea"/>
                <a:ea typeface="+mn-ea"/>
              </a:rPr>
              <a:t>(2)</a:t>
            </a:r>
            <a:r>
              <a:rPr lang="zh-CN" altLang="en-US" sz="2400" dirty="0">
                <a:effectLst/>
                <a:latin typeface="+mn-ea"/>
                <a:ea typeface="+mn-ea"/>
              </a:rPr>
              <a:t>无关实例的无偏性，</a:t>
            </a:r>
            <a:r>
              <a:rPr lang="en-US" altLang="zh-CN" sz="2400" dirty="0">
                <a:effectLst/>
                <a:latin typeface="+mn-ea"/>
                <a:ea typeface="+mn-ea"/>
              </a:rPr>
              <a:t>(3)</a:t>
            </a:r>
            <a:r>
              <a:rPr lang="zh-CN" altLang="en-US" sz="2400" dirty="0">
                <a:effectLst/>
                <a:latin typeface="+mn-ea"/>
                <a:ea typeface="+mn-ea"/>
              </a:rPr>
              <a:t>区分结构一致。</a:t>
            </a:r>
            <a:endParaRPr lang="zh-CN" altLang="en-US" sz="2400" dirty="0">
              <a:latin typeface="+mn-ea"/>
              <a:ea typeface="+mn-ea"/>
            </a:endParaRPr>
          </a:p>
          <a:p>
            <a:pPr algn="l"/>
            <a:endParaRPr lang="en-US" altLang="zh-CN"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512" y="1396737"/>
            <a:ext cx="439248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ea typeface="微软雅黑" panose="020B0503020204020204" pitchFamily="34" charset="-122"/>
              </a:rPr>
              <a:t> Structural Risk Minimization</a:t>
            </a:r>
          </a:p>
        </p:txBody>
      </p:sp>
      <p:sp>
        <p:nvSpPr>
          <p:cNvPr id="17417" name="TextBox 18"/>
          <p:cNvSpPr txBox="1">
            <a:spLocks noChangeArrowheads="1"/>
          </p:cNvSpPr>
          <p:nvPr/>
        </p:nvSpPr>
        <p:spPr bwMode="auto">
          <a:xfrm>
            <a:off x="1152525" y="472440"/>
            <a:ext cx="485963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Distribution Matching Machine</a:t>
            </a:r>
          </a:p>
        </p:txBody>
      </p:sp>
      <p:pic>
        <p:nvPicPr>
          <p:cNvPr id="5" name="内容占位符 3">
            <a:extLst>
              <a:ext uri="{FF2B5EF4-FFF2-40B4-BE49-F238E27FC236}">
                <a16:creationId xmlns:a16="http://schemas.microsoft.com/office/drawing/2014/main" id="{85B23320-DA58-4586-BC24-9FDC182F9075}"/>
              </a:ext>
            </a:extLst>
          </p:cNvPr>
          <p:cNvPicPr>
            <a:picLocks noChangeAspect="1"/>
          </p:cNvPicPr>
          <p:nvPr/>
        </p:nvPicPr>
        <p:blipFill>
          <a:blip r:embed="rId3"/>
          <a:stretch>
            <a:fillRect/>
          </a:stretch>
        </p:blipFill>
        <p:spPr>
          <a:xfrm>
            <a:off x="1403648" y="2636912"/>
            <a:ext cx="6127224" cy="2483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4" y="1093470"/>
            <a:ext cx="518438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ea typeface="微软雅黑" panose="020B0503020204020204" pitchFamily="34" charset="-122"/>
              </a:rPr>
              <a:t> </a:t>
            </a:r>
            <a:r>
              <a:rPr lang="fr-FR" altLang="zh-CN" sz="2400" b="1" dirty="0">
                <a:ea typeface="微软雅黑" panose="020B0503020204020204" pitchFamily="34" charset="-122"/>
              </a:rPr>
              <a:t>transfer support vector machine</a:t>
            </a:r>
            <a:endParaRPr lang="en-US" altLang="zh-CN" sz="2400" b="1" dirty="0">
              <a:ea typeface="微软雅黑" panose="020B0503020204020204" pitchFamily="34" charset="-122"/>
            </a:endParaRPr>
          </a:p>
        </p:txBody>
      </p:sp>
      <p:sp>
        <p:nvSpPr>
          <p:cNvPr id="17417" name="TextBox 18"/>
          <p:cNvSpPr txBox="1">
            <a:spLocks noChangeArrowheads="1"/>
          </p:cNvSpPr>
          <p:nvPr/>
        </p:nvSpPr>
        <p:spPr bwMode="auto">
          <a:xfrm>
            <a:off x="1152525" y="472440"/>
            <a:ext cx="4787627"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Distribution Matching Machine</a:t>
            </a:r>
          </a:p>
        </p:txBody>
      </p:sp>
      <p:pic>
        <p:nvPicPr>
          <p:cNvPr id="5" name="内容占位符 3">
            <a:extLst>
              <a:ext uri="{FF2B5EF4-FFF2-40B4-BE49-F238E27FC236}">
                <a16:creationId xmlns:a16="http://schemas.microsoft.com/office/drawing/2014/main" id="{C7DD4954-13FB-4767-A6F2-794F12F954D4}"/>
              </a:ext>
            </a:extLst>
          </p:cNvPr>
          <p:cNvPicPr>
            <a:picLocks noChangeAspect="1"/>
          </p:cNvPicPr>
          <p:nvPr/>
        </p:nvPicPr>
        <p:blipFill>
          <a:blip r:embed="rId3"/>
          <a:stretch>
            <a:fillRect/>
          </a:stretch>
        </p:blipFill>
        <p:spPr>
          <a:xfrm>
            <a:off x="1907704" y="2553517"/>
            <a:ext cx="4661155" cy="201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标题 1"/>
          <p:cNvSpPr>
            <a:spLocks noChangeArrowheads="1"/>
          </p:cNvSpPr>
          <p:nvPr/>
        </p:nvSpPr>
        <p:spPr bwMode="auto">
          <a:xfrm>
            <a:off x="179705" y="1093470"/>
            <a:ext cx="469900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dirty="0">
                <a:ea typeface="微软雅黑" panose="020B0503020204020204" pitchFamily="34" charset="-122"/>
              </a:rPr>
              <a:t> Dual Distribution Matching</a:t>
            </a:r>
          </a:p>
        </p:txBody>
      </p:sp>
      <p:sp>
        <p:nvSpPr>
          <p:cNvPr id="17417" name="TextBox 18"/>
          <p:cNvSpPr txBox="1">
            <a:spLocks noChangeArrowheads="1"/>
          </p:cNvSpPr>
          <p:nvPr/>
        </p:nvSpPr>
        <p:spPr bwMode="auto">
          <a:xfrm>
            <a:off x="1152525" y="472440"/>
            <a:ext cx="4859635"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dirty="0">
                <a:latin typeface="黑体" panose="02010609060101010101" charset="-122"/>
                <a:ea typeface="微软雅黑" panose="020B0503020204020204" pitchFamily="34" charset="-122"/>
              </a:rPr>
              <a:t>Distribution Matching Machine</a:t>
            </a:r>
          </a:p>
        </p:txBody>
      </p:sp>
      <p:pic>
        <p:nvPicPr>
          <p:cNvPr id="11" name="内容占位符 3">
            <a:extLst>
              <a:ext uri="{FF2B5EF4-FFF2-40B4-BE49-F238E27FC236}">
                <a16:creationId xmlns:a16="http://schemas.microsoft.com/office/drawing/2014/main" id="{EC781D84-4439-4C31-B61A-5A3A4F0B7176}"/>
              </a:ext>
            </a:extLst>
          </p:cNvPr>
          <p:cNvPicPr>
            <a:picLocks noChangeAspect="1"/>
          </p:cNvPicPr>
          <p:nvPr/>
        </p:nvPicPr>
        <p:blipFill>
          <a:blip r:embed="rId3"/>
          <a:stretch>
            <a:fillRect/>
          </a:stretch>
        </p:blipFill>
        <p:spPr>
          <a:xfrm>
            <a:off x="1331640" y="2708920"/>
            <a:ext cx="6585459" cy="720080"/>
          </a:xfrm>
          <a:prstGeom prst="rect">
            <a:avLst/>
          </a:prstGeom>
        </p:spPr>
      </p:pic>
      <p:pic>
        <p:nvPicPr>
          <p:cNvPr id="12" name="图片 11">
            <a:extLst>
              <a:ext uri="{FF2B5EF4-FFF2-40B4-BE49-F238E27FC236}">
                <a16:creationId xmlns:a16="http://schemas.microsoft.com/office/drawing/2014/main" id="{876E5320-F31D-463F-9D22-381B353E2FD8}"/>
              </a:ext>
            </a:extLst>
          </p:cNvPr>
          <p:cNvPicPr>
            <a:picLocks noChangeAspect="1"/>
          </p:cNvPicPr>
          <p:nvPr/>
        </p:nvPicPr>
        <p:blipFill>
          <a:blip r:embed="rId4"/>
          <a:stretch>
            <a:fillRect/>
          </a:stretch>
        </p:blipFill>
        <p:spPr>
          <a:xfrm>
            <a:off x="1331640" y="3933564"/>
            <a:ext cx="6428346" cy="628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84B73DF-63A2-438D-A7CC-53DDFC17DFD3}"/>
              </a:ext>
            </a:extLst>
          </p:cNvPr>
          <p:cNvSpPr txBox="1"/>
          <p:nvPr/>
        </p:nvSpPr>
        <p:spPr>
          <a:xfrm>
            <a:off x="971600" y="476672"/>
            <a:ext cx="5472608" cy="461665"/>
          </a:xfrm>
          <a:prstGeom prst="rect">
            <a:avLst/>
          </a:prstGeom>
          <a:noFill/>
        </p:spPr>
        <p:txBody>
          <a:bodyPr wrap="square" rtlCol="0">
            <a:spAutoFit/>
          </a:bodyPr>
          <a:lstStyle/>
          <a:p>
            <a:pPr algn="l"/>
            <a:r>
              <a:rPr lang="en-US" altLang="zh-CN" sz="2400" b="1" dirty="0">
                <a:latin typeface="黑体" panose="02010609060101010101" charset="-122"/>
                <a:ea typeface="微软雅黑" panose="020B0503020204020204" pitchFamily="34" charset="-122"/>
              </a:rPr>
              <a:t>Distribution Matching Machine</a:t>
            </a:r>
          </a:p>
        </p:txBody>
      </p:sp>
      <p:pic>
        <p:nvPicPr>
          <p:cNvPr id="4" name="图片 3">
            <a:extLst>
              <a:ext uri="{FF2B5EF4-FFF2-40B4-BE49-F238E27FC236}">
                <a16:creationId xmlns:a16="http://schemas.microsoft.com/office/drawing/2014/main" id="{6E06C41C-C8A7-4090-A9A7-40F67AFB7354}"/>
              </a:ext>
            </a:extLst>
          </p:cNvPr>
          <p:cNvPicPr>
            <a:picLocks noChangeAspect="1"/>
          </p:cNvPicPr>
          <p:nvPr/>
        </p:nvPicPr>
        <p:blipFill>
          <a:blip r:embed="rId3"/>
          <a:stretch>
            <a:fillRect/>
          </a:stretch>
        </p:blipFill>
        <p:spPr>
          <a:xfrm>
            <a:off x="539552" y="1268760"/>
            <a:ext cx="7560840" cy="4800437"/>
          </a:xfrm>
          <a:prstGeom prst="rect">
            <a:avLst/>
          </a:prstGeom>
        </p:spPr>
      </p:pic>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中文ppt">
      <a:majorFont>
        <a:latin typeface="Times New Roman"/>
        <a:ea typeface="华文行楷"/>
        <a:cs typeface=""/>
      </a:majorFont>
      <a:minorFont>
        <a:latin typeface="Times New Roman"/>
        <a:ea typeface="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全屏显示(4:3)</PresentationFormat>
  <Paragraphs>57</Paragraphs>
  <Slides>20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黑体</vt:lpstr>
      <vt:lpstr>楷体</vt:lpstr>
      <vt:lpstr>微软雅黑</vt:lpstr>
      <vt:lpstr>Arial</vt:lpstr>
      <vt:lpstr>Calibri</vt:lpstr>
      <vt:lpstr>Times New Roman</vt:lpstr>
      <vt:lpstr>Wingdings</vt:lpstr>
      <vt:lpstr>Axis</vt:lpstr>
      <vt:lpstr>Unsupervised Domain Adaptation with Distribution Matching Machines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Experiments</vt:lpstr>
      <vt:lpstr>Experiments</vt:lpstr>
      <vt:lpstr>Experiments</vt:lpstr>
      <vt:lpstr>区别</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2008-11-25T12:41:00Z</dcterms:created>
  <dcterms:modified xsi:type="dcterms:W3CDTF">2020-10-27T11:06:47Z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