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bookmarkIdSeed="3">
  <p:sldMasterIdLst>
    <p:sldMasterId id="2147483648" r:id="rId1"/>
  </p:sldMasterIdLst>
  <p:notesMasterIdLst>
    <p:notesMasterId r:id="rId18"/>
  </p:notesMasterIdLst>
  <p:sldIdLst>
    <p:sldId id="256" r:id="rId2"/>
    <p:sldId id="641" r:id="rId3"/>
    <p:sldId id="665" r:id="rId4"/>
    <p:sldId id="666" r:id="rId5"/>
    <p:sldId id="667" r:id="rId6"/>
    <p:sldId id="668" r:id="rId7"/>
    <p:sldId id="669" r:id="rId8"/>
    <p:sldId id="670" r:id="rId9"/>
    <p:sldId id="671" r:id="rId10"/>
    <p:sldId id="672" r:id="rId11"/>
    <p:sldId id="673" r:id="rId12"/>
    <p:sldId id="674" r:id="rId13"/>
    <p:sldId id="675" r:id="rId14"/>
    <p:sldId id="676" r:id="rId15"/>
    <p:sldId id="677" r:id="rId16"/>
    <p:sldId id="415" r:id="rId17"/>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CC"/>
    <a:srgbClr val="3366FF"/>
    <a:srgbClr val="336699"/>
    <a:srgbClr val="01395F"/>
    <a:srgbClr val="013D65"/>
    <a:srgbClr val="003366"/>
    <a:srgbClr val="FF66FF"/>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2096" autoAdjust="0"/>
  </p:normalViewPr>
  <p:slideViewPr>
    <p:cSldViewPr>
      <p:cViewPr varScale="1">
        <p:scale>
          <a:sx n="62" d="100"/>
          <a:sy n="62" d="100"/>
        </p:scale>
        <p:origin x="1536" y="48"/>
      </p:cViewPr>
      <p:guideLst>
        <p:guide orient="horz" pos="2160"/>
        <p:guide pos="2880"/>
      </p:guideLst>
    </p:cSldViewPr>
  </p:slideViewPr>
  <p:outlineViewPr>
    <p:cViewPr>
      <p:scale>
        <a:sx n="33" d="100"/>
        <a:sy n="33" d="100"/>
      </p:scale>
      <p:origin x="0" y="1374"/>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1"/>
            <a:ext cx="3077137" cy="511731"/>
          </a:xfrm>
          <a:prstGeom prst="rect">
            <a:avLst/>
          </a:prstGeom>
          <a:noFill/>
          <a:ln w="9525">
            <a:noFill/>
            <a:miter lim="800000"/>
          </a:ln>
          <a:effectLst/>
        </p:spPr>
        <p:txBody>
          <a:bodyPr vert="horz" wrap="square" lIns="95070" tIns="47535" rIns="95070" bIns="47535" numCol="1" anchor="t" anchorCtr="0" compatLnSpc="1"/>
          <a:lstStyle>
            <a:lvl1pPr algn="l">
              <a:defRPr sz="1200" smtClean="0">
                <a:latin typeface="Arial" panose="020B0604020202020204" pitchFamily="34" charset="0"/>
              </a:defRPr>
            </a:lvl1pPr>
          </a:lstStyle>
          <a:p>
            <a:pPr>
              <a:defRPr/>
            </a:pPr>
            <a:endParaRPr lang="en-US" altLang="zh-CN"/>
          </a:p>
        </p:txBody>
      </p:sp>
      <p:sp>
        <p:nvSpPr>
          <p:cNvPr id="209923" name="Rectangle 3"/>
          <p:cNvSpPr>
            <a:spLocks noGrp="1" noChangeArrowheads="1"/>
          </p:cNvSpPr>
          <p:nvPr>
            <p:ph type="dt" idx="1"/>
          </p:nvPr>
        </p:nvSpPr>
        <p:spPr bwMode="auto">
          <a:xfrm>
            <a:off x="4020506" y="1"/>
            <a:ext cx="3077137" cy="511731"/>
          </a:xfrm>
          <a:prstGeom prst="rect">
            <a:avLst/>
          </a:prstGeom>
          <a:noFill/>
          <a:ln w="9525">
            <a:noFill/>
            <a:miter lim="800000"/>
          </a:ln>
          <a:effectLst/>
        </p:spPr>
        <p:txBody>
          <a:bodyPr vert="horz" wrap="square" lIns="95070" tIns="47535" rIns="95070" bIns="47535" numCol="1" anchor="t" anchorCtr="0" compatLnSpc="1"/>
          <a:lstStyle>
            <a:lvl1pPr algn="r">
              <a:defRPr sz="1200" smtClean="0">
                <a:latin typeface="Arial" panose="020B0604020202020204" pitchFamily="34"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ln>
        </p:spPr>
      </p:sp>
      <p:sp>
        <p:nvSpPr>
          <p:cNvPr id="209925" name="Rectangle 5"/>
          <p:cNvSpPr>
            <a:spLocks noGrp="1" noChangeArrowheads="1"/>
          </p:cNvSpPr>
          <p:nvPr>
            <p:ph type="body" sz="quarter" idx="3"/>
          </p:nvPr>
        </p:nvSpPr>
        <p:spPr bwMode="auto">
          <a:xfrm>
            <a:off x="709599" y="4862265"/>
            <a:ext cx="5680103" cy="4605575"/>
          </a:xfrm>
          <a:prstGeom prst="rect">
            <a:avLst/>
          </a:prstGeom>
          <a:noFill/>
          <a:ln w="9525">
            <a:noFill/>
            <a:miter lim="800000"/>
          </a:ln>
          <a:effectLst/>
        </p:spPr>
        <p:txBody>
          <a:bodyPr vert="horz" wrap="square" lIns="95070" tIns="47535" rIns="95070" bIns="4753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721238"/>
            <a:ext cx="3077137" cy="511731"/>
          </a:xfrm>
          <a:prstGeom prst="rect">
            <a:avLst/>
          </a:prstGeom>
          <a:noFill/>
          <a:ln w="9525">
            <a:noFill/>
            <a:miter lim="800000"/>
          </a:ln>
          <a:effectLst/>
        </p:spPr>
        <p:txBody>
          <a:bodyPr vert="horz" wrap="square" lIns="95070" tIns="47535" rIns="95070" bIns="47535" numCol="1" anchor="b" anchorCtr="0" compatLnSpc="1"/>
          <a:lstStyle>
            <a:lvl1pPr algn="l">
              <a:defRPr sz="1200" smtClean="0">
                <a:latin typeface="Arial" panose="020B0604020202020204" pitchFamily="34"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4020506" y="9721238"/>
            <a:ext cx="3077137" cy="511731"/>
          </a:xfrm>
          <a:prstGeom prst="rect">
            <a:avLst/>
          </a:prstGeom>
          <a:noFill/>
          <a:ln w="9525">
            <a:noFill/>
            <a:miter lim="800000"/>
          </a:ln>
          <a:effectLst/>
        </p:spPr>
        <p:txBody>
          <a:bodyPr vert="horz" wrap="square" lIns="95070" tIns="47535" rIns="95070" bIns="47535" numCol="1" anchor="b" anchorCtr="0" compatLnSpc="1"/>
          <a:lstStyle>
            <a:lvl1pPr algn="r">
              <a:defRPr sz="1200" smtClean="0">
                <a:latin typeface="Arial" panose="020B0604020202020204" pitchFamily="34" charset="0"/>
              </a:defRPr>
            </a:lvl1pPr>
          </a:lstStyle>
          <a:p>
            <a:pPr>
              <a:defRPr/>
            </a:pPr>
            <a:fld id="{CE97544E-26AA-4FDB-B9EA-96855DDCFD2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3893DCD4-82AB-4372-A593-48B87D6CF864}" type="slidenum">
              <a:rPr lang="en-US" altLang="zh-CN"/>
              <a:t>1</a:t>
            </a:fld>
            <a:endParaRPr lang="en-US" altLang="zh-CN"/>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a:t>
            </a:r>
            <a:r>
              <a:rPr lang="en-US" altLang="zh-CN" dirty="0">
                <a:effectLst/>
                <a:latin typeface="Arial" panose="020B0604020202020204" pitchFamily="34" charset="0"/>
              </a:rPr>
              <a:t>(a-d)</a:t>
            </a:r>
            <a:r>
              <a:rPr lang="zh-CN" altLang="en-US" dirty="0">
                <a:effectLst/>
                <a:latin typeface="Arial" panose="020B0604020202020204" pitchFamily="34" charset="0"/>
              </a:rPr>
              <a:t>我们绘制类原型</a:t>
            </a:r>
            <a:r>
              <a:rPr lang="en-US" altLang="zh-CN" dirty="0">
                <a:effectLst/>
                <a:latin typeface="Arial" panose="020B0604020202020204" pitchFamily="34" charset="0"/>
              </a:rPr>
              <a:t>(</a:t>
            </a:r>
            <a:r>
              <a:rPr lang="zh-CN" altLang="en-US" dirty="0">
                <a:effectLst/>
                <a:latin typeface="Arial" panose="020B0604020202020204" pitchFamily="34" charset="0"/>
              </a:rPr>
              <a:t>黑色圆圈</a:t>
            </a:r>
            <a:r>
              <a:rPr lang="en-US" altLang="zh-CN" dirty="0">
                <a:effectLst/>
                <a:latin typeface="Arial" panose="020B0604020202020204" pitchFamily="34" charset="0"/>
              </a:rPr>
              <a:t>)</a:t>
            </a:r>
            <a:r>
              <a:rPr lang="zh-CN" altLang="en-US" dirty="0">
                <a:effectLst/>
                <a:latin typeface="Arial" panose="020B0604020202020204" pitchFamily="34" charset="0"/>
              </a:rPr>
              <a:t>和在目标域的特征</a:t>
            </a:r>
            <a:r>
              <a:rPr lang="en-US" altLang="zh-CN" dirty="0">
                <a:effectLst/>
                <a:latin typeface="Arial" panose="020B0604020202020204" pitchFamily="34" charset="0"/>
              </a:rPr>
              <a:t>(</a:t>
            </a:r>
            <a:r>
              <a:rPr lang="zh-CN" altLang="en-US" dirty="0">
                <a:effectLst/>
                <a:latin typeface="Arial" panose="020B0604020202020204" pitchFamily="34" charset="0"/>
              </a:rPr>
              <a:t>叉</a:t>
            </a:r>
            <a:r>
              <a:rPr lang="en-US" altLang="zh-CN" dirty="0">
                <a:effectLst/>
                <a:latin typeface="Arial" panose="020B0604020202020204" pitchFamily="34" charset="0"/>
              </a:rPr>
              <a:t>)</a:t>
            </a:r>
            <a:r>
              <a:rPr lang="zh-CN" altLang="en-US" dirty="0">
                <a:effectLst/>
                <a:latin typeface="Arial" panose="020B0604020202020204" pitchFamily="34" charset="0"/>
              </a:rPr>
              <a:t>。十字的颜色代表它的类。我们观察到，我们的方法的特征比其他方法显示出更多的差异化特征。</a:t>
            </a:r>
            <a:r>
              <a:rPr lang="en-US" altLang="zh-CN" dirty="0">
                <a:effectLst/>
                <a:latin typeface="Arial" panose="020B0604020202020204" pitchFamily="34" charset="0"/>
              </a:rPr>
              <a:t>(e-h)</a:t>
            </a:r>
            <a:r>
              <a:rPr lang="zh-CN" altLang="en-US" dirty="0">
                <a:effectLst/>
                <a:latin typeface="Arial" panose="020B0604020202020204" pitchFamily="34" charset="0"/>
              </a:rPr>
              <a:t>红色</a:t>
            </a:r>
            <a:r>
              <a:rPr lang="en-US" altLang="zh-CN" dirty="0">
                <a:effectLst/>
                <a:latin typeface="Arial" panose="020B0604020202020204" pitchFamily="34" charset="0"/>
              </a:rPr>
              <a:t>:</a:t>
            </a:r>
            <a:r>
              <a:rPr lang="zh-CN" altLang="en-US" dirty="0">
                <a:effectLst/>
                <a:latin typeface="Arial" panose="020B0604020202020204" pitchFamily="34" charset="0"/>
              </a:rPr>
              <a:t>源域特征。蓝色</a:t>
            </a:r>
            <a:r>
              <a:rPr lang="en-US" altLang="zh-CN" dirty="0">
                <a:effectLst/>
                <a:latin typeface="Arial" panose="020B0604020202020204" pitchFamily="34" charset="0"/>
              </a:rPr>
              <a:t>:</a:t>
            </a:r>
            <a:r>
              <a:rPr lang="zh-CN" altLang="en-US" dirty="0">
                <a:effectLst/>
                <a:latin typeface="Arial" panose="020B0604020202020204" pitchFamily="34" charset="0"/>
              </a:rPr>
              <a:t>目标域的特性。与其他方法相比，我们的方法在域之间具有良好的一致性。</a:t>
            </a:r>
            <a:endParaRPr lang="zh-CN" altLang="en-US" dirty="0"/>
          </a:p>
        </p:txBody>
      </p:sp>
      <p:sp>
        <p:nvSpPr>
          <p:cNvPr id="4" name="灯片编号占位符 3"/>
          <p:cNvSpPr>
            <a:spLocks noGrp="1"/>
          </p:cNvSpPr>
          <p:nvPr>
            <p:ph type="sldNum" sz="quarter" idx="5"/>
          </p:nvPr>
        </p:nvSpPr>
        <p:spPr/>
        <p:txBody>
          <a:bodyPr/>
          <a:lstStyle/>
          <a:p>
            <a:pPr>
              <a:defRPr/>
            </a:pPr>
            <a:fld id="{CE97544E-26AA-4FDB-B9EA-96855DDCFD2A}" type="slidenum">
              <a:rPr lang="en-US" altLang="zh-CN" smtClean="0"/>
              <a:t>15</a:t>
            </a:fld>
            <a:endParaRPr lang="en-US" altLang="zh-CN"/>
          </a:p>
        </p:txBody>
      </p:sp>
    </p:spTree>
    <p:extLst>
      <p:ext uri="{BB962C8B-B14F-4D97-AF65-F5344CB8AC3E}">
        <p14:creationId xmlns:p14="http://schemas.microsoft.com/office/powerpoint/2010/main" val="191915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t>16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ln>
          <a:effectLst/>
        </p:spPr>
        <p:txBody>
          <a:bodyPr wrap="none" anchor="ctr"/>
          <a:lstStyle/>
          <a:p>
            <a:pPr>
              <a:defRPr/>
            </a:pPr>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ln>
          <a:effectLst/>
        </p:spPr>
        <p:txBody>
          <a:bodyPr wrap="none" anchor="ctr"/>
          <a:lstStyle/>
          <a:p>
            <a:pPr>
              <a:defRPr/>
            </a:pPr>
            <a:endParaRPr lang="zh-CN" altLang="zh-CN" sz="240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zh-CN" sz="2400"/>
          </a:p>
        </p:txBody>
      </p:sp>
      <p:pic>
        <p:nvPicPr>
          <p:cNvPr id="7" name="Picture 10" descr="tower"/>
          <p:cNvPicPr>
            <a:picLocks noChangeAspect="1" noChangeArrowheads="1"/>
          </p:cNvPicPr>
          <p:nvPr/>
        </p:nvPicPr>
        <p:blipFill>
          <a:blip r:embed="rId2" cstate="print"/>
          <a:srcRect/>
          <a:stretch>
            <a:fillRect/>
          </a:stretch>
        </p:blipFill>
        <p:spPr bwMode="auto">
          <a:xfrm>
            <a:off x="6542088" y="188913"/>
            <a:ext cx="1990725" cy="1095375"/>
          </a:xfrm>
          <a:prstGeom prst="rect">
            <a:avLst/>
          </a:prstGeom>
          <a:noFill/>
          <a:ln w="9525">
            <a:noFill/>
            <a:miter lim="800000"/>
            <a:headEnd/>
            <a:tailEnd/>
          </a:ln>
        </p:spPr>
      </p:pic>
      <p:pic>
        <p:nvPicPr>
          <p:cNvPr id="8" name="Picture 11" descr="NJU2"/>
          <p:cNvPicPr>
            <a:picLocks noChangeAspect="1" noChangeArrowheads="1"/>
          </p:cNvPicPr>
          <p:nvPr/>
        </p:nvPicPr>
        <p:blipFill>
          <a:blip r:embed="rId3" cstate="print"/>
          <a:srcRect/>
          <a:stretch>
            <a:fillRect/>
          </a:stretch>
        </p:blipFill>
        <p:spPr bwMode="auto">
          <a:xfrm>
            <a:off x="252413" y="260350"/>
            <a:ext cx="2303462" cy="904875"/>
          </a:xfrm>
          <a:prstGeom prst="rect">
            <a:avLst/>
          </a:prstGeom>
          <a:noFill/>
          <a:ln w="9525">
            <a:noFill/>
            <a:miter lim="800000"/>
            <a:headEnd/>
            <a:tailEnd/>
          </a:ln>
        </p:spPr>
      </p:pic>
      <p:pic>
        <p:nvPicPr>
          <p:cNvPr id="9" name="Picture 12"/>
          <p:cNvPicPr>
            <a:picLocks noChangeAspect="1" noChangeArrowheads="1"/>
          </p:cNvPicPr>
          <p:nvPr/>
        </p:nvPicPr>
        <p:blipFill>
          <a:blip r:embed="rId4" cstate="print"/>
          <a:srcRect/>
          <a:stretch>
            <a:fillRect/>
          </a:stretch>
        </p:blipFill>
        <p:spPr bwMode="auto">
          <a:xfrm>
            <a:off x="14288" y="6092825"/>
            <a:ext cx="9117012" cy="28575"/>
          </a:xfrm>
          <a:prstGeom prst="rect">
            <a:avLst/>
          </a:prstGeom>
          <a:noFill/>
          <a:ln w="9525">
            <a:noFill/>
            <a:miter lim="800000"/>
            <a:headEnd/>
            <a:tailEnd/>
          </a:ln>
        </p:spPr>
      </p:pic>
      <p:pic>
        <p:nvPicPr>
          <p:cNvPr id="10" name="Picture 13"/>
          <p:cNvPicPr>
            <a:picLocks noChangeAspect="1" noChangeArrowheads="1"/>
          </p:cNvPicPr>
          <p:nvPr/>
        </p:nvPicPr>
        <p:blipFill>
          <a:blip r:embed="rId4" cstate="print"/>
          <a:srcRect/>
          <a:stretch>
            <a:fillRect/>
          </a:stretch>
        </p:blipFill>
        <p:spPr bwMode="auto">
          <a:xfrm>
            <a:off x="0" y="1268413"/>
            <a:ext cx="9117013" cy="28575"/>
          </a:xfrm>
          <a:prstGeom prst="rect">
            <a:avLst/>
          </a:prstGeom>
          <a:noFill/>
          <a:ln w="9525">
            <a:noFill/>
            <a:miter lim="800000"/>
            <a:headEnd/>
            <a:tailEnd/>
          </a:ln>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anose="05000000000000000000"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a:prstGeom prst="rect">
            <a:avLst/>
          </a:prstGeom>
        </p:spPr>
        <p:txBody>
          <a:bodyPr/>
          <a:lstStyle>
            <a:lvl1pPr>
              <a:defRPr smtClean="0"/>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a:prstGeom prst="rect">
            <a:avLst/>
          </a:prstGeom>
        </p:spPr>
        <p:txBody>
          <a:bodyPr/>
          <a:lstStyle>
            <a:lvl1pPr>
              <a:defRPr smtClean="0"/>
            </a:lvl1pPr>
          </a:lstStyle>
          <a:p>
            <a:pPr>
              <a:defRPr/>
            </a:pPr>
            <a:r>
              <a:rPr lang="zh-CN" altLang="en-US"/>
              <a:t>窦文科</a:t>
            </a:r>
            <a:r>
              <a:rPr lang="en-US" altLang="zh-CN"/>
              <a:t>-</a:t>
            </a:r>
            <a:r>
              <a:rPr lang="zh-CN" altLang="en-US"/>
              <a:t>硕士毕业论文答辩</a:t>
            </a:r>
            <a:endParaRPr lang="en-US" altLang="zh-CN" dirty="0"/>
          </a:p>
        </p:txBody>
      </p:sp>
      <p:sp>
        <p:nvSpPr>
          <p:cNvPr id="13" name="Rectangle 5"/>
          <p:cNvSpPr>
            <a:spLocks noGrp="1" noChangeArrowheads="1"/>
          </p:cNvSpPr>
          <p:nvPr>
            <p:ph type="sldNum" sz="quarter" idx="12"/>
          </p:nvPr>
        </p:nvSpPr>
        <p:spPr/>
        <p:txBody>
          <a:bodyPr/>
          <a:lstStyle>
            <a:lvl1pPr>
              <a:defRPr smtClean="0"/>
            </a:lvl1pPr>
          </a:lstStyle>
          <a:p>
            <a:pPr>
              <a:defRPr/>
            </a:pPr>
            <a:fld id="{A675B089-16FC-48FD-A8B9-1D835B9DB73C}"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752B5FDE-5CE1-428A-AE3E-70CA604FF2DB}"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BBCE9330-7418-4705-B2B0-9DA29E4A48A9}"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9"/>
          <p:cNvSpPr>
            <a:spLocks noGrp="1" noChangeArrowheads="1"/>
          </p:cNvSpPr>
          <p:nvPr>
            <p:ph type="sldNum" sz="quarter" idx="12"/>
          </p:nvPr>
        </p:nvSpPr>
        <p:spPr>
          <a:xfrm>
            <a:off x="5796136" y="6284913"/>
            <a:ext cx="2662064" cy="457200"/>
          </a:xfrm>
        </p:spPr>
        <p:txBody>
          <a:bodyPr/>
          <a:lstStyle>
            <a:lvl1pPr>
              <a:defRPr>
                <a:latin typeface="+mn-ea"/>
                <a:ea typeface="+mn-ea"/>
              </a:defRPr>
            </a:lvl1pPr>
          </a:lstStyle>
          <a:p>
            <a:pPr>
              <a:defRPr/>
            </a:pPr>
            <a:r>
              <a:rPr lang="zh-CN" altLang="en-US" dirty="0"/>
              <a:t>窦文科</a:t>
            </a:r>
            <a:r>
              <a:rPr lang="en-US" altLang="zh-CN" dirty="0"/>
              <a:t>-</a:t>
            </a:r>
            <a:r>
              <a:rPr lang="zh-CN" altLang="en-US" dirty="0"/>
              <a:t>硕士毕业论文答辩</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18E57872-FD03-403A-BCF8-30E27AD90368}"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C26C31F1-383A-4F54-B12D-8235E4914059}"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9" name="Rectangle 9"/>
          <p:cNvSpPr>
            <a:spLocks noGrp="1" noChangeArrowheads="1"/>
          </p:cNvSpPr>
          <p:nvPr>
            <p:ph type="sldNum" sz="quarter" idx="12"/>
          </p:nvPr>
        </p:nvSpPr>
        <p:spPr/>
        <p:txBody>
          <a:bodyPr/>
          <a:lstStyle>
            <a:lvl1pPr>
              <a:defRPr/>
            </a:lvl1pPr>
          </a:lstStyle>
          <a:p>
            <a:pPr>
              <a:defRPr/>
            </a:pPr>
            <a:fld id="{6929F97A-E483-4113-A3ED-777F61C298D5}"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5" name="Rectangle 9"/>
          <p:cNvSpPr>
            <a:spLocks noGrp="1" noChangeArrowheads="1"/>
          </p:cNvSpPr>
          <p:nvPr>
            <p:ph type="sldNum" sz="quarter" idx="12"/>
          </p:nvPr>
        </p:nvSpPr>
        <p:spPr/>
        <p:txBody>
          <a:bodyPr/>
          <a:lstStyle>
            <a:lvl1pPr>
              <a:defRPr/>
            </a:lvl1pPr>
          </a:lstStyle>
          <a:p>
            <a:pPr>
              <a:defRPr/>
            </a:pPr>
            <a:fld id="{00544FE3-CE85-4D11-BD54-726C222D1762}"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4" name="Rectangle 9"/>
          <p:cNvSpPr>
            <a:spLocks noGrp="1" noChangeArrowheads="1"/>
          </p:cNvSpPr>
          <p:nvPr>
            <p:ph type="sldNum" sz="quarter" idx="12"/>
          </p:nvPr>
        </p:nvSpPr>
        <p:spPr/>
        <p:txBody>
          <a:bodyPr/>
          <a:lstStyle>
            <a:lvl1pPr>
              <a:defRPr/>
            </a:lvl1pPr>
          </a:lstStyle>
          <a:p>
            <a:pPr>
              <a:defRPr/>
            </a:pPr>
            <a:fld id="{F7108B87-6F71-4EC0-9E58-9192D30FE1C4}"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FB8A70A3-92BA-4702-9998-1587FCC03299}"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6C6F1EF9-F82E-4ED8-A47D-44E203F7A79F}"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ln>
          <a:effectLst/>
        </p:spPr>
        <p:txBody>
          <a:bodyPr wrap="none" anchor="ctr"/>
          <a:lstStyle/>
          <a:p>
            <a:pPr>
              <a:defRPr/>
            </a:pPr>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zh-CN" sz="2400"/>
          </a:p>
        </p:txBody>
      </p:sp>
      <p:sp>
        <p:nvSpPr>
          <p:cNvPr id="1028" name="Rectangle 4"/>
          <p:cNvSpPr>
            <a:spLocks noGrp="1" noChangeArrowheads="1"/>
          </p:cNvSpPr>
          <p:nvPr>
            <p:ph type="title"/>
          </p:nvPr>
        </p:nvSpPr>
        <p:spPr bwMode="auto">
          <a:xfrm>
            <a:off x="1042988" y="404813"/>
            <a:ext cx="5616575" cy="576262"/>
          </a:xfrm>
          <a:prstGeom prst="rect">
            <a:avLst/>
          </a:prstGeom>
          <a:noFill/>
          <a:ln w="9525">
            <a:noFill/>
            <a:miter lim="800000"/>
          </a:ln>
        </p:spPr>
        <p:txBody>
          <a:bodyPr vert="horz" wrap="square" lIns="91440" tIns="45720" rIns="91440" bIns="45720" numCol="1" anchor="b" anchorCtr="0" compatLnSpc="1"/>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cstate="print"/>
          <a:srcRect/>
          <a:stretch>
            <a:fillRect/>
          </a:stretch>
        </p:blipFill>
        <p:spPr bwMode="auto">
          <a:xfrm>
            <a:off x="6542088" y="188913"/>
            <a:ext cx="1990725" cy="1095375"/>
          </a:xfrm>
          <a:prstGeom prst="rect">
            <a:avLst/>
          </a:prstGeom>
          <a:noFill/>
          <a:ln w="9525">
            <a:noFill/>
            <a:miter lim="800000"/>
            <a:headEnd/>
            <a:tailEnd/>
          </a:ln>
        </p:spPr>
      </p:pic>
      <p:sp>
        <p:nvSpPr>
          <p:cNvPr id="188425" name="Rectangle 9"/>
          <p:cNvSpPr>
            <a:spLocks noGrp="1" noChangeArrowheads="1"/>
          </p:cNvSpPr>
          <p:nvPr>
            <p:ph type="sldNum" sz="quarter" idx="4"/>
          </p:nvPr>
        </p:nvSpPr>
        <p:spPr bwMode="auto">
          <a:xfrm>
            <a:off x="5868144" y="6284913"/>
            <a:ext cx="2590056" cy="457200"/>
          </a:xfrm>
          <a:prstGeom prst="rect">
            <a:avLst/>
          </a:prstGeom>
          <a:noFill/>
          <a:ln w="9525">
            <a:noFill/>
            <a:miter lim="800000"/>
          </a:ln>
          <a:effectLst/>
        </p:spPr>
        <p:txBody>
          <a:bodyPr vert="horz" wrap="square" lIns="91440" tIns="45720" rIns="91440" bIns="45720" numCol="1" anchor="t" anchorCtr="0" compatLnSpc="1"/>
          <a:lstStyle>
            <a:lvl1pPr algn="r">
              <a:defRPr sz="1600" smtClean="0">
                <a:latin typeface="+mn-ea"/>
                <a:ea typeface="+mn-ea"/>
              </a:defRPr>
            </a:lvl1pPr>
          </a:lstStyle>
          <a:p>
            <a:pPr>
              <a:defRPr/>
            </a:pPr>
            <a:r>
              <a:rPr lang="zh-CN" altLang="en-US" dirty="0"/>
              <a:t>窦文科</a:t>
            </a:r>
            <a:r>
              <a:rPr lang="en-US" altLang="zh-CN" dirty="0"/>
              <a:t>-</a:t>
            </a:r>
            <a:r>
              <a:rPr lang="zh-CN" altLang="en-US" dirty="0"/>
              <a:t>硕士毕业论文答辩</a:t>
            </a:r>
            <a:endParaRPr lang="en-US" altLang="zh-CN" dirty="0"/>
          </a:p>
        </p:txBody>
      </p:sp>
      <p:pic>
        <p:nvPicPr>
          <p:cNvPr id="1034" name="Picture 10"/>
          <p:cNvPicPr>
            <a:picLocks noChangeAspect="1" noChangeArrowheads="1"/>
          </p:cNvPicPr>
          <p:nvPr/>
        </p:nvPicPr>
        <p:blipFill>
          <a:blip r:embed="rId14" cstate="print"/>
          <a:srcRect/>
          <a:stretch>
            <a:fillRect/>
          </a:stretch>
        </p:blipFill>
        <p:spPr bwMode="auto">
          <a:xfrm>
            <a:off x="14288" y="6092825"/>
            <a:ext cx="9117012" cy="28575"/>
          </a:xfrm>
          <a:prstGeom prst="rect">
            <a:avLst/>
          </a:prstGeom>
          <a:noFill/>
          <a:ln w="9525">
            <a:noFill/>
            <a:miter lim="800000"/>
            <a:headEnd/>
            <a:tailEnd/>
          </a:ln>
        </p:spPr>
      </p:pic>
      <p:pic>
        <p:nvPicPr>
          <p:cNvPr id="1035" name="Picture 11" descr="校徽"/>
          <p:cNvPicPr>
            <a:picLocks noChangeAspect="1" noChangeArrowheads="1"/>
          </p:cNvPicPr>
          <p:nvPr/>
        </p:nvPicPr>
        <p:blipFill>
          <a:blip r:embed="rId15" cstate="print"/>
          <a:srcRect/>
          <a:stretch>
            <a:fillRect/>
          </a:stretch>
        </p:blipFill>
        <p:spPr bwMode="auto">
          <a:xfrm>
            <a:off x="306388" y="261938"/>
            <a:ext cx="665162"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3200" b="1">
          <a:solidFill>
            <a:schemeClr val="tx1"/>
          </a:solidFill>
          <a:latin typeface="+mn-ea"/>
          <a:ea typeface="+mn-ea"/>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755650" y="2396108"/>
            <a:ext cx="7632700" cy="1104900"/>
          </a:xfrm>
        </p:spPr>
        <p:txBody>
          <a:bodyPr/>
          <a:lstStyle/>
          <a:p>
            <a:pPr eaLnBrk="1" hangingPunct="1"/>
            <a:r>
              <a:rPr lang="en-US" altLang="zh-CN" sz="2400" dirty="0">
                <a:latin typeface="微软雅黑" panose="020B0503020204020204" pitchFamily="34" charset="-122"/>
                <a:ea typeface="微软雅黑" panose="020B0503020204020204" pitchFamily="34" charset="-122"/>
              </a:rPr>
              <a:t>Semi-supervised Domain Adaptation via Minimax Entropy</a:t>
            </a:r>
            <a:endParaRPr lang="zh-CN" altLang="en-US" sz="2400" dirty="0">
              <a:latin typeface="微软雅黑" panose="020B0503020204020204" pitchFamily="34" charset="-122"/>
              <a:ea typeface="微软雅黑" panose="020B0503020204020204" pitchFamily="34" charset="-122"/>
            </a:endParaRPr>
          </a:p>
        </p:txBody>
      </p:sp>
      <p:sp>
        <p:nvSpPr>
          <p:cNvPr id="3077" name="Rectangle 3"/>
          <p:cNvSpPr>
            <a:spLocks noGrp="1" noChangeArrowheads="1"/>
          </p:cNvSpPr>
          <p:nvPr>
            <p:ph type="subTitle" idx="1"/>
          </p:nvPr>
        </p:nvSpPr>
        <p:spPr>
          <a:xfrm>
            <a:off x="2627784" y="4149080"/>
            <a:ext cx="3384302" cy="936104"/>
          </a:xfrm>
        </p:spPr>
        <p:txBody>
          <a:bodyPr/>
          <a:lstStyle/>
          <a:p>
            <a:pPr algn="ctr" eaLnBrk="1" hangingPunct="1">
              <a:lnSpc>
                <a:spcPct val="90000"/>
              </a:lnSpc>
            </a:pPr>
            <a:r>
              <a:rPr lang="zh-CN" altLang="en-US" dirty="0">
                <a:latin typeface="微软雅黑" panose="020B0503020204020204" pitchFamily="34" charset="-122"/>
                <a:ea typeface="微软雅黑" panose="020B0503020204020204" pitchFamily="34" charset="-122"/>
              </a:rPr>
              <a:t>报告人 ：朱志威</a:t>
            </a:r>
            <a:endParaRPr lang="en-US" altLang="zh-CN" dirty="0">
              <a:latin typeface="楷体" panose="02010609060101010101" pitchFamily="49" charset="-122"/>
              <a:ea typeface="楷体" panose="02010609060101010101" pitchFamily="49" charset="-122"/>
            </a:endParaRPr>
          </a:p>
        </p:txBody>
      </p:sp>
      <p:sp>
        <p:nvSpPr>
          <p:cNvPr id="4" name="Rectangle 3"/>
          <p:cNvSpPr txBox="1">
            <a:spLocks noChangeArrowheads="1"/>
          </p:cNvSpPr>
          <p:nvPr/>
        </p:nvSpPr>
        <p:spPr bwMode="auto">
          <a:xfrm>
            <a:off x="2483768" y="5439217"/>
            <a:ext cx="4176464" cy="792088"/>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accent1"/>
              </a:buClr>
              <a:buSzPct val="70000"/>
              <a:buFont typeface="Wingdings" panose="05000000000000000000" pitchFamily="2" charset="2"/>
              <a:buNone/>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lgn="ctr" eaLnBrk="1" hangingPunct="1">
              <a:lnSpc>
                <a:spcPct val="90000"/>
              </a:lnSpc>
            </a:pPr>
            <a:r>
              <a:rPr lang="zh-CN" altLang="en-US" sz="2000" dirty="0">
                <a:latin typeface="楷体" panose="02010609060101010101" pitchFamily="49" charset="-122"/>
                <a:ea typeface="楷体" panose="02010609060101010101" pitchFamily="49" charset="-122"/>
              </a:rPr>
              <a:t>南京大学计算机科学与技术系</a:t>
            </a:r>
            <a:endParaRPr lang="en-US" altLang="zh-CN" sz="2000" dirty="0">
              <a:latin typeface="楷体" panose="02010609060101010101" pitchFamily="49" charset="-122"/>
              <a:ea typeface="楷体" panose="02010609060101010101" pitchFamily="49" charset="-122"/>
            </a:endParaRPr>
          </a:p>
          <a:p>
            <a:pPr algn="ctr" eaLnBrk="1" hangingPunct="1">
              <a:lnSpc>
                <a:spcPct val="90000"/>
              </a:lnSpc>
            </a:pPr>
            <a:r>
              <a:rPr lang="en-US" altLang="zh-CN" sz="2000" dirty="0">
                <a:latin typeface="楷体" panose="02010609060101010101" pitchFamily="49" charset="-122"/>
                <a:ea typeface="楷体" panose="02010609060101010101" pitchFamily="49" charset="-122"/>
              </a:rPr>
              <a:t>2020</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12</a:t>
            </a:r>
            <a:r>
              <a:rPr lang="zh-CN" altLang="en-US" sz="2000" dirty="0">
                <a:latin typeface="楷体" panose="02010609060101010101" pitchFamily="49" charset="-122"/>
                <a:ea typeface="楷体" panose="02010609060101010101" pitchFamily="49" charset="-122"/>
              </a:rPr>
              <a:t>月</a:t>
            </a:r>
            <a:r>
              <a:rPr lang="en-US" altLang="zh-CN" sz="2000">
                <a:latin typeface="楷体" panose="02010609060101010101" pitchFamily="49" charset="-122"/>
                <a:ea typeface="楷体" panose="02010609060101010101" pitchFamily="49" charset="-122"/>
              </a:rPr>
              <a:t>9</a:t>
            </a:r>
            <a:r>
              <a:rPr lang="zh-CN" altLang="en-US" sz="2000">
                <a:latin typeface="楷体" panose="02010609060101010101" pitchFamily="49" charset="-122"/>
                <a:ea typeface="楷体" panose="02010609060101010101" pitchFamily="49" charset="-122"/>
              </a:rPr>
              <a:t>日</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D2F7739-36EF-4095-9FEC-8ED14FEFD761}"/>
              </a:ext>
            </a:extLst>
          </p:cNvPr>
          <p:cNvSpPr txBox="1"/>
          <p:nvPr/>
        </p:nvSpPr>
        <p:spPr>
          <a:xfrm>
            <a:off x="899592" y="562288"/>
            <a:ext cx="6120680"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Experiments</a:t>
            </a:r>
            <a:endParaRPr lang="zh-CN" altLang="en-US" sz="2400" b="1" dirty="0">
              <a:latin typeface="黑体" panose="02010609060101010101" charset="-122"/>
              <a:ea typeface="微软雅黑" panose="020B0503020204020204" pitchFamily="34" charset="-122"/>
            </a:endParaRPr>
          </a:p>
        </p:txBody>
      </p:sp>
      <p:pic>
        <p:nvPicPr>
          <p:cNvPr id="3" name="图片 2">
            <a:extLst>
              <a:ext uri="{FF2B5EF4-FFF2-40B4-BE49-F238E27FC236}">
                <a16:creationId xmlns:a16="http://schemas.microsoft.com/office/drawing/2014/main" id="{33E5AD23-E952-4BB5-B1C0-128A3AD07B22}"/>
              </a:ext>
            </a:extLst>
          </p:cNvPr>
          <p:cNvPicPr>
            <a:picLocks noChangeAspect="1"/>
          </p:cNvPicPr>
          <p:nvPr/>
        </p:nvPicPr>
        <p:blipFill>
          <a:blip r:embed="rId2"/>
          <a:stretch>
            <a:fillRect/>
          </a:stretch>
        </p:blipFill>
        <p:spPr>
          <a:xfrm>
            <a:off x="0" y="1234084"/>
            <a:ext cx="9144000" cy="4389831"/>
          </a:xfrm>
          <a:prstGeom prst="rect">
            <a:avLst/>
          </a:prstGeom>
        </p:spPr>
      </p:pic>
    </p:spTree>
    <p:extLst>
      <p:ext uri="{BB962C8B-B14F-4D97-AF65-F5344CB8AC3E}">
        <p14:creationId xmlns:p14="http://schemas.microsoft.com/office/powerpoint/2010/main" val="450641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D2F7739-36EF-4095-9FEC-8ED14FEFD761}"/>
              </a:ext>
            </a:extLst>
          </p:cNvPr>
          <p:cNvSpPr txBox="1"/>
          <p:nvPr/>
        </p:nvSpPr>
        <p:spPr>
          <a:xfrm>
            <a:off x="899592" y="562288"/>
            <a:ext cx="6120680"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Experiments</a:t>
            </a:r>
            <a:endParaRPr lang="zh-CN" altLang="en-US" sz="2400" b="1" dirty="0">
              <a:latin typeface="黑体" panose="02010609060101010101" charset="-122"/>
              <a:ea typeface="微软雅黑" panose="020B0503020204020204" pitchFamily="34" charset="-122"/>
            </a:endParaRPr>
          </a:p>
        </p:txBody>
      </p:sp>
      <p:pic>
        <p:nvPicPr>
          <p:cNvPr id="2" name="图片 1">
            <a:extLst>
              <a:ext uri="{FF2B5EF4-FFF2-40B4-BE49-F238E27FC236}">
                <a16:creationId xmlns:a16="http://schemas.microsoft.com/office/drawing/2014/main" id="{688A38E8-785A-4674-A6A6-ACF96953D2DD}"/>
              </a:ext>
            </a:extLst>
          </p:cNvPr>
          <p:cNvPicPr>
            <a:picLocks noChangeAspect="1"/>
          </p:cNvPicPr>
          <p:nvPr/>
        </p:nvPicPr>
        <p:blipFill>
          <a:blip r:embed="rId2"/>
          <a:stretch>
            <a:fillRect/>
          </a:stretch>
        </p:blipFill>
        <p:spPr>
          <a:xfrm>
            <a:off x="2452687" y="1657350"/>
            <a:ext cx="4238625" cy="3543300"/>
          </a:xfrm>
          <a:prstGeom prst="rect">
            <a:avLst/>
          </a:prstGeom>
        </p:spPr>
      </p:pic>
    </p:spTree>
    <p:extLst>
      <p:ext uri="{BB962C8B-B14F-4D97-AF65-F5344CB8AC3E}">
        <p14:creationId xmlns:p14="http://schemas.microsoft.com/office/powerpoint/2010/main" val="346244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D2F7739-36EF-4095-9FEC-8ED14FEFD761}"/>
              </a:ext>
            </a:extLst>
          </p:cNvPr>
          <p:cNvSpPr txBox="1"/>
          <p:nvPr/>
        </p:nvSpPr>
        <p:spPr>
          <a:xfrm>
            <a:off x="899592" y="562288"/>
            <a:ext cx="6120680"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Experiments</a:t>
            </a:r>
            <a:endParaRPr lang="zh-CN" altLang="en-US" sz="2400" b="1" dirty="0">
              <a:latin typeface="黑体" panose="02010609060101010101" charset="-122"/>
              <a:ea typeface="微软雅黑" panose="020B0503020204020204" pitchFamily="34" charset="-122"/>
            </a:endParaRPr>
          </a:p>
        </p:txBody>
      </p:sp>
      <p:pic>
        <p:nvPicPr>
          <p:cNvPr id="3" name="图片 2">
            <a:extLst>
              <a:ext uri="{FF2B5EF4-FFF2-40B4-BE49-F238E27FC236}">
                <a16:creationId xmlns:a16="http://schemas.microsoft.com/office/drawing/2014/main" id="{FB21D992-55E7-4209-B0E6-0F6770FE15F4}"/>
              </a:ext>
            </a:extLst>
          </p:cNvPr>
          <p:cNvPicPr>
            <a:picLocks noChangeAspect="1"/>
          </p:cNvPicPr>
          <p:nvPr/>
        </p:nvPicPr>
        <p:blipFill>
          <a:blip r:embed="rId2"/>
          <a:stretch>
            <a:fillRect/>
          </a:stretch>
        </p:blipFill>
        <p:spPr>
          <a:xfrm>
            <a:off x="899592" y="1737951"/>
            <a:ext cx="7425477" cy="3419242"/>
          </a:xfrm>
          <a:prstGeom prst="rect">
            <a:avLst/>
          </a:prstGeom>
        </p:spPr>
      </p:pic>
    </p:spTree>
    <p:extLst>
      <p:ext uri="{BB962C8B-B14F-4D97-AF65-F5344CB8AC3E}">
        <p14:creationId xmlns:p14="http://schemas.microsoft.com/office/powerpoint/2010/main" val="52247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D2F7739-36EF-4095-9FEC-8ED14FEFD761}"/>
              </a:ext>
            </a:extLst>
          </p:cNvPr>
          <p:cNvSpPr txBox="1"/>
          <p:nvPr/>
        </p:nvSpPr>
        <p:spPr>
          <a:xfrm>
            <a:off x="899592" y="562288"/>
            <a:ext cx="6120680"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Experiments</a:t>
            </a:r>
            <a:endParaRPr lang="zh-CN" altLang="en-US" sz="2400" b="1" dirty="0">
              <a:latin typeface="黑体" panose="02010609060101010101" charset="-122"/>
              <a:ea typeface="微软雅黑" panose="020B0503020204020204" pitchFamily="34" charset="-122"/>
            </a:endParaRPr>
          </a:p>
        </p:txBody>
      </p:sp>
      <p:pic>
        <p:nvPicPr>
          <p:cNvPr id="2" name="图片 1">
            <a:extLst>
              <a:ext uri="{FF2B5EF4-FFF2-40B4-BE49-F238E27FC236}">
                <a16:creationId xmlns:a16="http://schemas.microsoft.com/office/drawing/2014/main" id="{68DD5143-5C55-4583-BA59-91B08E16A8A6}"/>
              </a:ext>
            </a:extLst>
          </p:cNvPr>
          <p:cNvPicPr>
            <a:picLocks noChangeAspect="1"/>
          </p:cNvPicPr>
          <p:nvPr/>
        </p:nvPicPr>
        <p:blipFill>
          <a:blip r:embed="rId2"/>
          <a:stretch>
            <a:fillRect/>
          </a:stretch>
        </p:blipFill>
        <p:spPr>
          <a:xfrm>
            <a:off x="919429" y="1700808"/>
            <a:ext cx="6672906" cy="3779576"/>
          </a:xfrm>
          <a:prstGeom prst="rect">
            <a:avLst/>
          </a:prstGeom>
        </p:spPr>
      </p:pic>
    </p:spTree>
    <p:extLst>
      <p:ext uri="{BB962C8B-B14F-4D97-AF65-F5344CB8AC3E}">
        <p14:creationId xmlns:p14="http://schemas.microsoft.com/office/powerpoint/2010/main" val="2959965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D2F7739-36EF-4095-9FEC-8ED14FEFD761}"/>
              </a:ext>
            </a:extLst>
          </p:cNvPr>
          <p:cNvSpPr txBox="1"/>
          <p:nvPr/>
        </p:nvSpPr>
        <p:spPr>
          <a:xfrm>
            <a:off x="899592" y="562288"/>
            <a:ext cx="6120680"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Experiments</a:t>
            </a:r>
            <a:endParaRPr lang="zh-CN" altLang="en-US" sz="2400" b="1" dirty="0">
              <a:latin typeface="黑体" panose="02010609060101010101" charset="-122"/>
              <a:ea typeface="微软雅黑" panose="020B0503020204020204" pitchFamily="34" charset="-122"/>
            </a:endParaRPr>
          </a:p>
        </p:txBody>
      </p:sp>
      <p:pic>
        <p:nvPicPr>
          <p:cNvPr id="3" name="图片 2">
            <a:extLst>
              <a:ext uri="{FF2B5EF4-FFF2-40B4-BE49-F238E27FC236}">
                <a16:creationId xmlns:a16="http://schemas.microsoft.com/office/drawing/2014/main" id="{F2087195-2D7A-48D2-AA1A-1C77C63D1E7A}"/>
              </a:ext>
            </a:extLst>
          </p:cNvPr>
          <p:cNvPicPr>
            <a:picLocks noChangeAspect="1"/>
          </p:cNvPicPr>
          <p:nvPr/>
        </p:nvPicPr>
        <p:blipFill>
          <a:blip r:embed="rId2"/>
          <a:stretch>
            <a:fillRect/>
          </a:stretch>
        </p:blipFill>
        <p:spPr>
          <a:xfrm>
            <a:off x="899592" y="1736812"/>
            <a:ext cx="7181132" cy="3384375"/>
          </a:xfrm>
          <a:prstGeom prst="rect">
            <a:avLst/>
          </a:prstGeom>
        </p:spPr>
      </p:pic>
    </p:spTree>
    <p:extLst>
      <p:ext uri="{BB962C8B-B14F-4D97-AF65-F5344CB8AC3E}">
        <p14:creationId xmlns:p14="http://schemas.microsoft.com/office/powerpoint/2010/main" val="1598677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D2F7739-36EF-4095-9FEC-8ED14FEFD761}"/>
              </a:ext>
            </a:extLst>
          </p:cNvPr>
          <p:cNvSpPr txBox="1"/>
          <p:nvPr/>
        </p:nvSpPr>
        <p:spPr>
          <a:xfrm>
            <a:off x="899592" y="562288"/>
            <a:ext cx="6120680"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Experiments</a:t>
            </a:r>
            <a:endParaRPr lang="zh-CN" altLang="en-US" sz="2400" b="1" dirty="0">
              <a:latin typeface="黑体" panose="02010609060101010101" charset="-122"/>
              <a:ea typeface="微软雅黑" panose="020B0503020204020204" pitchFamily="34" charset="-122"/>
            </a:endParaRPr>
          </a:p>
        </p:txBody>
      </p:sp>
      <p:pic>
        <p:nvPicPr>
          <p:cNvPr id="2" name="图片 1">
            <a:extLst>
              <a:ext uri="{FF2B5EF4-FFF2-40B4-BE49-F238E27FC236}">
                <a16:creationId xmlns:a16="http://schemas.microsoft.com/office/drawing/2014/main" id="{ED13D01F-C738-4503-8369-075C781E4A0C}"/>
              </a:ext>
            </a:extLst>
          </p:cNvPr>
          <p:cNvPicPr>
            <a:picLocks noChangeAspect="1"/>
          </p:cNvPicPr>
          <p:nvPr/>
        </p:nvPicPr>
        <p:blipFill>
          <a:blip r:embed="rId3"/>
          <a:stretch>
            <a:fillRect/>
          </a:stretch>
        </p:blipFill>
        <p:spPr>
          <a:xfrm>
            <a:off x="0" y="1495053"/>
            <a:ext cx="9144000" cy="3867893"/>
          </a:xfrm>
          <a:prstGeom prst="rect">
            <a:avLst/>
          </a:prstGeom>
        </p:spPr>
      </p:pic>
    </p:spTree>
    <p:extLst>
      <p:ext uri="{BB962C8B-B14F-4D97-AF65-F5344CB8AC3E}">
        <p14:creationId xmlns:p14="http://schemas.microsoft.com/office/powerpoint/2010/main" val="4199944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616624" cy="2016224"/>
          </a:xfrm>
        </p:spPr>
        <p:txBody>
          <a:bodyPr/>
          <a:lstStyle/>
          <a:p>
            <a:pPr marL="0" indent="0">
              <a:buNone/>
            </a:pPr>
            <a:r>
              <a:rPr lang="en-US" altLang="zh-CN" sz="4800" dirty="0"/>
              <a:t>	</a:t>
            </a:r>
            <a:r>
              <a:rPr lang="en-US" altLang="zh-CN" sz="4800" dirty="0">
                <a:latin typeface="微软雅黑" panose="020B0503020204020204" pitchFamily="34" charset="-122"/>
                <a:ea typeface="微软雅黑" panose="020B0503020204020204" pitchFamily="34" charset="-122"/>
              </a:rPr>
              <a:t>	</a:t>
            </a:r>
            <a:r>
              <a:rPr lang="zh-CN" altLang="en-US" sz="4800" dirty="0">
                <a:latin typeface="微软雅黑" panose="020B0503020204020204" pitchFamily="34" charset="-122"/>
                <a:ea typeface="微软雅黑" panose="020B0503020204020204" pitchFamily="34" charset="-122"/>
              </a:rPr>
              <a:t>谢谢！</a:t>
            </a:r>
            <a:endParaRPr lang="en-US" altLang="zh-CN" sz="4800" dirty="0">
              <a:latin typeface="微软雅黑" panose="020B0503020204020204" pitchFamily="34" charset="-122"/>
              <a:ea typeface="微软雅黑" panose="020B0503020204020204" pitchFamily="34" charset="-122"/>
            </a:endParaRPr>
          </a:p>
          <a:p>
            <a:pPr marL="0" indent="0">
              <a:buNone/>
            </a:pPr>
            <a:r>
              <a:rPr lang="en-US" altLang="zh-CN" dirty="0"/>
              <a:t>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52318" y="472279"/>
            <a:ext cx="21526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Abstract</a:t>
            </a:r>
          </a:p>
        </p:txBody>
      </p:sp>
      <p:sp>
        <p:nvSpPr>
          <p:cNvPr id="4" name="Rectangle 70"/>
          <p:cNvSpPr>
            <a:spLocks noChangeArrowheads="1"/>
          </p:cNvSpPr>
          <p:nvPr/>
        </p:nvSpPr>
        <p:spPr bwMode="auto">
          <a:xfrm>
            <a:off x="850151" y="1772816"/>
            <a:ext cx="77597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buClr>
                <a:srgbClr val="000000"/>
              </a:buClr>
            </a:pPr>
            <a:r>
              <a:rPr lang="zh-CN" altLang="en-US" sz="2400" dirty="0">
                <a:latin typeface="微软雅黑" panose="020B0503020204020204" pitchFamily="34" charset="-122"/>
                <a:ea typeface="微软雅黑" panose="020B0503020204020204" pitchFamily="34" charset="-122"/>
              </a:rPr>
              <a:t>●</a:t>
            </a:r>
            <a:r>
              <a:rPr lang="zh-CN" altLang="en-US" sz="2400" dirty="0">
                <a:solidFill>
                  <a:schemeClr val="tx1"/>
                </a:solidFill>
                <a:latin typeface="楷体" panose="02010609060101010101" pitchFamily="49" charset="-122"/>
                <a:ea typeface="楷体" panose="02010609060101010101" pitchFamily="49" charset="-122"/>
              </a:rPr>
              <a:t>现有的预适应方法对于半监督预适应性能很差</a:t>
            </a:r>
            <a:endParaRPr lang="en-US" altLang="zh-CN" sz="2400" dirty="0">
              <a:solidFill>
                <a:schemeClr val="tx1"/>
              </a:solidFill>
              <a:latin typeface="楷体" panose="02010609060101010101" pitchFamily="49" charset="-122"/>
              <a:ea typeface="楷体" panose="02010609060101010101" pitchFamily="49" charset="-122"/>
            </a:endParaRPr>
          </a:p>
          <a:p>
            <a:pPr algn="l">
              <a:buClr>
                <a:srgbClr val="000000"/>
              </a:buClr>
            </a:pPr>
            <a:endParaRPr lang="en-US" altLang="zh-CN" sz="2400" dirty="0">
              <a:latin typeface="楷体" panose="02010609060101010101" pitchFamily="49" charset="-122"/>
              <a:ea typeface="楷体" panose="02010609060101010101" pitchFamily="49" charset="-122"/>
            </a:endParaRPr>
          </a:p>
          <a:p>
            <a:pPr algn="l">
              <a:buClr>
                <a:srgbClr val="000000"/>
              </a:buClr>
            </a:pPr>
            <a:endParaRPr lang="en-GB" altLang="zh-CN" sz="2400" dirty="0">
              <a:latin typeface="楷体" panose="02010609060101010101" pitchFamily="49" charset="-122"/>
              <a:ea typeface="楷体" panose="02010609060101010101" pitchFamily="49" charset="-122"/>
            </a:endParaRPr>
          </a:p>
          <a:p>
            <a:pPr algn="l">
              <a:buClr>
                <a:srgbClr val="000000"/>
              </a:buClr>
            </a:pPr>
            <a:r>
              <a:rPr lang="zh-CN" altLang="en-US" sz="2400" dirty="0">
                <a:latin typeface="微软雅黑" panose="020B0503020204020204" pitchFamily="34" charset="-122"/>
                <a:ea typeface="微软雅黑" panose="020B0503020204020204" pitchFamily="34" charset="-122"/>
              </a:rPr>
              <a:t>●</a:t>
            </a:r>
            <a:r>
              <a:rPr lang="zh-CN" altLang="en-US" sz="2400" dirty="0">
                <a:latin typeface="楷体" panose="02010609060101010101" pitchFamily="49" charset="-122"/>
                <a:ea typeface="楷体" panose="02010609060101010101" pitchFamily="49" charset="-122"/>
              </a:rPr>
              <a:t>提出了</a:t>
            </a:r>
            <a:r>
              <a:rPr lang="en-US" altLang="zh-CN" sz="2400" dirty="0">
                <a:latin typeface="楷体" panose="02010609060101010101" pitchFamily="49" charset="-122"/>
                <a:ea typeface="楷体" panose="02010609060101010101" pitchFamily="49" charset="-122"/>
              </a:rPr>
              <a:t>MME</a:t>
            </a:r>
            <a:r>
              <a:rPr lang="zh-CN" altLang="en-US" sz="2400" dirty="0">
                <a:latin typeface="楷体" panose="02010609060101010101" pitchFamily="49" charset="-122"/>
                <a:ea typeface="楷体" panose="02010609060101010101" pitchFamily="49" charset="-122"/>
              </a:rPr>
              <a:t>方法解决半监督预适应问题</a:t>
            </a:r>
            <a:endParaRPr lang="en-US" altLang="zh-CN" sz="2400" dirty="0">
              <a:latin typeface="楷体" panose="02010609060101010101" pitchFamily="49" charset="-122"/>
              <a:ea typeface="楷体" panose="02010609060101010101" pitchFamily="49" charset="-122"/>
            </a:endParaRPr>
          </a:p>
          <a:p>
            <a:pPr algn="l">
              <a:buClr>
                <a:srgbClr val="000000"/>
              </a:buClr>
            </a:pPr>
            <a:endParaRPr lang="en-US" altLang="zh-CN" sz="2400" dirty="0">
              <a:latin typeface="楷体" panose="02010609060101010101" pitchFamily="49" charset="-122"/>
              <a:ea typeface="楷体" panose="02010609060101010101" pitchFamily="49" charset="-122"/>
            </a:endParaRPr>
          </a:p>
          <a:p>
            <a:pPr algn="l">
              <a:buClr>
                <a:srgbClr val="000000"/>
              </a:buClr>
            </a:pPr>
            <a:endParaRPr lang="en-US" altLang="zh-CN" sz="2400" dirty="0">
              <a:latin typeface="楷体" panose="02010609060101010101" pitchFamily="49" charset="-122"/>
              <a:ea typeface="楷体" panose="02010609060101010101" pitchFamily="49" charset="-122"/>
            </a:endParaRPr>
          </a:p>
          <a:p>
            <a:pPr algn="l">
              <a:buClr>
                <a:srgbClr val="000000"/>
              </a:buClr>
            </a:pPr>
            <a:r>
              <a:rPr lang="zh-CN" altLang="en-US" sz="2400" dirty="0">
                <a:latin typeface="微软雅黑" panose="020B0503020204020204" pitchFamily="34" charset="-122"/>
                <a:ea typeface="微软雅黑" panose="020B0503020204020204" pitchFamily="34" charset="-122"/>
              </a:rPr>
              <a:t>●</a:t>
            </a:r>
            <a:r>
              <a:rPr lang="zh-CN" altLang="en-US" sz="2400" dirty="0">
                <a:latin typeface="楷体" panose="02010609060101010101" pitchFamily="49" charset="-122"/>
                <a:ea typeface="楷体" panose="02010609060101010101" pitchFamily="49" charset="-122"/>
              </a:rPr>
              <a:t>通过交替地最大化未标记目标数据相对于分类器的条件熵和最小化相对于特征编码器的条件熵来实现自适应。</a:t>
            </a:r>
            <a:endParaRPr lang="en-GB" altLang="zh-CN" sz="2400"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Introduction</a:t>
            </a:r>
          </a:p>
        </p:txBody>
      </p:sp>
      <p:sp>
        <p:nvSpPr>
          <p:cNvPr id="2" name="文本框 1"/>
          <p:cNvSpPr txBox="1"/>
          <p:nvPr/>
        </p:nvSpPr>
        <p:spPr>
          <a:xfrm>
            <a:off x="827584" y="1628800"/>
            <a:ext cx="7320280" cy="1200329"/>
          </a:xfrm>
          <a:prstGeom prst="rect">
            <a:avLst/>
          </a:prstGeom>
          <a:noFill/>
        </p:spPr>
        <p:txBody>
          <a:bodyPr wrap="square" rtlCol="0">
            <a:spAutoFit/>
          </a:bodyPr>
          <a:lstStyle/>
          <a:p>
            <a:pPr algn="l"/>
            <a:r>
              <a:rPr lang="zh-CN" altLang="en-US" sz="2400" dirty="0">
                <a:latin typeface="微软雅黑" panose="020B0503020204020204" pitchFamily="34" charset="-122"/>
                <a:ea typeface="微软雅黑" panose="020B0503020204020204" pitchFamily="34" charset="-122"/>
              </a:rPr>
              <a:t>●</a:t>
            </a:r>
            <a:r>
              <a:rPr lang="zh-CN" altLang="en-US" sz="2400" dirty="0">
                <a:latin typeface="楷体" panose="02010609060101010101" pitchFamily="49" charset="-122"/>
                <a:ea typeface="楷体" panose="02010609060101010101" pitchFamily="49" charset="-122"/>
              </a:rPr>
              <a:t>最近的无监督域自适应</a:t>
            </a:r>
            <a:r>
              <a:rPr lang="en-US" altLang="zh-CN" sz="2400" dirty="0">
                <a:latin typeface="楷体" panose="02010609060101010101" pitchFamily="49" charset="-122"/>
                <a:ea typeface="楷体" panose="02010609060101010101" pitchFamily="49" charset="-122"/>
              </a:rPr>
              <a:t>(UDA)</a:t>
            </a:r>
            <a:r>
              <a:rPr lang="zh-CN" altLang="en-US" sz="2400" dirty="0">
                <a:latin typeface="楷体" panose="02010609060101010101" pitchFamily="49" charset="-122"/>
                <a:ea typeface="楷体" panose="02010609060101010101" pitchFamily="49" charset="-122"/>
              </a:rPr>
              <a:t>方法通过对分布的对齐提高了对未标记目标数据的泛化，但无法学习目标区域上的区分类边界。</a:t>
            </a:r>
          </a:p>
        </p:txBody>
      </p:sp>
      <p:pic>
        <p:nvPicPr>
          <p:cNvPr id="3" name="图片 2">
            <a:extLst>
              <a:ext uri="{FF2B5EF4-FFF2-40B4-BE49-F238E27FC236}">
                <a16:creationId xmlns:a16="http://schemas.microsoft.com/office/drawing/2014/main" id="{0EC62B32-F44F-4334-AAD4-246D68F95C77}"/>
              </a:ext>
            </a:extLst>
          </p:cNvPr>
          <p:cNvPicPr>
            <a:picLocks noChangeAspect="1"/>
          </p:cNvPicPr>
          <p:nvPr/>
        </p:nvPicPr>
        <p:blipFill>
          <a:blip r:embed="rId3"/>
          <a:stretch>
            <a:fillRect/>
          </a:stretch>
        </p:blipFill>
        <p:spPr>
          <a:xfrm>
            <a:off x="1155281" y="3081156"/>
            <a:ext cx="6657079" cy="2459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Introduction</a:t>
            </a:r>
          </a:p>
        </p:txBody>
      </p:sp>
      <p:sp>
        <p:nvSpPr>
          <p:cNvPr id="5" name="文本框 4"/>
          <p:cNvSpPr txBox="1"/>
          <p:nvPr/>
        </p:nvSpPr>
        <p:spPr>
          <a:xfrm>
            <a:off x="890600" y="2969240"/>
            <a:ext cx="7320280" cy="3046988"/>
          </a:xfrm>
          <a:prstGeom prst="rect">
            <a:avLst/>
          </a:prstGeom>
          <a:noFill/>
        </p:spPr>
        <p:txBody>
          <a:bodyPr wrap="square" rtlCol="0">
            <a:spAutoFit/>
          </a:bodyPr>
          <a:lstStyle/>
          <a:p>
            <a:pPr algn="l"/>
            <a:r>
              <a:rPr lang="zh-CN" altLang="en-US" sz="2400" dirty="0">
                <a:latin typeface="微软雅黑" panose="020B0503020204020204" pitchFamily="34" charset="-122"/>
                <a:ea typeface="微软雅黑" panose="020B0503020204020204" pitchFamily="34" charset="-122"/>
              </a:rPr>
              <a:t>●</a:t>
            </a:r>
            <a:r>
              <a:rPr lang="zh-CN" altLang="en-US" sz="2400" dirty="0">
                <a:latin typeface="楷体" panose="02010609060101010101" pitchFamily="49" charset="-122"/>
                <a:ea typeface="楷体" panose="02010609060101010101" pitchFamily="49" charset="-122"/>
              </a:rPr>
              <a:t>我们的模型通过域不变原型估计使用未标记数据提取判别和域不变特征。</a:t>
            </a:r>
            <a:endParaRPr lang="en-US" altLang="zh-CN" sz="2400" dirty="0">
              <a:latin typeface="楷体" panose="02010609060101010101" pitchFamily="49" charset="-122"/>
              <a:ea typeface="楷体" panose="02010609060101010101" pitchFamily="49" charset="-122"/>
            </a:endParaRPr>
          </a:p>
          <a:p>
            <a:pPr algn="l"/>
            <a:r>
              <a:rPr lang="zh-CN" altLang="en-US" sz="2400" dirty="0">
                <a:latin typeface="楷体" panose="02010609060101010101" pitchFamily="49" charset="-122"/>
                <a:ea typeface="楷体" panose="02010609060101010101" pitchFamily="49" charset="-122"/>
              </a:rPr>
              <a:t>步骤</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更新分类器中估计的原型，使未标记目标域的熵达到最大。</a:t>
            </a:r>
            <a:endParaRPr lang="en-US" altLang="zh-CN" sz="2400" dirty="0">
              <a:latin typeface="楷体" panose="02010609060101010101" pitchFamily="49" charset="-122"/>
              <a:ea typeface="楷体" panose="02010609060101010101" pitchFamily="49" charset="-122"/>
            </a:endParaRPr>
          </a:p>
          <a:p>
            <a:pPr algn="l"/>
            <a:r>
              <a:rPr lang="zh-CN" altLang="en-US" sz="2400" dirty="0">
                <a:latin typeface="楷体" panose="02010609060101010101" pitchFamily="49" charset="-122"/>
                <a:ea typeface="楷体" panose="02010609060101010101" pitchFamily="49" charset="-122"/>
              </a:rPr>
              <a:t>步骤</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最小化特征提取器的熵，在估计的原型周围聚类特征</a:t>
            </a:r>
            <a:endParaRPr lang="en-US" altLang="zh-CN" sz="2400" dirty="0">
              <a:latin typeface="楷体" panose="02010609060101010101" pitchFamily="49" charset="-122"/>
              <a:ea typeface="楷体" panose="02010609060101010101" pitchFamily="49" charset="-122"/>
            </a:endParaRPr>
          </a:p>
          <a:p>
            <a:pPr algn="l"/>
            <a:r>
              <a:rPr lang="zh-CN" altLang="en-US" sz="2400" dirty="0">
                <a:latin typeface="微软雅黑" panose="020B0503020204020204" pitchFamily="34" charset="-122"/>
                <a:ea typeface="微软雅黑" panose="020B0503020204020204" pitchFamily="34" charset="-122"/>
              </a:rPr>
              <a:t>●</a:t>
            </a:r>
            <a:r>
              <a:rPr lang="zh-CN" altLang="en-US" sz="2400" dirty="0">
                <a:latin typeface="楷体" panose="02010609060101010101" pitchFamily="49" charset="-122"/>
                <a:ea typeface="楷体" panose="02010609060101010101" pitchFamily="49" charset="-122"/>
              </a:rPr>
              <a:t>该方法在降低类内方差的同时，增加了类间方差，从而得到更有区别的特征。</a:t>
            </a:r>
            <a:endParaRPr lang="en-US" altLang="zh-CN" sz="2400" dirty="0">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FB8B6E7B-CDD0-43AE-8B29-E61DDAEB5C25}"/>
              </a:ext>
            </a:extLst>
          </p:cNvPr>
          <p:cNvPicPr>
            <a:picLocks noChangeAspect="1"/>
          </p:cNvPicPr>
          <p:nvPr/>
        </p:nvPicPr>
        <p:blipFill>
          <a:blip r:embed="rId3"/>
          <a:stretch>
            <a:fillRect/>
          </a:stretch>
        </p:blipFill>
        <p:spPr>
          <a:xfrm>
            <a:off x="-21260" y="1336280"/>
            <a:ext cx="9144000" cy="14719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BF3AA84-987B-4BB9-9140-25B298B416FB}"/>
              </a:ext>
            </a:extLst>
          </p:cNvPr>
          <p:cNvPicPr>
            <a:picLocks noChangeAspect="1"/>
          </p:cNvPicPr>
          <p:nvPr/>
        </p:nvPicPr>
        <p:blipFill>
          <a:blip r:embed="rId2"/>
          <a:stretch>
            <a:fillRect/>
          </a:stretch>
        </p:blipFill>
        <p:spPr>
          <a:xfrm>
            <a:off x="0" y="1988840"/>
            <a:ext cx="9010650" cy="3409950"/>
          </a:xfrm>
          <a:prstGeom prst="rect">
            <a:avLst/>
          </a:prstGeom>
        </p:spPr>
      </p:pic>
      <p:sp>
        <p:nvSpPr>
          <p:cNvPr id="8" name="文本框 7">
            <a:extLst>
              <a:ext uri="{FF2B5EF4-FFF2-40B4-BE49-F238E27FC236}">
                <a16:creationId xmlns:a16="http://schemas.microsoft.com/office/drawing/2014/main" id="{9D2F7739-36EF-4095-9FEC-8ED14FEFD761}"/>
              </a:ext>
            </a:extLst>
          </p:cNvPr>
          <p:cNvSpPr txBox="1"/>
          <p:nvPr/>
        </p:nvSpPr>
        <p:spPr>
          <a:xfrm>
            <a:off x="899592" y="562288"/>
            <a:ext cx="6120680"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Similarity based Network Architecture</a:t>
            </a:r>
            <a:endParaRPr lang="zh-CN" altLang="en-US" sz="2400" b="1" dirty="0">
              <a:latin typeface="黑体" panose="02010609060101010101" charset="-122"/>
              <a:ea typeface="微软雅黑" panose="020B0503020204020204" pitchFamily="34" charset="-122"/>
            </a:endParaRPr>
          </a:p>
        </p:txBody>
      </p:sp>
    </p:spTree>
    <p:extLst>
      <p:ext uri="{BB962C8B-B14F-4D97-AF65-F5344CB8AC3E}">
        <p14:creationId xmlns:p14="http://schemas.microsoft.com/office/powerpoint/2010/main" val="128505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D2F7739-36EF-4095-9FEC-8ED14FEFD761}"/>
              </a:ext>
            </a:extLst>
          </p:cNvPr>
          <p:cNvSpPr txBox="1"/>
          <p:nvPr/>
        </p:nvSpPr>
        <p:spPr>
          <a:xfrm>
            <a:off x="899592" y="562288"/>
            <a:ext cx="6120680"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Training Objectives</a:t>
            </a:r>
            <a:endParaRPr lang="zh-CN" altLang="en-US" sz="2400" b="1" dirty="0">
              <a:latin typeface="黑体" panose="02010609060101010101" charset="-122"/>
              <a:ea typeface="微软雅黑" panose="020B0503020204020204" pitchFamily="34" charset="-122"/>
            </a:endParaRPr>
          </a:p>
        </p:txBody>
      </p:sp>
      <p:sp>
        <p:nvSpPr>
          <p:cNvPr id="2" name="文本框 1">
            <a:extLst>
              <a:ext uri="{FF2B5EF4-FFF2-40B4-BE49-F238E27FC236}">
                <a16:creationId xmlns:a16="http://schemas.microsoft.com/office/drawing/2014/main" id="{43422EA6-09B2-4727-903B-662D4F9AC123}"/>
              </a:ext>
            </a:extLst>
          </p:cNvPr>
          <p:cNvSpPr txBox="1"/>
          <p:nvPr/>
        </p:nvSpPr>
        <p:spPr>
          <a:xfrm>
            <a:off x="611560" y="1628800"/>
            <a:ext cx="7704856" cy="830997"/>
          </a:xfrm>
          <a:prstGeom prst="rect">
            <a:avLst/>
          </a:prstGeom>
          <a:noFill/>
        </p:spPr>
        <p:txBody>
          <a:bodyPr wrap="square" rtlCol="0">
            <a:spAutoFit/>
          </a:bodyPr>
          <a:lstStyle/>
          <a:p>
            <a:pPr algn="l"/>
            <a:r>
              <a:rPr lang="zh-CN" altLang="en-US" sz="2400" dirty="0">
                <a:latin typeface="微软雅黑" panose="020B0503020204020204" pitchFamily="34" charset="-122"/>
                <a:ea typeface="微软雅黑" panose="020B0503020204020204" pitchFamily="34" charset="-122"/>
              </a:rPr>
              <a:t>●</a:t>
            </a:r>
            <a:r>
              <a:rPr lang="zh-CN" altLang="en-US" sz="2400" dirty="0">
                <a:latin typeface="+mn-ea"/>
                <a:ea typeface="+mn-ea"/>
              </a:rPr>
              <a:t>首先，我们训练</a:t>
            </a:r>
            <a:r>
              <a:rPr lang="en-US" altLang="zh-CN" sz="2400" dirty="0">
                <a:latin typeface="+mn-ea"/>
                <a:ea typeface="+mn-ea"/>
              </a:rPr>
              <a:t>F</a:t>
            </a:r>
            <a:r>
              <a:rPr lang="zh-CN" altLang="en-US" sz="2400" dirty="0">
                <a:latin typeface="+mn-ea"/>
                <a:ea typeface="+mn-ea"/>
              </a:rPr>
              <a:t>和</a:t>
            </a:r>
            <a:r>
              <a:rPr lang="en-US" altLang="zh-CN" sz="2400" dirty="0">
                <a:latin typeface="+mn-ea"/>
                <a:ea typeface="+mn-ea"/>
              </a:rPr>
              <a:t>C</a:t>
            </a:r>
            <a:r>
              <a:rPr lang="zh-CN" altLang="en-US" sz="2400" dirty="0">
                <a:latin typeface="+mn-ea"/>
                <a:ea typeface="+mn-ea"/>
              </a:rPr>
              <a:t>对标记的源和目标样本进行正确分类，并利用熵最小化目标提取目标区域的判别特征。</a:t>
            </a:r>
          </a:p>
        </p:txBody>
      </p:sp>
      <p:pic>
        <p:nvPicPr>
          <p:cNvPr id="3" name="图片 2">
            <a:extLst>
              <a:ext uri="{FF2B5EF4-FFF2-40B4-BE49-F238E27FC236}">
                <a16:creationId xmlns:a16="http://schemas.microsoft.com/office/drawing/2014/main" id="{F199E24F-0DC3-41E7-9F6B-CA31A5DAD979}"/>
              </a:ext>
            </a:extLst>
          </p:cNvPr>
          <p:cNvPicPr>
            <a:picLocks noChangeAspect="1"/>
          </p:cNvPicPr>
          <p:nvPr/>
        </p:nvPicPr>
        <p:blipFill>
          <a:blip r:embed="rId2"/>
          <a:stretch>
            <a:fillRect/>
          </a:stretch>
        </p:blipFill>
        <p:spPr>
          <a:xfrm>
            <a:off x="1187624" y="2636912"/>
            <a:ext cx="6603203" cy="598736"/>
          </a:xfrm>
          <a:prstGeom prst="rect">
            <a:avLst/>
          </a:prstGeom>
        </p:spPr>
      </p:pic>
      <p:sp>
        <p:nvSpPr>
          <p:cNvPr id="10" name="文本框 9">
            <a:extLst>
              <a:ext uri="{FF2B5EF4-FFF2-40B4-BE49-F238E27FC236}">
                <a16:creationId xmlns:a16="http://schemas.microsoft.com/office/drawing/2014/main" id="{E19D0193-393E-4D44-AD2C-7596F418FBCC}"/>
              </a:ext>
            </a:extLst>
          </p:cNvPr>
          <p:cNvSpPr txBox="1"/>
          <p:nvPr/>
        </p:nvSpPr>
        <p:spPr>
          <a:xfrm>
            <a:off x="611560" y="3613374"/>
            <a:ext cx="7704856" cy="1200329"/>
          </a:xfrm>
          <a:prstGeom prst="rect">
            <a:avLst/>
          </a:prstGeom>
          <a:noFill/>
        </p:spPr>
        <p:txBody>
          <a:bodyPr wrap="square" rtlCol="0">
            <a:spAutoFit/>
          </a:bodyPr>
          <a:lstStyle/>
          <a:p>
            <a:pPr algn="l"/>
            <a:r>
              <a:rPr lang="zh-CN" altLang="en-US" sz="2400" dirty="0">
                <a:latin typeface="微软雅黑" panose="020B0503020204020204" pitchFamily="34" charset="-122"/>
                <a:ea typeface="微软雅黑" panose="020B0503020204020204" pitchFamily="34" charset="-122"/>
              </a:rPr>
              <a:t>●</a:t>
            </a:r>
            <a:r>
              <a:rPr lang="zh-CN" altLang="en-US" sz="2400" dirty="0">
                <a:latin typeface="+mn-ea"/>
                <a:ea typeface="+mn-ea"/>
              </a:rPr>
              <a:t>然后，我们提出利用目标域内的未标记数据移动每个</a:t>
            </a:r>
            <a:r>
              <a:rPr lang="en-US" altLang="zh-CN" sz="2400" dirty="0">
                <a:latin typeface="+mn-ea"/>
                <a:ea typeface="+mn-ea"/>
              </a:rPr>
              <a:t>Wi</a:t>
            </a:r>
            <a:r>
              <a:rPr lang="zh-CN" altLang="en-US" sz="2400" dirty="0">
                <a:latin typeface="+mn-ea"/>
                <a:ea typeface="+mn-ea"/>
              </a:rPr>
              <a:t>朝向目标特征来估计原型的位置。为了实现这一点，我们增加了</a:t>
            </a:r>
            <a:r>
              <a:rPr lang="en-US" altLang="zh-CN" sz="2400" dirty="0">
                <a:latin typeface="+mn-ea"/>
                <a:ea typeface="+mn-ea"/>
              </a:rPr>
              <a:t>W</a:t>
            </a:r>
            <a:r>
              <a:rPr lang="zh-CN" altLang="en-US" sz="2400" dirty="0">
                <a:latin typeface="+mn-ea"/>
                <a:ea typeface="+mn-ea"/>
              </a:rPr>
              <a:t>与未标记目标特征之间的相似性度量的熵。</a:t>
            </a:r>
          </a:p>
        </p:txBody>
      </p:sp>
      <p:pic>
        <p:nvPicPr>
          <p:cNvPr id="11" name="图片 10">
            <a:extLst>
              <a:ext uri="{FF2B5EF4-FFF2-40B4-BE49-F238E27FC236}">
                <a16:creationId xmlns:a16="http://schemas.microsoft.com/office/drawing/2014/main" id="{E377A733-7E8C-46D6-85B2-857C892D3550}"/>
              </a:ext>
            </a:extLst>
          </p:cNvPr>
          <p:cNvPicPr>
            <a:picLocks noChangeAspect="1"/>
          </p:cNvPicPr>
          <p:nvPr/>
        </p:nvPicPr>
        <p:blipFill>
          <a:blip r:embed="rId3"/>
          <a:stretch>
            <a:fillRect/>
          </a:stretch>
        </p:blipFill>
        <p:spPr>
          <a:xfrm>
            <a:off x="971600" y="4900587"/>
            <a:ext cx="6819227" cy="1057587"/>
          </a:xfrm>
          <a:prstGeom prst="rect">
            <a:avLst/>
          </a:prstGeom>
        </p:spPr>
      </p:pic>
    </p:spTree>
    <p:extLst>
      <p:ext uri="{BB962C8B-B14F-4D97-AF65-F5344CB8AC3E}">
        <p14:creationId xmlns:p14="http://schemas.microsoft.com/office/powerpoint/2010/main" val="52585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D2F7739-36EF-4095-9FEC-8ED14FEFD761}"/>
              </a:ext>
            </a:extLst>
          </p:cNvPr>
          <p:cNvSpPr txBox="1"/>
          <p:nvPr/>
        </p:nvSpPr>
        <p:spPr>
          <a:xfrm>
            <a:off x="899592" y="562288"/>
            <a:ext cx="6120680"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Training Objectives</a:t>
            </a:r>
            <a:endParaRPr lang="zh-CN" altLang="en-US" sz="2400" b="1" dirty="0">
              <a:latin typeface="黑体" panose="02010609060101010101" charset="-122"/>
              <a:ea typeface="微软雅黑" panose="020B0503020204020204" pitchFamily="34" charset="-122"/>
            </a:endParaRPr>
          </a:p>
        </p:txBody>
      </p:sp>
      <p:sp>
        <p:nvSpPr>
          <p:cNvPr id="2" name="文本框 1">
            <a:extLst>
              <a:ext uri="{FF2B5EF4-FFF2-40B4-BE49-F238E27FC236}">
                <a16:creationId xmlns:a16="http://schemas.microsoft.com/office/drawing/2014/main" id="{43422EA6-09B2-4727-903B-662D4F9AC123}"/>
              </a:ext>
            </a:extLst>
          </p:cNvPr>
          <p:cNvSpPr txBox="1"/>
          <p:nvPr/>
        </p:nvSpPr>
        <p:spPr>
          <a:xfrm>
            <a:off x="611560" y="1628800"/>
            <a:ext cx="7704856" cy="461665"/>
          </a:xfrm>
          <a:prstGeom prst="rect">
            <a:avLst/>
          </a:prstGeom>
          <a:noFill/>
        </p:spPr>
        <p:txBody>
          <a:bodyPr wrap="square" rtlCol="0">
            <a:spAutoFit/>
          </a:bodyPr>
          <a:lstStyle/>
          <a:p>
            <a:pPr algn="l"/>
            <a:r>
              <a:rPr lang="zh-CN" altLang="en-US" sz="2400" dirty="0">
                <a:latin typeface="微软雅黑" panose="020B0503020204020204" pitchFamily="34" charset="-122"/>
                <a:ea typeface="微软雅黑" panose="020B0503020204020204" pitchFamily="34" charset="-122"/>
              </a:rPr>
              <a:t>●</a:t>
            </a:r>
            <a:r>
              <a:rPr lang="zh-CN" altLang="en-US" sz="2400" dirty="0">
                <a:latin typeface="+mn-ea"/>
                <a:ea typeface="+mn-ea"/>
              </a:rPr>
              <a:t>最后，使用特征提取器</a:t>
            </a:r>
            <a:r>
              <a:rPr lang="en-US" altLang="zh-CN" sz="2400" dirty="0">
                <a:latin typeface="+mn-ea"/>
                <a:ea typeface="+mn-ea"/>
              </a:rPr>
              <a:t>F</a:t>
            </a:r>
            <a:r>
              <a:rPr lang="zh-CN" altLang="en-US" sz="2400" dirty="0">
                <a:latin typeface="+mn-ea"/>
                <a:ea typeface="+mn-ea"/>
              </a:rPr>
              <a:t>来减少未标记目标样本的熵。</a:t>
            </a:r>
          </a:p>
        </p:txBody>
      </p:sp>
      <p:pic>
        <p:nvPicPr>
          <p:cNvPr id="4" name="图片 3">
            <a:extLst>
              <a:ext uri="{FF2B5EF4-FFF2-40B4-BE49-F238E27FC236}">
                <a16:creationId xmlns:a16="http://schemas.microsoft.com/office/drawing/2014/main" id="{FE50C6BD-D8D2-4798-BAE1-97E6764C8FAC}"/>
              </a:ext>
            </a:extLst>
          </p:cNvPr>
          <p:cNvPicPr>
            <a:picLocks noChangeAspect="1"/>
          </p:cNvPicPr>
          <p:nvPr/>
        </p:nvPicPr>
        <p:blipFill>
          <a:blip r:embed="rId2"/>
          <a:stretch>
            <a:fillRect/>
          </a:stretch>
        </p:blipFill>
        <p:spPr>
          <a:xfrm>
            <a:off x="1475656" y="2852936"/>
            <a:ext cx="5714488" cy="1724199"/>
          </a:xfrm>
          <a:prstGeom prst="rect">
            <a:avLst/>
          </a:prstGeom>
        </p:spPr>
      </p:pic>
    </p:spTree>
    <p:extLst>
      <p:ext uri="{BB962C8B-B14F-4D97-AF65-F5344CB8AC3E}">
        <p14:creationId xmlns:p14="http://schemas.microsoft.com/office/powerpoint/2010/main" val="24198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D2F7739-36EF-4095-9FEC-8ED14FEFD761}"/>
              </a:ext>
            </a:extLst>
          </p:cNvPr>
          <p:cNvSpPr txBox="1"/>
          <p:nvPr/>
        </p:nvSpPr>
        <p:spPr>
          <a:xfrm>
            <a:off x="899592" y="562288"/>
            <a:ext cx="6120680"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Theoretical Insights</a:t>
            </a:r>
            <a:endParaRPr lang="zh-CN" altLang="en-US" sz="2400" b="1" dirty="0">
              <a:latin typeface="黑体" panose="02010609060101010101" charset="-122"/>
              <a:ea typeface="微软雅黑" panose="020B0503020204020204" pitchFamily="34" charset="-122"/>
            </a:endParaRPr>
          </a:p>
        </p:txBody>
      </p:sp>
      <p:pic>
        <p:nvPicPr>
          <p:cNvPr id="3" name="图片 2">
            <a:extLst>
              <a:ext uri="{FF2B5EF4-FFF2-40B4-BE49-F238E27FC236}">
                <a16:creationId xmlns:a16="http://schemas.microsoft.com/office/drawing/2014/main" id="{98E42ADD-3810-4CAD-9957-95536791EB57}"/>
              </a:ext>
            </a:extLst>
          </p:cNvPr>
          <p:cNvPicPr>
            <a:picLocks noChangeAspect="1"/>
          </p:cNvPicPr>
          <p:nvPr/>
        </p:nvPicPr>
        <p:blipFill>
          <a:blip r:embed="rId2"/>
          <a:stretch>
            <a:fillRect/>
          </a:stretch>
        </p:blipFill>
        <p:spPr>
          <a:xfrm>
            <a:off x="893699" y="1844824"/>
            <a:ext cx="6854794" cy="1192138"/>
          </a:xfrm>
          <a:prstGeom prst="rect">
            <a:avLst/>
          </a:prstGeom>
        </p:spPr>
      </p:pic>
      <p:pic>
        <p:nvPicPr>
          <p:cNvPr id="5" name="图片 4">
            <a:extLst>
              <a:ext uri="{FF2B5EF4-FFF2-40B4-BE49-F238E27FC236}">
                <a16:creationId xmlns:a16="http://schemas.microsoft.com/office/drawing/2014/main" id="{78CAE0C4-69F8-4C74-9DA7-054781718B76}"/>
              </a:ext>
            </a:extLst>
          </p:cNvPr>
          <p:cNvPicPr>
            <a:picLocks noChangeAspect="1"/>
          </p:cNvPicPr>
          <p:nvPr/>
        </p:nvPicPr>
        <p:blipFill>
          <a:blip r:embed="rId3"/>
          <a:stretch>
            <a:fillRect/>
          </a:stretch>
        </p:blipFill>
        <p:spPr>
          <a:xfrm>
            <a:off x="1487686" y="3645024"/>
            <a:ext cx="5678606" cy="1058218"/>
          </a:xfrm>
          <a:prstGeom prst="rect">
            <a:avLst/>
          </a:prstGeom>
        </p:spPr>
      </p:pic>
    </p:spTree>
    <p:extLst>
      <p:ext uri="{BB962C8B-B14F-4D97-AF65-F5344CB8AC3E}">
        <p14:creationId xmlns:p14="http://schemas.microsoft.com/office/powerpoint/2010/main" val="90913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D2F7739-36EF-4095-9FEC-8ED14FEFD761}"/>
              </a:ext>
            </a:extLst>
          </p:cNvPr>
          <p:cNvSpPr txBox="1"/>
          <p:nvPr/>
        </p:nvSpPr>
        <p:spPr>
          <a:xfrm>
            <a:off x="899592" y="562288"/>
            <a:ext cx="6120680"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Theoretical Insights</a:t>
            </a:r>
            <a:endParaRPr lang="zh-CN" altLang="en-US" sz="2400" b="1" dirty="0">
              <a:latin typeface="黑体" panose="02010609060101010101" charset="-122"/>
              <a:ea typeface="微软雅黑" panose="020B0503020204020204" pitchFamily="34" charset="-122"/>
            </a:endParaRPr>
          </a:p>
        </p:txBody>
      </p:sp>
      <p:pic>
        <p:nvPicPr>
          <p:cNvPr id="6" name="图片 5">
            <a:extLst>
              <a:ext uri="{FF2B5EF4-FFF2-40B4-BE49-F238E27FC236}">
                <a16:creationId xmlns:a16="http://schemas.microsoft.com/office/drawing/2014/main" id="{13D731E9-9A21-4140-B3A8-C8F49BBBE344}"/>
              </a:ext>
            </a:extLst>
          </p:cNvPr>
          <p:cNvPicPr>
            <a:picLocks noChangeAspect="1"/>
          </p:cNvPicPr>
          <p:nvPr/>
        </p:nvPicPr>
        <p:blipFill>
          <a:blip r:embed="rId2"/>
          <a:stretch>
            <a:fillRect/>
          </a:stretch>
        </p:blipFill>
        <p:spPr>
          <a:xfrm>
            <a:off x="1043607" y="1340768"/>
            <a:ext cx="7122059" cy="2016224"/>
          </a:xfrm>
          <a:prstGeom prst="rect">
            <a:avLst/>
          </a:prstGeom>
        </p:spPr>
      </p:pic>
      <p:pic>
        <p:nvPicPr>
          <p:cNvPr id="2" name="图片 1">
            <a:extLst>
              <a:ext uri="{FF2B5EF4-FFF2-40B4-BE49-F238E27FC236}">
                <a16:creationId xmlns:a16="http://schemas.microsoft.com/office/drawing/2014/main" id="{D07CCC57-5380-40FC-B9C8-1E5CA5107981}"/>
              </a:ext>
            </a:extLst>
          </p:cNvPr>
          <p:cNvPicPr>
            <a:picLocks noChangeAspect="1"/>
          </p:cNvPicPr>
          <p:nvPr/>
        </p:nvPicPr>
        <p:blipFill>
          <a:blip r:embed="rId3"/>
          <a:stretch>
            <a:fillRect/>
          </a:stretch>
        </p:blipFill>
        <p:spPr>
          <a:xfrm>
            <a:off x="1619672" y="4437112"/>
            <a:ext cx="5708737" cy="605702"/>
          </a:xfrm>
          <a:prstGeom prst="rect">
            <a:avLst/>
          </a:prstGeom>
        </p:spPr>
      </p:pic>
    </p:spTree>
    <p:extLst>
      <p:ext uri="{BB962C8B-B14F-4D97-AF65-F5344CB8AC3E}">
        <p14:creationId xmlns:p14="http://schemas.microsoft.com/office/powerpoint/2010/main" val="2746314728"/>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中文ppt">
      <a:majorFont>
        <a:latin typeface="Times New Roman"/>
        <a:ea typeface="华文行楷"/>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Words>
  <Application>Microsoft Office PowerPoint</Application>
  <PresentationFormat>全屏显示(4:3)</PresentationFormat>
  <Paragraphs>39</Paragraphs>
  <Slides>16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黑体</vt:lpstr>
      <vt:lpstr>楷体</vt:lpstr>
      <vt:lpstr>宋体</vt:lpstr>
      <vt:lpstr>微软雅黑</vt:lpstr>
      <vt:lpstr>Arial</vt:lpstr>
      <vt:lpstr>Calibri</vt:lpstr>
      <vt:lpstr>Times New Roman</vt:lpstr>
      <vt:lpstr>Wingdings</vt:lpstr>
      <vt:lpstr>Axis</vt:lpstr>
      <vt:lpstr>Semi-supervised Domain Adaptation via Minimax Entropy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cp:revision>
  <dcterms:created xsi:type="dcterms:W3CDTF">2008-11-25T12:41:00Z</dcterms:created>
  <dcterms:modified xsi:type="dcterms:W3CDTF">2020-12-08T09:01:03Z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