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bookmarkIdSeed="3">
  <p:sldMasterIdLst>
    <p:sldMasterId id="2147483648" r:id="rId1"/>
  </p:sldMasterIdLst>
  <p:notesMasterIdLst>
    <p:notesMasterId r:id="rId15"/>
  </p:notesMasterIdLst>
  <p:sldIdLst>
    <p:sldId id="256" r:id="rId2"/>
    <p:sldId id="641" r:id="rId3"/>
    <p:sldId id="665" r:id="rId4"/>
    <p:sldId id="666" r:id="rId5"/>
    <p:sldId id="668" r:id="rId6"/>
    <p:sldId id="669" r:id="rId7"/>
    <p:sldId id="670" r:id="rId8"/>
    <p:sldId id="678" r:id="rId9"/>
    <p:sldId id="685" r:id="rId10"/>
    <p:sldId id="687" r:id="rId11"/>
    <p:sldId id="688" r:id="rId12"/>
    <p:sldId id="682" r:id="rId13"/>
    <p:sldId id="415" r:id="rId14"/>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CC"/>
    <a:srgbClr val="3366FF"/>
    <a:srgbClr val="336699"/>
    <a:srgbClr val="01395F"/>
    <a:srgbClr val="013D65"/>
    <a:srgbClr val="003366"/>
    <a:srgbClr val="FF66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2096" autoAdjust="0"/>
  </p:normalViewPr>
  <p:slideViewPr>
    <p:cSldViewPr>
      <p:cViewPr varScale="1">
        <p:scale>
          <a:sx n="62" d="100"/>
          <a:sy n="62" d="100"/>
        </p:scale>
        <p:origin x="1536" y="48"/>
      </p:cViewPr>
      <p:guideLst>
        <p:guide orient="horz" pos="2160"/>
        <p:guide pos="2880"/>
      </p:guideLst>
    </p:cSldViewPr>
  </p:slideViewPr>
  <p:outlineViewPr>
    <p:cViewPr>
      <p:scale>
        <a:sx n="33" d="100"/>
        <a:sy n="33" d="100"/>
      </p:scale>
      <p:origin x="0" y="1374"/>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algn="l">
              <a:defRPr sz="1200" smtClean="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a:defRPr sz="1200" smtClean="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709599" y="4862265"/>
            <a:ext cx="5680103"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algn="l">
              <a:defRPr sz="1200" smtClean="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a:defRPr sz="1200" smtClean="0">
                <a:latin typeface="Arial" panose="020B0604020202020204" pitchFamily="34" charset="0"/>
              </a:defRPr>
            </a:lvl1pPr>
          </a:lstStyle>
          <a:p>
            <a:pPr>
              <a:defRPr/>
            </a:pPr>
            <a:fld id="{CE97544E-26AA-4FDB-B9EA-96855DDCFD2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3893DCD4-82AB-4372-A593-48B87D6CF864}" type="slidenum">
              <a:rPr lang="en-US" altLang="zh-CN"/>
              <a:t>1</a:t>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defRPr/>
            </a:pPr>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a:prstGeom prst="rect">
            <a:avLst/>
          </a:prstGeom>
        </p:spPr>
        <p:txBody>
          <a:bodyPr/>
          <a:lstStyle>
            <a:lvl1pPr>
              <a:defRPr smtClean="0"/>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a:prstGeom prst="rect">
            <a:avLst/>
          </a:prstGeom>
        </p:spPr>
        <p:txBody>
          <a:bodyPr/>
          <a:lstStyle>
            <a:lvl1pPr>
              <a:defRPr smtClean="0"/>
            </a:lvl1pPr>
          </a:lstStyle>
          <a:p>
            <a:pPr>
              <a:defRPr/>
            </a:pPr>
            <a:r>
              <a:rPr lang="zh-CN" altLang="en-US"/>
              <a:t>窦文科</a:t>
            </a:r>
            <a:r>
              <a:rPr lang="en-US" altLang="zh-CN"/>
              <a:t>-</a:t>
            </a:r>
            <a:r>
              <a:rPr lang="zh-CN" altLang="en-US"/>
              <a:t>硕士毕业论文答辩</a:t>
            </a:r>
            <a:endParaRPr lang="en-US" altLang="zh-CN" dirty="0"/>
          </a:p>
        </p:txBody>
      </p:sp>
      <p:sp>
        <p:nvSpPr>
          <p:cNvPr id="13" name="Rectangle 5"/>
          <p:cNvSpPr>
            <a:spLocks noGrp="1" noChangeArrowheads="1"/>
          </p:cNvSpPr>
          <p:nvPr>
            <p:ph type="sldNum" sz="quarter" idx="12"/>
          </p:nvPr>
        </p:nvSpPr>
        <p:spPr/>
        <p:txBody>
          <a:bodyPr/>
          <a:lstStyle>
            <a:lvl1pPr>
              <a:defRPr smtClean="0"/>
            </a:lvl1pPr>
          </a:lstStyle>
          <a:p>
            <a:pPr>
              <a:defRPr/>
            </a:pPr>
            <a:fld id="{A675B089-16FC-48FD-A8B9-1D835B9DB73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752B5FDE-5CE1-428A-AE3E-70CA604FF2DB}"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BBCE9330-7418-4705-B2B0-9DA29E4A48A9}"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9"/>
          <p:cNvSpPr>
            <a:spLocks noGrp="1" noChangeArrowheads="1"/>
          </p:cNvSpPr>
          <p:nvPr>
            <p:ph type="sldNum" sz="quarter" idx="12"/>
          </p:nvPr>
        </p:nvSpPr>
        <p:spPr>
          <a:xfrm>
            <a:off x="5796136" y="6284913"/>
            <a:ext cx="2662064" cy="457200"/>
          </a:xfrm>
        </p:spPr>
        <p:txBody>
          <a:bodyPr/>
          <a:lstStyle>
            <a:lvl1pPr>
              <a:defRPr>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18E57872-FD03-403A-BCF8-30E27AD90368}"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C26C31F1-383A-4F54-B12D-8235E491405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9" name="Rectangle 9"/>
          <p:cNvSpPr>
            <a:spLocks noGrp="1" noChangeArrowheads="1"/>
          </p:cNvSpPr>
          <p:nvPr>
            <p:ph type="sldNum" sz="quarter" idx="12"/>
          </p:nvPr>
        </p:nvSpPr>
        <p:spPr/>
        <p:txBody>
          <a:bodyPr/>
          <a:lstStyle>
            <a:lvl1pPr>
              <a:defRPr/>
            </a:lvl1pPr>
          </a:lstStyle>
          <a:p>
            <a:pPr>
              <a:defRPr/>
            </a:pPr>
            <a:fld id="{6929F97A-E483-4113-A3ED-777F61C298D5}"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5" name="Rectangle 9"/>
          <p:cNvSpPr>
            <a:spLocks noGrp="1" noChangeArrowheads="1"/>
          </p:cNvSpPr>
          <p:nvPr>
            <p:ph type="sldNum" sz="quarter" idx="12"/>
          </p:nvPr>
        </p:nvSpPr>
        <p:spPr/>
        <p:txBody>
          <a:bodyPr/>
          <a:lstStyle>
            <a:lvl1pPr>
              <a:defRPr/>
            </a:lvl1pPr>
          </a:lstStyle>
          <a:p>
            <a:pPr>
              <a:defRPr/>
            </a:pPr>
            <a:fld id="{00544FE3-CE85-4D11-BD54-726C222D176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4" name="Rectangle 9"/>
          <p:cNvSpPr>
            <a:spLocks noGrp="1" noChangeArrowheads="1"/>
          </p:cNvSpPr>
          <p:nvPr>
            <p:ph type="sldNum" sz="quarter" idx="12"/>
          </p:nvPr>
        </p:nvSpPr>
        <p:spPr/>
        <p:txBody>
          <a:bodyPr/>
          <a:lstStyle>
            <a:lvl1pPr>
              <a:defRPr/>
            </a:lvl1pPr>
          </a:lstStyle>
          <a:p>
            <a:pPr>
              <a:defRPr/>
            </a:pPr>
            <a:fld id="{F7108B87-6F71-4EC0-9E58-9192D30FE1C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FB8A70A3-92BA-4702-9998-1587FCC03299}"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6C6F1EF9-F82E-4ED8-A47D-44E203F7A79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cstate="print"/>
          <a:srcRect/>
          <a:stretch>
            <a:fillRect/>
          </a:stretch>
        </p:blipFill>
        <p:spPr bwMode="auto">
          <a:xfrm>
            <a:off x="6542088" y="188913"/>
            <a:ext cx="1990725" cy="1095375"/>
          </a:xfrm>
          <a:prstGeom prst="rect">
            <a:avLst/>
          </a:prstGeom>
          <a:noFill/>
          <a:ln w="9525">
            <a:noFill/>
            <a:miter lim="800000"/>
            <a:headEnd/>
            <a:tailEnd/>
          </a:ln>
        </p:spPr>
      </p:pic>
      <p:sp>
        <p:nvSpPr>
          <p:cNvPr id="188425" name="Rectangle 9"/>
          <p:cNvSpPr>
            <a:spLocks noGrp="1" noChangeArrowheads="1"/>
          </p:cNvSpPr>
          <p:nvPr>
            <p:ph type="sldNum" sz="quarter" idx="4"/>
          </p:nvPr>
        </p:nvSpPr>
        <p:spPr bwMode="auto">
          <a:xfrm>
            <a:off x="5868144" y="6284913"/>
            <a:ext cx="2590056" cy="457200"/>
          </a:xfrm>
          <a:prstGeom prst="rect">
            <a:avLst/>
          </a:prstGeom>
          <a:noFill/>
          <a:ln w="9525">
            <a:noFill/>
            <a:miter lim="800000"/>
          </a:ln>
          <a:effectLst/>
        </p:spPr>
        <p:txBody>
          <a:bodyPr vert="horz" wrap="square" lIns="91440" tIns="45720" rIns="91440" bIns="45720" numCol="1" anchor="t" anchorCtr="0" compatLnSpc="1"/>
          <a:lstStyle>
            <a:lvl1pPr algn="r">
              <a:defRPr sz="1600" smtClean="0">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pic>
        <p:nvPicPr>
          <p:cNvPr id="1034" name="Picture 10"/>
          <p:cNvPicPr>
            <a:picLocks noChangeAspect="1" noChangeArrowheads="1"/>
          </p:cNvPicPr>
          <p:nvPr/>
        </p:nvPicPr>
        <p:blipFill>
          <a:blip r:embed="rId14" cstate="print"/>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3200" b="1">
          <a:solidFill>
            <a:schemeClr val="tx1"/>
          </a:solidFill>
          <a:latin typeface="+mn-ea"/>
          <a:ea typeface="+mn-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55650" y="2396108"/>
            <a:ext cx="7632700" cy="1104900"/>
          </a:xfrm>
        </p:spPr>
        <p:txBody>
          <a:bodyPr/>
          <a:lstStyle/>
          <a:p>
            <a:pPr eaLnBrk="1" hangingPunct="1"/>
            <a:r>
              <a:rPr lang="en-US" altLang="zh-CN" sz="2400" dirty="0">
                <a:latin typeface="微软雅黑" panose="020B0503020204020204" pitchFamily="34" charset="-122"/>
                <a:ea typeface="微软雅黑" panose="020B0503020204020204" pitchFamily="34" charset="-122"/>
              </a:rPr>
              <a:t>Domain Separation Networks</a:t>
            </a:r>
            <a:endParaRPr lang="zh-CN" altLang="en-US" sz="2400" dirty="0">
              <a:latin typeface="微软雅黑" panose="020B0503020204020204" pitchFamily="34" charset="-122"/>
              <a:ea typeface="微软雅黑" panose="020B0503020204020204" pitchFamily="34" charset="-122"/>
            </a:endParaRPr>
          </a:p>
        </p:txBody>
      </p:sp>
      <p:sp>
        <p:nvSpPr>
          <p:cNvPr id="3077" name="Rectangle 3"/>
          <p:cNvSpPr>
            <a:spLocks noGrp="1" noChangeArrowheads="1"/>
          </p:cNvSpPr>
          <p:nvPr>
            <p:ph type="subTitle" idx="1"/>
          </p:nvPr>
        </p:nvSpPr>
        <p:spPr>
          <a:xfrm>
            <a:off x="2627784" y="4149080"/>
            <a:ext cx="3384302" cy="936104"/>
          </a:xfrm>
        </p:spPr>
        <p:txBody>
          <a:bodyPr/>
          <a:lstStyle/>
          <a:p>
            <a:pPr algn="ctr" eaLnBrk="1" hangingPunct="1">
              <a:lnSpc>
                <a:spcPct val="90000"/>
              </a:lnSpc>
            </a:pPr>
            <a:r>
              <a:rPr lang="zh-CN" altLang="en-US" dirty="0">
                <a:latin typeface="微软雅黑" panose="020B0503020204020204" pitchFamily="34" charset="-122"/>
                <a:ea typeface="微软雅黑" panose="020B0503020204020204" pitchFamily="34" charset="-122"/>
              </a:rPr>
              <a:t>报告人 ：朱志威</a:t>
            </a:r>
            <a:endParaRPr lang="en-US" altLang="zh-CN" dirty="0">
              <a:latin typeface="楷体" panose="02010609060101010101" pitchFamily="49" charset="-122"/>
              <a:ea typeface="楷体" panose="02010609060101010101" pitchFamily="49" charset="-122"/>
            </a:endParaRPr>
          </a:p>
        </p:txBody>
      </p:sp>
      <p:sp>
        <p:nvSpPr>
          <p:cNvPr id="4" name="Rectangle 3"/>
          <p:cNvSpPr txBox="1">
            <a:spLocks noChangeArrowheads="1"/>
          </p:cNvSpPr>
          <p:nvPr/>
        </p:nvSpPr>
        <p:spPr bwMode="auto">
          <a:xfrm>
            <a:off x="2483768" y="5439217"/>
            <a:ext cx="4176464" cy="792088"/>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accent1"/>
              </a:buClr>
              <a:buSzPct val="70000"/>
              <a:buFont typeface="Wingdings" panose="05000000000000000000" pitchFamily="2" charset="2"/>
              <a:buNone/>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gn="ctr" eaLnBrk="1" hangingPunct="1">
              <a:lnSpc>
                <a:spcPct val="90000"/>
              </a:lnSpc>
            </a:pPr>
            <a:r>
              <a:rPr lang="zh-CN" altLang="en-US" sz="2000" dirty="0">
                <a:latin typeface="楷体" panose="02010609060101010101" pitchFamily="49" charset="-122"/>
                <a:ea typeface="楷体" panose="02010609060101010101" pitchFamily="49" charset="-122"/>
              </a:rPr>
              <a:t>南京大学计算机科学与技术系</a:t>
            </a:r>
            <a:endParaRPr lang="en-US" altLang="zh-CN" sz="2000" dirty="0">
              <a:latin typeface="楷体" panose="02010609060101010101" pitchFamily="49" charset="-122"/>
              <a:ea typeface="楷体" panose="02010609060101010101" pitchFamily="49" charset="-122"/>
            </a:endParaRPr>
          </a:p>
          <a:p>
            <a:pPr algn="ctr" eaLnBrk="1" hangingPunct="1">
              <a:lnSpc>
                <a:spcPct val="90000"/>
              </a:lnSpc>
            </a:pP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日</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7B48-F739-4F97-BE10-198540FE215B}"/>
              </a:ext>
            </a:extLst>
          </p:cNvPr>
          <p:cNvSpPr>
            <a:spLocks noGrp="1"/>
          </p:cNvSpPr>
          <p:nvPr>
            <p:ph type="title"/>
          </p:nvPr>
        </p:nvSpPr>
        <p:spPr/>
        <p:txBody>
          <a:bodyPr/>
          <a:lstStyle/>
          <a:p>
            <a:pPr algn="l"/>
            <a:r>
              <a:rPr lang="en-US" altLang="zh-CN" dirty="0"/>
              <a:t>Experiments</a:t>
            </a:r>
            <a:endParaRPr lang="zh-CN" altLang="en-US" dirty="0"/>
          </a:p>
        </p:txBody>
      </p:sp>
      <p:pic>
        <p:nvPicPr>
          <p:cNvPr id="7" name="图片 6">
            <a:extLst>
              <a:ext uri="{FF2B5EF4-FFF2-40B4-BE49-F238E27FC236}">
                <a16:creationId xmlns:a16="http://schemas.microsoft.com/office/drawing/2014/main" id="{27B39C11-ACCF-45AC-997A-8732FDB98FEA}"/>
              </a:ext>
            </a:extLst>
          </p:cNvPr>
          <p:cNvPicPr>
            <a:picLocks noChangeAspect="1"/>
          </p:cNvPicPr>
          <p:nvPr/>
        </p:nvPicPr>
        <p:blipFill>
          <a:blip r:embed="rId2"/>
          <a:stretch>
            <a:fillRect/>
          </a:stretch>
        </p:blipFill>
        <p:spPr>
          <a:xfrm>
            <a:off x="235979" y="1988840"/>
            <a:ext cx="8322234" cy="2764135"/>
          </a:xfrm>
          <a:prstGeom prst="rect">
            <a:avLst/>
          </a:prstGeom>
        </p:spPr>
      </p:pic>
    </p:spTree>
    <p:extLst>
      <p:ext uri="{BB962C8B-B14F-4D97-AF65-F5344CB8AC3E}">
        <p14:creationId xmlns:p14="http://schemas.microsoft.com/office/powerpoint/2010/main" val="351406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C8898-7DCE-44CC-92AF-67B68154D9BB}"/>
              </a:ext>
            </a:extLst>
          </p:cNvPr>
          <p:cNvSpPr>
            <a:spLocks noGrp="1"/>
          </p:cNvSpPr>
          <p:nvPr>
            <p:ph type="title"/>
          </p:nvPr>
        </p:nvSpPr>
        <p:spPr/>
        <p:txBody>
          <a:bodyPr/>
          <a:lstStyle/>
          <a:p>
            <a:pPr algn="l"/>
            <a:r>
              <a:rPr lang="en-US" altLang="zh-CN" dirty="0"/>
              <a:t>Network Topology</a:t>
            </a:r>
            <a:endParaRPr lang="zh-CN" altLang="en-US" dirty="0"/>
          </a:p>
        </p:txBody>
      </p:sp>
      <p:pic>
        <p:nvPicPr>
          <p:cNvPr id="4" name="图片 3">
            <a:extLst>
              <a:ext uri="{FF2B5EF4-FFF2-40B4-BE49-F238E27FC236}">
                <a16:creationId xmlns:a16="http://schemas.microsoft.com/office/drawing/2014/main" id="{BD1E8230-0826-435F-9D74-65DF97A28158}"/>
              </a:ext>
            </a:extLst>
          </p:cNvPr>
          <p:cNvPicPr>
            <a:picLocks noChangeAspect="1"/>
          </p:cNvPicPr>
          <p:nvPr/>
        </p:nvPicPr>
        <p:blipFill>
          <a:blip r:embed="rId2"/>
          <a:stretch>
            <a:fillRect/>
          </a:stretch>
        </p:blipFill>
        <p:spPr>
          <a:xfrm>
            <a:off x="1259632" y="1268760"/>
            <a:ext cx="6064825" cy="5255481"/>
          </a:xfrm>
          <a:prstGeom prst="rect">
            <a:avLst/>
          </a:prstGeom>
        </p:spPr>
      </p:pic>
    </p:spTree>
    <p:extLst>
      <p:ext uri="{BB962C8B-B14F-4D97-AF65-F5344CB8AC3E}">
        <p14:creationId xmlns:p14="http://schemas.microsoft.com/office/powerpoint/2010/main" val="352193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1AEEF-CACA-4713-8488-F63785EF73A2}"/>
              </a:ext>
            </a:extLst>
          </p:cNvPr>
          <p:cNvSpPr>
            <a:spLocks noGrp="1"/>
          </p:cNvSpPr>
          <p:nvPr>
            <p:ph type="title"/>
          </p:nvPr>
        </p:nvSpPr>
        <p:spPr/>
        <p:txBody>
          <a:bodyPr/>
          <a:lstStyle/>
          <a:p>
            <a:pPr algn="l"/>
            <a:r>
              <a:rPr lang="zh-CN" altLang="en-US" dirty="0"/>
              <a:t>区别</a:t>
            </a:r>
          </a:p>
        </p:txBody>
      </p:sp>
      <p:sp>
        <p:nvSpPr>
          <p:cNvPr id="3" name="内容占位符 2">
            <a:extLst>
              <a:ext uri="{FF2B5EF4-FFF2-40B4-BE49-F238E27FC236}">
                <a16:creationId xmlns:a16="http://schemas.microsoft.com/office/drawing/2014/main" id="{4B3E482E-F3E9-4FA3-B770-C48C9C759524}"/>
              </a:ext>
            </a:extLst>
          </p:cNvPr>
          <p:cNvSpPr>
            <a:spLocks noGrp="1"/>
          </p:cNvSpPr>
          <p:nvPr>
            <p:ph idx="1"/>
          </p:nvPr>
        </p:nvSpPr>
        <p:spPr/>
        <p:txBody>
          <a:bodyPr/>
          <a:lstStyle/>
          <a:p>
            <a:r>
              <a:rPr lang="en-US" altLang="zh-CN" dirty="0"/>
              <a:t>1</a:t>
            </a:r>
            <a:r>
              <a:rPr lang="zh-CN" altLang="en-US" dirty="0"/>
              <a:t>、显式地将表示分隔为每个域的私有表示，并在源域和目标域之间共享表示来实现这一点</a:t>
            </a:r>
            <a:endParaRPr lang="en-US" altLang="zh-CN" dirty="0"/>
          </a:p>
          <a:p>
            <a:endParaRPr lang="en-US" altLang="zh-CN" dirty="0"/>
          </a:p>
          <a:p>
            <a:r>
              <a:rPr lang="en-US" altLang="zh-CN" dirty="0"/>
              <a:t>2</a:t>
            </a:r>
            <a:r>
              <a:rPr lang="zh-CN" altLang="en-US" dirty="0"/>
              <a:t>、软子空间正交约束使私有和共享表征不同</a:t>
            </a:r>
            <a:endParaRPr lang="en-US" altLang="zh-CN" dirty="0"/>
          </a:p>
          <a:p>
            <a:endParaRPr lang="en-US" altLang="zh-CN" dirty="0"/>
          </a:p>
          <a:p>
            <a:r>
              <a:rPr lang="en-US" altLang="zh-CN" dirty="0"/>
              <a:t>3</a:t>
            </a:r>
            <a:r>
              <a:rPr lang="zh-CN" altLang="en-US" dirty="0"/>
              <a:t>、使用</a:t>
            </a:r>
            <a:r>
              <a:rPr lang="en-US" altLang="zh-CN" dirty="0"/>
              <a:t>DANN</a:t>
            </a:r>
            <a:r>
              <a:rPr lang="zh-CN" altLang="en-US" dirty="0"/>
              <a:t>拉近两个域的共享特征的距离</a:t>
            </a:r>
          </a:p>
        </p:txBody>
      </p:sp>
    </p:spTree>
    <p:extLst>
      <p:ext uri="{BB962C8B-B14F-4D97-AF65-F5344CB8AC3E}">
        <p14:creationId xmlns:p14="http://schemas.microsoft.com/office/powerpoint/2010/main" val="8640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16624" cy="2016224"/>
          </a:xfrm>
        </p:spPr>
        <p:txBody>
          <a:bodyPr/>
          <a:lstStyle/>
          <a:p>
            <a:pPr marL="0" indent="0">
              <a:buNone/>
            </a:pPr>
            <a:r>
              <a:rPr lang="en-US" altLang="zh-CN" sz="4800" dirty="0"/>
              <a:t>	</a:t>
            </a:r>
            <a:r>
              <a:rPr lang="en-US" altLang="zh-CN" sz="4800" dirty="0">
                <a:latin typeface="微软雅黑" panose="020B0503020204020204" pitchFamily="34" charset="-122"/>
                <a:ea typeface="微软雅黑" panose="020B0503020204020204" pitchFamily="34" charset="-122"/>
              </a:rPr>
              <a:t>	</a:t>
            </a:r>
            <a:r>
              <a:rPr lang="zh-CN" altLang="en-US" sz="4800" dirty="0">
                <a:latin typeface="微软雅黑" panose="020B0503020204020204" pitchFamily="34" charset="-122"/>
                <a:ea typeface="微软雅黑" panose="020B0503020204020204" pitchFamily="34" charset="-122"/>
              </a:rPr>
              <a:t>谢谢！</a:t>
            </a:r>
            <a:endParaRPr lang="en-US" altLang="zh-CN" sz="4800" dirty="0">
              <a:latin typeface="微软雅黑" panose="020B0503020204020204" pitchFamily="34" charset="-122"/>
              <a:ea typeface="微软雅黑" panose="020B0503020204020204" pitchFamily="34" charset="-122"/>
            </a:endParaRPr>
          </a:p>
          <a:p>
            <a:pPr marL="0" indent="0">
              <a:buNone/>
            </a:pPr>
            <a:r>
              <a:rPr lang="en-US" altLang="zh-CN"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318" y="472279"/>
            <a:ext cx="21526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Abstract</a:t>
            </a:r>
          </a:p>
        </p:txBody>
      </p:sp>
      <p:sp>
        <p:nvSpPr>
          <p:cNvPr id="4" name="Rectangle 70"/>
          <p:cNvSpPr>
            <a:spLocks noChangeArrowheads="1"/>
          </p:cNvSpPr>
          <p:nvPr/>
        </p:nvSpPr>
        <p:spPr bwMode="auto">
          <a:xfrm>
            <a:off x="850151" y="1772816"/>
            <a:ext cx="7759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buClr>
                <a:srgbClr val="000000"/>
              </a:buClr>
            </a:pPr>
            <a:r>
              <a:rPr lang="zh-CN" altLang="en-US" b="1" dirty="0">
                <a:solidFill>
                  <a:schemeClr val="tx1"/>
                </a:solidFill>
                <a:latin typeface="微软雅黑" panose="020B0503020204020204" pitchFamily="34" charset="-122"/>
                <a:ea typeface="微软雅黑" panose="020B0503020204020204" pitchFamily="34" charset="-122"/>
              </a:rPr>
              <a:t>●</a:t>
            </a:r>
            <a:r>
              <a:rPr lang="zh-CN" altLang="en-US" sz="2400" dirty="0">
                <a:latin typeface="+mn-ea"/>
                <a:ea typeface="+mn-ea"/>
              </a:rPr>
              <a:t>只关注于在两个域之间创建映射或共享表示，忽略了每个域的单个特征。</a:t>
            </a:r>
            <a:endParaRPr lang="en-GB" altLang="zh-CN" sz="2400" dirty="0">
              <a:latin typeface="+mn-ea"/>
              <a:ea typeface="+mn-ea"/>
            </a:endParaRPr>
          </a:p>
        </p:txBody>
      </p:sp>
      <p:sp>
        <p:nvSpPr>
          <p:cNvPr id="2" name="文本框 1"/>
          <p:cNvSpPr txBox="1"/>
          <p:nvPr/>
        </p:nvSpPr>
        <p:spPr>
          <a:xfrm>
            <a:off x="850151" y="2735359"/>
            <a:ext cx="7320280" cy="3046988"/>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latin typeface="+mn-ea"/>
                <a:ea typeface="+mn-ea"/>
              </a:rPr>
              <a:t>假设，显式地对每个域所特有的特征进行建模可以提高模型提取域不变特征的能力。</a:t>
            </a:r>
            <a:endParaRPr lang="en-US" altLang="zh-CN" sz="2400" dirty="0">
              <a:latin typeface="+mn-ea"/>
              <a:ea typeface="+mn-ea"/>
            </a:endParaRPr>
          </a:p>
          <a:p>
            <a:pPr algn="l"/>
            <a:endParaRPr lang="en-US" altLang="zh-CN" sz="2400" dirty="0">
              <a:latin typeface="+mn-ea"/>
              <a:ea typeface="+mn-ea"/>
            </a:endParaRPr>
          </a:p>
          <a:p>
            <a:pPr algn="l"/>
            <a:r>
              <a:rPr lang="zh-CN" altLang="en-US" dirty="0">
                <a:latin typeface="微软雅黑" panose="020B0503020204020204" pitchFamily="34" charset="-122"/>
                <a:ea typeface="微软雅黑" panose="020B0503020204020204" pitchFamily="34" charset="-122"/>
              </a:rPr>
              <a:t>●</a:t>
            </a:r>
            <a:r>
              <a:rPr lang="zh-CN" altLang="en-US" sz="2400" dirty="0">
                <a:latin typeface="+mn-ea"/>
                <a:ea typeface="+mn-ea"/>
              </a:rPr>
              <a:t>受私有共享组件分析工作的启发，显式地学习提取图像表示，这些图像表示被划分为两个子空间</a:t>
            </a:r>
            <a:r>
              <a:rPr lang="en-US" altLang="zh-CN" sz="2400" dirty="0">
                <a:latin typeface="+mn-ea"/>
                <a:ea typeface="+mn-ea"/>
              </a:rPr>
              <a:t>:</a:t>
            </a:r>
            <a:r>
              <a:rPr lang="zh-CN" altLang="en-US" sz="2400" dirty="0">
                <a:latin typeface="+mn-ea"/>
                <a:ea typeface="+mn-ea"/>
              </a:rPr>
              <a:t>一个组件是每个域的私有组件，另一个组件是跨域共享的。我们的模型不仅被训练在源域中执行我们关心的任务，而且使用分区表示来重构来自这两个域的图像。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2" name="文本框 1"/>
          <p:cNvSpPr txBox="1"/>
          <p:nvPr/>
        </p:nvSpPr>
        <p:spPr>
          <a:xfrm>
            <a:off x="911860" y="2274838"/>
            <a:ext cx="7320280" cy="2308324"/>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latin typeface="+mn-ea"/>
                <a:ea typeface="+mn-ea"/>
              </a:rPr>
              <a:t>我们将分布中的低层次差异定义为由噪声、分辨率、光照和颜色引起的差异。高层次的差异与类的数量、对象的类型和几何变化有关，比如</a:t>
            </a:r>
            <a:r>
              <a:rPr lang="en-US" altLang="zh-CN" sz="2400" dirty="0">
                <a:latin typeface="+mn-ea"/>
                <a:ea typeface="+mn-ea"/>
              </a:rPr>
              <a:t>3D</a:t>
            </a:r>
            <a:r>
              <a:rPr lang="zh-CN" altLang="en-US" sz="2400" dirty="0">
                <a:latin typeface="+mn-ea"/>
                <a:ea typeface="+mn-ea"/>
              </a:rPr>
              <a:t>位置和姿态。我们假设我们的源域和目标域主要不同在于低层图像统计量的分布，并且它们具有分布相似、标签空间相同的高层参数。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8368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2" name="文本框 1"/>
          <p:cNvSpPr txBox="1"/>
          <p:nvPr/>
        </p:nvSpPr>
        <p:spPr>
          <a:xfrm>
            <a:off x="924827" y="1403874"/>
            <a:ext cx="7320280" cy="156966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latin typeface="+mn-ea"/>
                <a:ea typeface="+mn-ea"/>
              </a:rPr>
              <a:t>以前的工作试图找到源域表示到目标表示之间的映射，或者找到两个域之间共享的表示。虽然这在原则上是一个好主意，但它使共享表示容易受到与底层共享分布相关的噪声的污染。</a:t>
            </a:r>
            <a:endParaRPr lang="en-US" altLang="zh-CN" sz="2400" dirty="0">
              <a:latin typeface="+mn-ea"/>
              <a:ea typeface="+mn-ea"/>
            </a:endParaRPr>
          </a:p>
        </p:txBody>
      </p:sp>
      <p:sp>
        <p:nvSpPr>
          <p:cNvPr id="5" name="文本框 4"/>
          <p:cNvSpPr txBox="1"/>
          <p:nvPr/>
        </p:nvSpPr>
        <p:spPr>
          <a:xfrm>
            <a:off x="924827" y="2989804"/>
            <a:ext cx="7320280" cy="2677656"/>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latin typeface="+mn-ea"/>
                <a:ea typeface="+mn-ea"/>
              </a:rPr>
              <a:t>我们提出了 </a:t>
            </a:r>
            <a:r>
              <a:rPr lang="en-US" altLang="zh-CN" sz="2400" dirty="0">
                <a:latin typeface="+mn-ea"/>
                <a:ea typeface="+mn-ea"/>
              </a:rPr>
              <a:t>Domain Separation Networks(DSN)</a:t>
            </a:r>
            <a:r>
              <a:rPr lang="zh-CN" altLang="en-US" sz="2400" dirty="0">
                <a:latin typeface="+mn-ea"/>
                <a:ea typeface="+mn-ea"/>
              </a:rPr>
              <a:t>结构来学习域不变表示。我们的模型引入了每个域的私有子空间的概念，它捕获了域的特定属性，比如背景和低层图像统计。共享子空间通过使用自动编码器和显式丢失函数来实现，它捕获域共享的表示。通过找到一个与私有子空间正交的共享子空间，分离每个域特有的信息，并生成对当前任务更有意义的表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85963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Method</a:t>
            </a:r>
          </a:p>
        </p:txBody>
      </p:sp>
      <p:pic>
        <p:nvPicPr>
          <p:cNvPr id="3" name="图片 2">
            <a:extLst>
              <a:ext uri="{FF2B5EF4-FFF2-40B4-BE49-F238E27FC236}">
                <a16:creationId xmlns:a16="http://schemas.microsoft.com/office/drawing/2014/main" id="{89812CC8-7779-4146-B5CF-8EFA6E8593ED}"/>
              </a:ext>
            </a:extLst>
          </p:cNvPr>
          <p:cNvPicPr>
            <a:picLocks noChangeAspect="1"/>
          </p:cNvPicPr>
          <p:nvPr/>
        </p:nvPicPr>
        <p:blipFill>
          <a:blip r:embed="rId3"/>
          <a:stretch>
            <a:fillRect/>
          </a:stretch>
        </p:blipFill>
        <p:spPr>
          <a:xfrm>
            <a:off x="395536" y="1772816"/>
            <a:ext cx="8558376" cy="38408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787627"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Method</a:t>
            </a:r>
          </a:p>
        </p:txBody>
      </p:sp>
      <p:pic>
        <p:nvPicPr>
          <p:cNvPr id="2" name="图片 1">
            <a:extLst>
              <a:ext uri="{FF2B5EF4-FFF2-40B4-BE49-F238E27FC236}">
                <a16:creationId xmlns:a16="http://schemas.microsoft.com/office/drawing/2014/main" id="{EB024315-4E2A-483B-86B9-FF028AF3585A}"/>
              </a:ext>
            </a:extLst>
          </p:cNvPr>
          <p:cNvPicPr>
            <a:picLocks noChangeAspect="1"/>
          </p:cNvPicPr>
          <p:nvPr/>
        </p:nvPicPr>
        <p:blipFill>
          <a:blip r:embed="rId3"/>
          <a:stretch>
            <a:fillRect/>
          </a:stretch>
        </p:blipFill>
        <p:spPr>
          <a:xfrm>
            <a:off x="854865" y="1628800"/>
            <a:ext cx="7434270" cy="461657"/>
          </a:xfrm>
          <a:prstGeom prst="rect">
            <a:avLst/>
          </a:prstGeom>
        </p:spPr>
      </p:pic>
      <p:pic>
        <p:nvPicPr>
          <p:cNvPr id="3" name="图片 2">
            <a:extLst>
              <a:ext uri="{FF2B5EF4-FFF2-40B4-BE49-F238E27FC236}">
                <a16:creationId xmlns:a16="http://schemas.microsoft.com/office/drawing/2014/main" id="{26E8DE8A-0168-487B-A377-1A96BC7748B4}"/>
              </a:ext>
            </a:extLst>
          </p:cNvPr>
          <p:cNvPicPr>
            <a:picLocks noChangeAspect="1"/>
          </p:cNvPicPr>
          <p:nvPr/>
        </p:nvPicPr>
        <p:blipFill>
          <a:blip r:embed="rId4"/>
          <a:stretch>
            <a:fillRect/>
          </a:stretch>
        </p:blipFill>
        <p:spPr>
          <a:xfrm>
            <a:off x="2627784" y="2337584"/>
            <a:ext cx="2859142" cy="895152"/>
          </a:xfrm>
          <a:prstGeom prst="rect">
            <a:avLst/>
          </a:prstGeom>
        </p:spPr>
      </p:pic>
      <p:pic>
        <p:nvPicPr>
          <p:cNvPr id="4" name="图片 3">
            <a:extLst>
              <a:ext uri="{FF2B5EF4-FFF2-40B4-BE49-F238E27FC236}">
                <a16:creationId xmlns:a16="http://schemas.microsoft.com/office/drawing/2014/main" id="{D72C3E54-9577-4E6A-BBD3-F50365069F77}"/>
              </a:ext>
            </a:extLst>
          </p:cNvPr>
          <p:cNvPicPr>
            <a:picLocks noChangeAspect="1"/>
          </p:cNvPicPr>
          <p:nvPr/>
        </p:nvPicPr>
        <p:blipFill>
          <a:blip r:embed="rId5"/>
          <a:stretch>
            <a:fillRect/>
          </a:stretch>
        </p:blipFill>
        <p:spPr>
          <a:xfrm>
            <a:off x="1403648" y="3232736"/>
            <a:ext cx="5890443" cy="1025019"/>
          </a:xfrm>
          <a:prstGeom prst="rect">
            <a:avLst/>
          </a:prstGeom>
        </p:spPr>
      </p:pic>
      <p:pic>
        <p:nvPicPr>
          <p:cNvPr id="6" name="图片 5">
            <a:extLst>
              <a:ext uri="{FF2B5EF4-FFF2-40B4-BE49-F238E27FC236}">
                <a16:creationId xmlns:a16="http://schemas.microsoft.com/office/drawing/2014/main" id="{C12A2085-28B1-4FB5-88F1-0310043DB2D3}"/>
              </a:ext>
            </a:extLst>
          </p:cNvPr>
          <p:cNvPicPr>
            <a:picLocks noChangeAspect="1"/>
          </p:cNvPicPr>
          <p:nvPr/>
        </p:nvPicPr>
        <p:blipFill>
          <a:blip r:embed="rId6"/>
          <a:stretch>
            <a:fillRect/>
          </a:stretch>
        </p:blipFill>
        <p:spPr>
          <a:xfrm>
            <a:off x="1209066" y="4331811"/>
            <a:ext cx="6515819" cy="820394"/>
          </a:xfrm>
          <a:prstGeom prst="rect">
            <a:avLst/>
          </a:prstGeom>
        </p:spPr>
      </p:pic>
      <p:pic>
        <p:nvPicPr>
          <p:cNvPr id="7" name="图片 6">
            <a:extLst>
              <a:ext uri="{FF2B5EF4-FFF2-40B4-BE49-F238E27FC236}">
                <a16:creationId xmlns:a16="http://schemas.microsoft.com/office/drawing/2014/main" id="{7B1ACC38-EBE4-49C9-B2DA-4027AAAF1130}"/>
              </a:ext>
            </a:extLst>
          </p:cNvPr>
          <p:cNvPicPr>
            <a:picLocks noChangeAspect="1"/>
          </p:cNvPicPr>
          <p:nvPr/>
        </p:nvPicPr>
        <p:blipFill>
          <a:blip r:embed="rId7"/>
          <a:stretch>
            <a:fillRect/>
          </a:stretch>
        </p:blipFill>
        <p:spPr>
          <a:xfrm>
            <a:off x="1907704" y="5226261"/>
            <a:ext cx="4982227" cy="6510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15616" y="404664"/>
            <a:ext cx="485963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Method</a:t>
            </a:r>
          </a:p>
        </p:txBody>
      </p:sp>
      <p:pic>
        <p:nvPicPr>
          <p:cNvPr id="2" name="图片 1">
            <a:extLst>
              <a:ext uri="{FF2B5EF4-FFF2-40B4-BE49-F238E27FC236}">
                <a16:creationId xmlns:a16="http://schemas.microsoft.com/office/drawing/2014/main" id="{03D40C32-DA81-4C94-B859-ACE374D8614D}"/>
              </a:ext>
            </a:extLst>
          </p:cNvPr>
          <p:cNvPicPr>
            <a:picLocks noChangeAspect="1"/>
          </p:cNvPicPr>
          <p:nvPr/>
        </p:nvPicPr>
        <p:blipFill>
          <a:blip r:embed="rId3"/>
          <a:stretch>
            <a:fillRect/>
          </a:stretch>
        </p:blipFill>
        <p:spPr>
          <a:xfrm>
            <a:off x="1403648" y="2060848"/>
            <a:ext cx="5984990" cy="928489"/>
          </a:xfrm>
          <a:prstGeom prst="rect">
            <a:avLst/>
          </a:prstGeom>
        </p:spPr>
      </p:pic>
      <p:pic>
        <p:nvPicPr>
          <p:cNvPr id="3" name="图片 2">
            <a:extLst>
              <a:ext uri="{FF2B5EF4-FFF2-40B4-BE49-F238E27FC236}">
                <a16:creationId xmlns:a16="http://schemas.microsoft.com/office/drawing/2014/main" id="{00279A84-C80F-413E-ACE1-B9706EA5E7F8}"/>
              </a:ext>
            </a:extLst>
          </p:cNvPr>
          <p:cNvPicPr>
            <a:picLocks noChangeAspect="1"/>
          </p:cNvPicPr>
          <p:nvPr/>
        </p:nvPicPr>
        <p:blipFill>
          <a:blip r:embed="rId4"/>
          <a:stretch>
            <a:fillRect/>
          </a:stretch>
        </p:blipFill>
        <p:spPr>
          <a:xfrm>
            <a:off x="384042" y="3557281"/>
            <a:ext cx="8375915" cy="7654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C06B25-3198-49BA-B0BA-31384057307D}"/>
              </a:ext>
            </a:extLst>
          </p:cNvPr>
          <p:cNvSpPr txBox="1"/>
          <p:nvPr/>
        </p:nvSpPr>
        <p:spPr>
          <a:xfrm>
            <a:off x="971600" y="476672"/>
            <a:ext cx="5472608" cy="584775"/>
          </a:xfrm>
          <a:prstGeom prst="rect">
            <a:avLst/>
          </a:prstGeom>
          <a:noFill/>
        </p:spPr>
        <p:txBody>
          <a:bodyPr wrap="square" rtlCol="0">
            <a:spAutoFit/>
          </a:bodyPr>
          <a:lstStyle/>
          <a:p>
            <a:pPr algn="l" eaLnBrk="0" hangingPunct="0"/>
            <a:r>
              <a:rPr lang="en-US" altLang="zh-CN" sz="3200" b="1" dirty="0">
                <a:latin typeface="+mn-ea"/>
                <a:ea typeface="+mn-ea"/>
                <a:cs typeface="+mj-cs"/>
              </a:rPr>
              <a:t>Experiments</a:t>
            </a:r>
          </a:p>
        </p:txBody>
      </p:sp>
      <p:pic>
        <p:nvPicPr>
          <p:cNvPr id="3" name="图片 2">
            <a:extLst>
              <a:ext uri="{FF2B5EF4-FFF2-40B4-BE49-F238E27FC236}">
                <a16:creationId xmlns:a16="http://schemas.microsoft.com/office/drawing/2014/main" id="{31DDD3CF-92F6-4EF3-AB43-45C0161F13CC}"/>
              </a:ext>
            </a:extLst>
          </p:cNvPr>
          <p:cNvPicPr>
            <a:picLocks noChangeAspect="1"/>
          </p:cNvPicPr>
          <p:nvPr/>
        </p:nvPicPr>
        <p:blipFill>
          <a:blip r:embed="rId3"/>
          <a:stretch>
            <a:fillRect/>
          </a:stretch>
        </p:blipFill>
        <p:spPr>
          <a:xfrm>
            <a:off x="-666" y="2060848"/>
            <a:ext cx="9145332" cy="2736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AC5B1-5C07-4304-87A4-D390BFB27133}"/>
              </a:ext>
            </a:extLst>
          </p:cNvPr>
          <p:cNvSpPr>
            <a:spLocks noGrp="1"/>
          </p:cNvSpPr>
          <p:nvPr>
            <p:ph type="title"/>
          </p:nvPr>
        </p:nvSpPr>
        <p:spPr/>
        <p:txBody>
          <a:bodyPr/>
          <a:lstStyle/>
          <a:p>
            <a:pPr algn="l"/>
            <a:r>
              <a:rPr lang="en-US" altLang="zh-CN" dirty="0"/>
              <a:t>Experiments</a:t>
            </a:r>
            <a:endParaRPr lang="zh-CN" altLang="en-US" dirty="0"/>
          </a:p>
        </p:txBody>
      </p:sp>
      <p:pic>
        <p:nvPicPr>
          <p:cNvPr id="4" name="图片 3">
            <a:extLst>
              <a:ext uri="{FF2B5EF4-FFF2-40B4-BE49-F238E27FC236}">
                <a16:creationId xmlns:a16="http://schemas.microsoft.com/office/drawing/2014/main" id="{92B5C9E1-3F50-45B6-AB97-5F18378E0BC2}"/>
              </a:ext>
            </a:extLst>
          </p:cNvPr>
          <p:cNvPicPr>
            <a:picLocks noChangeAspect="1"/>
          </p:cNvPicPr>
          <p:nvPr/>
        </p:nvPicPr>
        <p:blipFill>
          <a:blip r:embed="rId2"/>
          <a:stretch>
            <a:fillRect/>
          </a:stretch>
        </p:blipFill>
        <p:spPr>
          <a:xfrm>
            <a:off x="370430" y="2204864"/>
            <a:ext cx="8561687" cy="2262361"/>
          </a:xfrm>
          <a:prstGeom prst="rect">
            <a:avLst/>
          </a:prstGeom>
        </p:spPr>
      </p:pic>
    </p:spTree>
    <p:extLst>
      <p:ext uri="{BB962C8B-B14F-4D97-AF65-F5344CB8AC3E}">
        <p14:creationId xmlns:p14="http://schemas.microsoft.com/office/powerpoint/2010/main" val="4033443873"/>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中文ppt">
      <a:majorFont>
        <a:latin typeface="Times New Roman"/>
        <a:ea typeface="华文行楷"/>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全屏显示(4:3)</PresentationFormat>
  <Paragraphs>34</Paragraphs>
  <Slides>13</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黑体</vt:lpstr>
      <vt:lpstr>楷体</vt:lpstr>
      <vt:lpstr>宋体</vt:lpstr>
      <vt:lpstr>微软雅黑</vt:lpstr>
      <vt:lpstr>Arial</vt:lpstr>
      <vt:lpstr>Calibri</vt:lpstr>
      <vt:lpstr>Times New Roman</vt:lpstr>
      <vt:lpstr>Wingdings</vt:lpstr>
      <vt:lpstr>Axis</vt:lpstr>
      <vt:lpstr>Domain Separation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vt:lpstr>
      <vt:lpstr>Experiments</vt:lpstr>
      <vt:lpstr>Network Topology</vt:lpstr>
      <vt:lpstr>区别</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2008-11-25T12:41:00Z</dcterms:created>
  <dcterms:modified xsi:type="dcterms:W3CDTF">2020-11-17T07:19:24Z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