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6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8BD6B-BAC2-4CBD-A0B2-D888B86EE403}"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FA4AB-A9EE-4DDC-B811-1DF3E90F6ABD}" type="slidenum">
              <a:rPr lang="zh-CN" altLang="en-US" smtClean="0"/>
              <a:t>‹#›</a:t>
            </a:fld>
            <a:endParaRPr lang="zh-CN" altLang="en-US"/>
          </a:p>
        </p:txBody>
      </p:sp>
    </p:spTree>
    <p:extLst>
      <p:ext uri="{BB962C8B-B14F-4D97-AF65-F5344CB8AC3E}">
        <p14:creationId xmlns:p14="http://schemas.microsoft.com/office/powerpoint/2010/main" val="2670883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0FA4AB-A9EE-4DDC-B811-1DF3E90F6ABD}" type="slidenum">
              <a:rPr lang="zh-CN" altLang="en-US" smtClean="0"/>
              <a:t>13</a:t>
            </a:fld>
            <a:endParaRPr lang="zh-CN" altLang="en-US"/>
          </a:p>
        </p:txBody>
      </p:sp>
    </p:spTree>
    <p:extLst>
      <p:ext uri="{BB962C8B-B14F-4D97-AF65-F5344CB8AC3E}">
        <p14:creationId xmlns:p14="http://schemas.microsoft.com/office/powerpoint/2010/main" val="363684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0FA4AB-A9EE-4DDC-B811-1DF3E90F6ABD}" type="slidenum">
              <a:rPr lang="zh-CN" altLang="en-US" smtClean="0"/>
              <a:t>14</a:t>
            </a:fld>
            <a:endParaRPr lang="zh-CN" altLang="en-US"/>
          </a:p>
        </p:txBody>
      </p:sp>
    </p:spTree>
    <p:extLst>
      <p:ext uri="{BB962C8B-B14F-4D97-AF65-F5344CB8AC3E}">
        <p14:creationId xmlns:p14="http://schemas.microsoft.com/office/powerpoint/2010/main" val="419253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0FA4AB-A9EE-4DDC-B811-1DF3E90F6ABD}" type="slidenum">
              <a:rPr lang="zh-CN" altLang="en-US" smtClean="0"/>
              <a:t>15</a:t>
            </a:fld>
            <a:endParaRPr lang="zh-CN" altLang="en-US"/>
          </a:p>
        </p:txBody>
      </p:sp>
    </p:spTree>
    <p:extLst>
      <p:ext uri="{BB962C8B-B14F-4D97-AF65-F5344CB8AC3E}">
        <p14:creationId xmlns:p14="http://schemas.microsoft.com/office/powerpoint/2010/main" val="1745187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0FA4AB-A9EE-4DDC-B811-1DF3E90F6ABD}" type="slidenum">
              <a:rPr lang="zh-CN" altLang="en-US" smtClean="0"/>
              <a:t>16</a:t>
            </a:fld>
            <a:endParaRPr lang="zh-CN" altLang="en-US"/>
          </a:p>
        </p:txBody>
      </p:sp>
    </p:spTree>
    <p:extLst>
      <p:ext uri="{BB962C8B-B14F-4D97-AF65-F5344CB8AC3E}">
        <p14:creationId xmlns:p14="http://schemas.microsoft.com/office/powerpoint/2010/main" val="302647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2F41A-6D0C-492C-8145-EF054D52145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3E96C66-E026-4D68-8B8D-F518398C3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A5C7D5-11FA-4F7B-B8A4-14E3E1D5ADB3}"/>
              </a:ext>
            </a:extLst>
          </p:cNvPr>
          <p:cNvSpPr>
            <a:spLocks noGrp="1"/>
          </p:cNvSpPr>
          <p:nvPr>
            <p:ph type="dt" sz="half" idx="10"/>
          </p:nvPr>
        </p:nvSpPr>
        <p:spPr/>
        <p:txBody>
          <a:bodyPr/>
          <a:lstStyle/>
          <a:p>
            <a:fld id="{FA056415-D815-473A-8233-6003DE4F3E59}"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207BC77F-8123-40D4-8D79-474C904F33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53A1C6-CC9B-40EE-948C-E2BF0750C119}"/>
              </a:ext>
            </a:extLst>
          </p:cNvPr>
          <p:cNvSpPr>
            <a:spLocks noGrp="1"/>
          </p:cNvSpPr>
          <p:nvPr>
            <p:ph type="sldNum" sz="quarter" idx="12"/>
          </p:nvPr>
        </p:nvSpPr>
        <p:spPr/>
        <p:txBody>
          <a:bodyPr/>
          <a:lstStyle/>
          <a:p>
            <a:fld id="{D174FCB0-6B51-4A59-8001-FA331134B71D}" type="slidenum">
              <a:rPr lang="zh-CN" altLang="en-US" smtClean="0"/>
              <a:t>‹#›</a:t>
            </a:fld>
            <a:endParaRPr lang="zh-CN" altLang="en-US"/>
          </a:p>
        </p:txBody>
      </p:sp>
    </p:spTree>
    <p:extLst>
      <p:ext uri="{BB962C8B-B14F-4D97-AF65-F5344CB8AC3E}">
        <p14:creationId xmlns:p14="http://schemas.microsoft.com/office/powerpoint/2010/main" val="23178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05366-485F-4F5D-A033-75FA944F6A4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6D74BA2-257E-4517-A9A7-4D48124411E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C5E5F0B-2AD5-4B50-94D5-B9A908889D0C}"/>
              </a:ext>
            </a:extLst>
          </p:cNvPr>
          <p:cNvSpPr>
            <a:spLocks noGrp="1"/>
          </p:cNvSpPr>
          <p:nvPr>
            <p:ph type="dt" sz="half" idx="10"/>
          </p:nvPr>
        </p:nvSpPr>
        <p:spPr/>
        <p:txBody>
          <a:bodyPr/>
          <a:lstStyle/>
          <a:p>
            <a:fld id="{FA056415-D815-473A-8233-6003DE4F3E59}"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D6620474-BE17-4D6F-8249-74B2E4F32A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916271-AD9E-4B6F-B074-76C2CD0D2521}"/>
              </a:ext>
            </a:extLst>
          </p:cNvPr>
          <p:cNvSpPr>
            <a:spLocks noGrp="1"/>
          </p:cNvSpPr>
          <p:nvPr>
            <p:ph type="sldNum" sz="quarter" idx="12"/>
          </p:nvPr>
        </p:nvSpPr>
        <p:spPr/>
        <p:txBody>
          <a:bodyPr/>
          <a:lstStyle/>
          <a:p>
            <a:fld id="{D174FCB0-6B51-4A59-8001-FA331134B71D}" type="slidenum">
              <a:rPr lang="zh-CN" altLang="en-US" smtClean="0"/>
              <a:t>‹#›</a:t>
            </a:fld>
            <a:endParaRPr lang="zh-CN" altLang="en-US"/>
          </a:p>
        </p:txBody>
      </p:sp>
    </p:spTree>
    <p:extLst>
      <p:ext uri="{BB962C8B-B14F-4D97-AF65-F5344CB8AC3E}">
        <p14:creationId xmlns:p14="http://schemas.microsoft.com/office/powerpoint/2010/main" val="2171456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958B2FC-BB1F-4EC3-ABCE-D51BA843EF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D6F7F3-9385-426B-BB7C-2F5A38C2D1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23D4EE0-733E-4457-81B5-1EA1F4D5ED56}"/>
              </a:ext>
            </a:extLst>
          </p:cNvPr>
          <p:cNvSpPr>
            <a:spLocks noGrp="1"/>
          </p:cNvSpPr>
          <p:nvPr>
            <p:ph type="dt" sz="half" idx="10"/>
          </p:nvPr>
        </p:nvSpPr>
        <p:spPr/>
        <p:txBody>
          <a:bodyPr/>
          <a:lstStyle/>
          <a:p>
            <a:fld id="{FA056415-D815-473A-8233-6003DE4F3E59}"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802CBA1D-9FD9-4EDC-B077-2C469D7BE2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B6DAE0-5A72-466D-9286-41DD04FC762D}"/>
              </a:ext>
            </a:extLst>
          </p:cNvPr>
          <p:cNvSpPr>
            <a:spLocks noGrp="1"/>
          </p:cNvSpPr>
          <p:nvPr>
            <p:ph type="sldNum" sz="quarter" idx="12"/>
          </p:nvPr>
        </p:nvSpPr>
        <p:spPr/>
        <p:txBody>
          <a:bodyPr/>
          <a:lstStyle/>
          <a:p>
            <a:fld id="{D174FCB0-6B51-4A59-8001-FA331134B71D}" type="slidenum">
              <a:rPr lang="zh-CN" altLang="en-US" smtClean="0"/>
              <a:t>‹#›</a:t>
            </a:fld>
            <a:endParaRPr lang="zh-CN" altLang="en-US"/>
          </a:p>
        </p:txBody>
      </p:sp>
    </p:spTree>
    <p:extLst>
      <p:ext uri="{BB962C8B-B14F-4D97-AF65-F5344CB8AC3E}">
        <p14:creationId xmlns:p14="http://schemas.microsoft.com/office/powerpoint/2010/main" val="364796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54345-945D-4E3E-B6BB-29B7344C1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B240D9-FD69-482B-BD65-EC9A217D85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15F4288-5D22-4FC0-BAF4-08FA8092BA93}"/>
              </a:ext>
            </a:extLst>
          </p:cNvPr>
          <p:cNvSpPr>
            <a:spLocks noGrp="1"/>
          </p:cNvSpPr>
          <p:nvPr>
            <p:ph type="dt" sz="half" idx="10"/>
          </p:nvPr>
        </p:nvSpPr>
        <p:spPr/>
        <p:txBody>
          <a:bodyPr/>
          <a:lstStyle/>
          <a:p>
            <a:fld id="{FA056415-D815-473A-8233-6003DE4F3E59}"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E1B2CFBC-1D1A-4F98-BF9C-BAA8BE5705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342785-8E9F-40D4-A908-220273F766CB}"/>
              </a:ext>
            </a:extLst>
          </p:cNvPr>
          <p:cNvSpPr>
            <a:spLocks noGrp="1"/>
          </p:cNvSpPr>
          <p:nvPr>
            <p:ph type="sldNum" sz="quarter" idx="12"/>
          </p:nvPr>
        </p:nvSpPr>
        <p:spPr/>
        <p:txBody>
          <a:bodyPr/>
          <a:lstStyle/>
          <a:p>
            <a:fld id="{D174FCB0-6B51-4A59-8001-FA331134B71D}" type="slidenum">
              <a:rPr lang="zh-CN" altLang="en-US" smtClean="0"/>
              <a:t>‹#›</a:t>
            </a:fld>
            <a:endParaRPr lang="zh-CN" altLang="en-US"/>
          </a:p>
        </p:txBody>
      </p:sp>
    </p:spTree>
    <p:extLst>
      <p:ext uri="{BB962C8B-B14F-4D97-AF65-F5344CB8AC3E}">
        <p14:creationId xmlns:p14="http://schemas.microsoft.com/office/powerpoint/2010/main" val="406831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3E745-39C4-4E1A-A03C-773D159C754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F296018-1C48-42A0-BE85-9AC24F0FA6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3ED274E-1770-4C8A-BE08-DC098D3D043B}"/>
              </a:ext>
            </a:extLst>
          </p:cNvPr>
          <p:cNvSpPr>
            <a:spLocks noGrp="1"/>
          </p:cNvSpPr>
          <p:nvPr>
            <p:ph type="dt" sz="half" idx="10"/>
          </p:nvPr>
        </p:nvSpPr>
        <p:spPr/>
        <p:txBody>
          <a:bodyPr/>
          <a:lstStyle/>
          <a:p>
            <a:fld id="{FA056415-D815-473A-8233-6003DE4F3E59}"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917D611B-A579-4BFB-B29B-A10E7BA906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B5FF01-2A33-4B70-AAD7-B22F9470073B}"/>
              </a:ext>
            </a:extLst>
          </p:cNvPr>
          <p:cNvSpPr>
            <a:spLocks noGrp="1"/>
          </p:cNvSpPr>
          <p:nvPr>
            <p:ph type="sldNum" sz="quarter" idx="12"/>
          </p:nvPr>
        </p:nvSpPr>
        <p:spPr/>
        <p:txBody>
          <a:bodyPr/>
          <a:lstStyle/>
          <a:p>
            <a:fld id="{D174FCB0-6B51-4A59-8001-FA331134B71D}" type="slidenum">
              <a:rPr lang="zh-CN" altLang="en-US" smtClean="0"/>
              <a:t>‹#›</a:t>
            </a:fld>
            <a:endParaRPr lang="zh-CN" altLang="en-US"/>
          </a:p>
        </p:txBody>
      </p:sp>
    </p:spTree>
    <p:extLst>
      <p:ext uri="{BB962C8B-B14F-4D97-AF65-F5344CB8AC3E}">
        <p14:creationId xmlns:p14="http://schemas.microsoft.com/office/powerpoint/2010/main" val="111373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F4C44-ADD7-467A-BF0C-24C37B044D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09E0D3-1BDE-4A9C-A5BE-BDB6948EA59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DD497D0-DDB8-4374-82B0-43CB7946C66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9C0861B-DB80-42FC-824F-700EDD3D1A6C}"/>
              </a:ext>
            </a:extLst>
          </p:cNvPr>
          <p:cNvSpPr>
            <a:spLocks noGrp="1"/>
          </p:cNvSpPr>
          <p:nvPr>
            <p:ph type="dt" sz="half" idx="10"/>
          </p:nvPr>
        </p:nvSpPr>
        <p:spPr/>
        <p:txBody>
          <a:bodyPr/>
          <a:lstStyle/>
          <a:p>
            <a:fld id="{FA056415-D815-473A-8233-6003DE4F3E59}" type="datetimeFigureOut">
              <a:rPr lang="zh-CN" altLang="en-US" smtClean="0"/>
              <a:t>2020/12/1</a:t>
            </a:fld>
            <a:endParaRPr lang="zh-CN" altLang="en-US"/>
          </a:p>
        </p:txBody>
      </p:sp>
      <p:sp>
        <p:nvSpPr>
          <p:cNvPr id="6" name="页脚占位符 5">
            <a:extLst>
              <a:ext uri="{FF2B5EF4-FFF2-40B4-BE49-F238E27FC236}">
                <a16:creationId xmlns:a16="http://schemas.microsoft.com/office/drawing/2014/main" id="{D74328B7-A3C4-4BC5-9358-8A519E7743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EC143-19C1-4AB3-8953-DB6522FCEE40}"/>
              </a:ext>
            </a:extLst>
          </p:cNvPr>
          <p:cNvSpPr>
            <a:spLocks noGrp="1"/>
          </p:cNvSpPr>
          <p:nvPr>
            <p:ph type="sldNum" sz="quarter" idx="12"/>
          </p:nvPr>
        </p:nvSpPr>
        <p:spPr/>
        <p:txBody>
          <a:bodyPr/>
          <a:lstStyle/>
          <a:p>
            <a:fld id="{D174FCB0-6B51-4A59-8001-FA331134B71D}" type="slidenum">
              <a:rPr lang="zh-CN" altLang="en-US" smtClean="0"/>
              <a:t>‹#›</a:t>
            </a:fld>
            <a:endParaRPr lang="zh-CN" altLang="en-US"/>
          </a:p>
        </p:txBody>
      </p:sp>
    </p:spTree>
    <p:extLst>
      <p:ext uri="{BB962C8B-B14F-4D97-AF65-F5344CB8AC3E}">
        <p14:creationId xmlns:p14="http://schemas.microsoft.com/office/powerpoint/2010/main" val="333175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805CA-8C83-4A07-9611-7BEAFD42E76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1A2DEF5-C438-4245-932A-06BDADD4EE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8E7A7F3-7B94-47B1-9D44-30107CD7225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B90E72A-1A0F-418C-9B97-8002F0598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1582201-5868-4343-8D2D-56D8B21B141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F4A1499-52AC-49A6-9F0B-5DBD0D88C6BC}"/>
              </a:ext>
            </a:extLst>
          </p:cNvPr>
          <p:cNvSpPr>
            <a:spLocks noGrp="1"/>
          </p:cNvSpPr>
          <p:nvPr>
            <p:ph type="dt" sz="half" idx="10"/>
          </p:nvPr>
        </p:nvSpPr>
        <p:spPr/>
        <p:txBody>
          <a:bodyPr/>
          <a:lstStyle/>
          <a:p>
            <a:fld id="{FA056415-D815-473A-8233-6003DE4F3E59}" type="datetimeFigureOut">
              <a:rPr lang="zh-CN" altLang="en-US" smtClean="0"/>
              <a:t>2020/12/1</a:t>
            </a:fld>
            <a:endParaRPr lang="zh-CN" altLang="en-US"/>
          </a:p>
        </p:txBody>
      </p:sp>
      <p:sp>
        <p:nvSpPr>
          <p:cNvPr id="8" name="页脚占位符 7">
            <a:extLst>
              <a:ext uri="{FF2B5EF4-FFF2-40B4-BE49-F238E27FC236}">
                <a16:creationId xmlns:a16="http://schemas.microsoft.com/office/drawing/2014/main" id="{9A999F5A-57DC-411B-B741-1624FE72AA2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A6405B2-4F11-499F-A400-6A2A2565FB7F}"/>
              </a:ext>
            </a:extLst>
          </p:cNvPr>
          <p:cNvSpPr>
            <a:spLocks noGrp="1"/>
          </p:cNvSpPr>
          <p:nvPr>
            <p:ph type="sldNum" sz="quarter" idx="12"/>
          </p:nvPr>
        </p:nvSpPr>
        <p:spPr/>
        <p:txBody>
          <a:bodyPr/>
          <a:lstStyle/>
          <a:p>
            <a:fld id="{D174FCB0-6B51-4A59-8001-FA331134B71D}" type="slidenum">
              <a:rPr lang="zh-CN" altLang="en-US" smtClean="0"/>
              <a:t>‹#›</a:t>
            </a:fld>
            <a:endParaRPr lang="zh-CN" altLang="en-US"/>
          </a:p>
        </p:txBody>
      </p:sp>
    </p:spTree>
    <p:extLst>
      <p:ext uri="{BB962C8B-B14F-4D97-AF65-F5344CB8AC3E}">
        <p14:creationId xmlns:p14="http://schemas.microsoft.com/office/powerpoint/2010/main" val="199182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BE91B-A291-44E9-A874-DF6AAD13AB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2C5F3F0-9DA6-4EA0-B3A9-18F1963FE154}"/>
              </a:ext>
            </a:extLst>
          </p:cNvPr>
          <p:cNvSpPr>
            <a:spLocks noGrp="1"/>
          </p:cNvSpPr>
          <p:nvPr>
            <p:ph type="dt" sz="half" idx="10"/>
          </p:nvPr>
        </p:nvSpPr>
        <p:spPr/>
        <p:txBody>
          <a:bodyPr/>
          <a:lstStyle/>
          <a:p>
            <a:fld id="{FA056415-D815-473A-8233-6003DE4F3E59}" type="datetimeFigureOut">
              <a:rPr lang="zh-CN" altLang="en-US" smtClean="0"/>
              <a:t>2020/12/1</a:t>
            </a:fld>
            <a:endParaRPr lang="zh-CN" altLang="en-US"/>
          </a:p>
        </p:txBody>
      </p:sp>
      <p:sp>
        <p:nvSpPr>
          <p:cNvPr id="4" name="页脚占位符 3">
            <a:extLst>
              <a:ext uri="{FF2B5EF4-FFF2-40B4-BE49-F238E27FC236}">
                <a16:creationId xmlns:a16="http://schemas.microsoft.com/office/drawing/2014/main" id="{5F7758B1-BF2A-4286-849B-C2BB5250B99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F28BC5A-A2B0-4CFA-9BAC-5BFEFF1E4EEF}"/>
              </a:ext>
            </a:extLst>
          </p:cNvPr>
          <p:cNvSpPr>
            <a:spLocks noGrp="1"/>
          </p:cNvSpPr>
          <p:nvPr>
            <p:ph type="sldNum" sz="quarter" idx="12"/>
          </p:nvPr>
        </p:nvSpPr>
        <p:spPr/>
        <p:txBody>
          <a:bodyPr/>
          <a:lstStyle/>
          <a:p>
            <a:fld id="{D174FCB0-6B51-4A59-8001-FA331134B71D}" type="slidenum">
              <a:rPr lang="zh-CN" altLang="en-US" smtClean="0"/>
              <a:t>‹#›</a:t>
            </a:fld>
            <a:endParaRPr lang="zh-CN" altLang="en-US"/>
          </a:p>
        </p:txBody>
      </p:sp>
    </p:spTree>
    <p:extLst>
      <p:ext uri="{BB962C8B-B14F-4D97-AF65-F5344CB8AC3E}">
        <p14:creationId xmlns:p14="http://schemas.microsoft.com/office/powerpoint/2010/main" val="238013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F37112-DB86-4AB1-AC4C-43EDAD8EE7C4}"/>
              </a:ext>
            </a:extLst>
          </p:cNvPr>
          <p:cNvSpPr>
            <a:spLocks noGrp="1"/>
          </p:cNvSpPr>
          <p:nvPr>
            <p:ph type="dt" sz="half" idx="10"/>
          </p:nvPr>
        </p:nvSpPr>
        <p:spPr/>
        <p:txBody>
          <a:bodyPr/>
          <a:lstStyle/>
          <a:p>
            <a:fld id="{FA056415-D815-473A-8233-6003DE4F3E59}" type="datetimeFigureOut">
              <a:rPr lang="zh-CN" altLang="en-US" smtClean="0"/>
              <a:t>2020/12/1</a:t>
            </a:fld>
            <a:endParaRPr lang="zh-CN" altLang="en-US"/>
          </a:p>
        </p:txBody>
      </p:sp>
      <p:sp>
        <p:nvSpPr>
          <p:cNvPr id="3" name="页脚占位符 2">
            <a:extLst>
              <a:ext uri="{FF2B5EF4-FFF2-40B4-BE49-F238E27FC236}">
                <a16:creationId xmlns:a16="http://schemas.microsoft.com/office/drawing/2014/main" id="{414785A4-C20C-477D-9845-94B6BA53ACD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CA8CA4A-1A6F-465B-8CC2-EBE6EB565342}"/>
              </a:ext>
            </a:extLst>
          </p:cNvPr>
          <p:cNvSpPr>
            <a:spLocks noGrp="1"/>
          </p:cNvSpPr>
          <p:nvPr>
            <p:ph type="sldNum" sz="quarter" idx="12"/>
          </p:nvPr>
        </p:nvSpPr>
        <p:spPr/>
        <p:txBody>
          <a:bodyPr/>
          <a:lstStyle/>
          <a:p>
            <a:fld id="{D174FCB0-6B51-4A59-8001-FA331134B71D}" type="slidenum">
              <a:rPr lang="zh-CN" altLang="en-US" smtClean="0"/>
              <a:t>‹#›</a:t>
            </a:fld>
            <a:endParaRPr lang="zh-CN" altLang="en-US"/>
          </a:p>
        </p:txBody>
      </p:sp>
    </p:spTree>
    <p:extLst>
      <p:ext uri="{BB962C8B-B14F-4D97-AF65-F5344CB8AC3E}">
        <p14:creationId xmlns:p14="http://schemas.microsoft.com/office/powerpoint/2010/main" val="162902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58592-F39B-4B63-87DA-90E02D7616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C0722A-E9C3-4242-A770-851CEC05B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FA6A693-E5C2-4ABB-8B8D-8AA3DD247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9DD97AD-BCC5-41CA-8779-1C04D781A041}"/>
              </a:ext>
            </a:extLst>
          </p:cNvPr>
          <p:cNvSpPr>
            <a:spLocks noGrp="1"/>
          </p:cNvSpPr>
          <p:nvPr>
            <p:ph type="dt" sz="half" idx="10"/>
          </p:nvPr>
        </p:nvSpPr>
        <p:spPr/>
        <p:txBody>
          <a:bodyPr/>
          <a:lstStyle/>
          <a:p>
            <a:fld id="{FA056415-D815-473A-8233-6003DE4F3E59}" type="datetimeFigureOut">
              <a:rPr lang="zh-CN" altLang="en-US" smtClean="0"/>
              <a:t>2020/12/1</a:t>
            </a:fld>
            <a:endParaRPr lang="zh-CN" altLang="en-US"/>
          </a:p>
        </p:txBody>
      </p:sp>
      <p:sp>
        <p:nvSpPr>
          <p:cNvPr id="6" name="页脚占位符 5">
            <a:extLst>
              <a:ext uri="{FF2B5EF4-FFF2-40B4-BE49-F238E27FC236}">
                <a16:creationId xmlns:a16="http://schemas.microsoft.com/office/drawing/2014/main" id="{C71AA345-B571-410F-81F6-57BF4951F9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51AC40-B015-49B1-8CC5-5BE6FDA2AE29}"/>
              </a:ext>
            </a:extLst>
          </p:cNvPr>
          <p:cNvSpPr>
            <a:spLocks noGrp="1"/>
          </p:cNvSpPr>
          <p:nvPr>
            <p:ph type="sldNum" sz="quarter" idx="12"/>
          </p:nvPr>
        </p:nvSpPr>
        <p:spPr/>
        <p:txBody>
          <a:bodyPr/>
          <a:lstStyle/>
          <a:p>
            <a:fld id="{D174FCB0-6B51-4A59-8001-FA331134B71D}" type="slidenum">
              <a:rPr lang="zh-CN" altLang="en-US" smtClean="0"/>
              <a:t>‹#›</a:t>
            </a:fld>
            <a:endParaRPr lang="zh-CN" altLang="en-US"/>
          </a:p>
        </p:txBody>
      </p:sp>
    </p:spTree>
    <p:extLst>
      <p:ext uri="{BB962C8B-B14F-4D97-AF65-F5344CB8AC3E}">
        <p14:creationId xmlns:p14="http://schemas.microsoft.com/office/powerpoint/2010/main" val="339760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4407B-2C8E-432E-9258-AD883ED265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9394A6-C68B-4719-96D0-B01A04507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DA9EF4-B06B-44D7-8577-FAB91AF79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A133250-3F30-437D-A49E-7853FA7D3E19}"/>
              </a:ext>
            </a:extLst>
          </p:cNvPr>
          <p:cNvSpPr>
            <a:spLocks noGrp="1"/>
          </p:cNvSpPr>
          <p:nvPr>
            <p:ph type="dt" sz="half" idx="10"/>
          </p:nvPr>
        </p:nvSpPr>
        <p:spPr/>
        <p:txBody>
          <a:bodyPr/>
          <a:lstStyle/>
          <a:p>
            <a:fld id="{FA056415-D815-473A-8233-6003DE4F3E59}" type="datetimeFigureOut">
              <a:rPr lang="zh-CN" altLang="en-US" smtClean="0"/>
              <a:t>2020/12/1</a:t>
            </a:fld>
            <a:endParaRPr lang="zh-CN" altLang="en-US"/>
          </a:p>
        </p:txBody>
      </p:sp>
      <p:sp>
        <p:nvSpPr>
          <p:cNvPr id="6" name="页脚占位符 5">
            <a:extLst>
              <a:ext uri="{FF2B5EF4-FFF2-40B4-BE49-F238E27FC236}">
                <a16:creationId xmlns:a16="http://schemas.microsoft.com/office/drawing/2014/main" id="{683E1FE7-C5C4-4171-BDE1-03B227B5F2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3DB9CD-9C94-4872-B993-3987D6A8FC74}"/>
              </a:ext>
            </a:extLst>
          </p:cNvPr>
          <p:cNvSpPr>
            <a:spLocks noGrp="1"/>
          </p:cNvSpPr>
          <p:nvPr>
            <p:ph type="sldNum" sz="quarter" idx="12"/>
          </p:nvPr>
        </p:nvSpPr>
        <p:spPr/>
        <p:txBody>
          <a:bodyPr/>
          <a:lstStyle/>
          <a:p>
            <a:fld id="{D174FCB0-6B51-4A59-8001-FA331134B71D}" type="slidenum">
              <a:rPr lang="zh-CN" altLang="en-US" smtClean="0"/>
              <a:t>‹#›</a:t>
            </a:fld>
            <a:endParaRPr lang="zh-CN" altLang="en-US"/>
          </a:p>
        </p:txBody>
      </p:sp>
    </p:spTree>
    <p:extLst>
      <p:ext uri="{BB962C8B-B14F-4D97-AF65-F5344CB8AC3E}">
        <p14:creationId xmlns:p14="http://schemas.microsoft.com/office/powerpoint/2010/main" val="428236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A4B622C-0138-4023-A5A7-2DF64B8D25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881A13-9511-44BA-9922-2FE7C56E4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991586-8E2C-418B-BE88-95F5A42B36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56415-D815-473A-8233-6003DE4F3E59}"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93DB3E65-FF4B-4E24-8510-5714FE8AC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341A21-C84E-4F2B-936D-68097FBE2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4FCB0-6B51-4A59-8001-FA331134B71D}" type="slidenum">
              <a:rPr lang="zh-CN" altLang="en-US" smtClean="0"/>
              <a:t>‹#›</a:t>
            </a:fld>
            <a:endParaRPr lang="zh-CN" altLang="en-US"/>
          </a:p>
        </p:txBody>
      </p:sp>
    </p:spTree>
    <p:extLst>
      <p:ext uri="{BB962C8B-B14F-4D97-AF65-F5344CB8AC3E}">
        <p14:creationId xmlns:p14="http://schemas.microsoft.com/office/powerpoint/2010/main" val="1268312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2B61E-79B1-46F8-B509-BCDB91D8E591}"/>
              </a:ext>
            </a:extLst>
          </p:cNvPr>
          <p:cNvSpPr>
            <a:spLocks noGrp="1"/>
          </p:cNvSpPr>
          <p:nvPr>
            <p:ph type="ctrTitle"/>
          </p:nvPr>
        </p:nvSpPr>
        <p:spPr>
          <a:xfrm>
            <a:off x="1363579" y="641100"/>
            <a:ext cx="9144000" cy="2387600"/>
          </a:xfrm>
        </p:spPr>
        <p:txBody>
          <a:bodyPr/>
          <a:lstStyle/>
          <a:p>
            <a:r>
              <a:rPr lang="en-US" altLang="zh-CN" dirty="0"/>
              <a:t>MDD</a:t>
            </a:r>
            <a:endParaRPr lang="zh-CN" altLang="en-US" dirty="0"/>
          </a:p>
        </p:txBody>
      </p:sp>
      <p:sp>
        <p:nvSpPr>
          <p:cNvPr id="3" name="副标题 2">
            <a:extLst>
              <a:ext uri="{FF2B5EF4-FFF2-40B4-BE49-F238E27FC236}">
                <a16:creationId xmlns:a16="http://schemas.microsoft.com/office/drawing/2014/main" id="{90E33005-916E-42E8-9CFB-2DAC6012EA93}"/>
              </a:ext>
            </a:extLst>
          </p:cNvPr>
          <p:cNvSpPr>
            <a:spLocks noGrp="1"/>
          </p:cNvSpPr>
          <p:nvPr>
            <p:ph type="subTitle" idx="1"/>
          </p:nvPr>
        </p:nvSpPr>
        <p:spPr/>
        <p:txBody>
          <a:bodyPr/>
          <a:lstStyle/>
          <a:p>
            <a:r>
              <a:rPr lang="zh-CN" altLang="en-US" dirty="0"/>
              <a:t>报告人：杨海洋</a:t>
            </a:r>
            <a:endParaRPr lang="en-US" altLang="zh-CN" dirty="0"/>
          </a:p>
          <a:p>
            <a:endParaRPr lang="zh-CN" altLang="en-US" dirty="0"/>
          </a:p>
        </p:txBody>
      </p:sp>
    </p:spTree>
    <p:extLst>
      <p:ext uri="{BB962C8B-B14F-4D97-AF65-F5344CB8AC3E}">
        <p14:creationId xmlns:p14="http://schemas.microsoft.com/office/powerpoint/2010/main" val="3157967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B01C64A-6FE8-4403-AC49-7C5C516A1A27}"/>
              </a:ext>
            </a:extLst>
          </p:cNvPr>
          <p:cNvPicPr>
            <a:picLocks noGrp="1" noChangeAspect="1"/>
          </p:cNvPicPr>
          <p:nvPr>
            <p:ph idx="1"/>
          </p:nvPr>
        </p:nvPicPr>
        <p:blipFill>
          <a:blip r:embed="rId2"/>
          <a:stretch>
            <a:fillRect/>
          </a:stretch>
        </p:blipFill>
        <p:spPr>
          <a:xfrm>
            <a:off x="2939778" y="2316112"/>
            <a:ext cx="6312444" cy="2225775"/>
          </a:xfrm>
          <a:prstGeom prst="rect">
            <a:avLst/>
          </a:prstGeom>
        </p:spPr>
      </p:pic>
      <p:sp>
        <p:nvSpPr>
          <p:cNvPr id="5" name="标题 1">
            <a:extLst>
              <a:ext uri="{FF2B5EF4-FFF2-40B4-BE49-F238E27FC236}">
                <a16:creationId xmlns:a16="http://schemas.microsoft.com/office/drawing/2014/main" id="{ED87F39B-A0AA-424A-93D0-27B22CF7DB66}"/>
              </a:ext>
            </a:extLst>
          </p:cNvPr>
          <p:cNvSpPr txBox="1">
            <a:spLocks/>
          </p:cNvSpPr>
          <p:nvPr/>
        </p:nvSpPr>
        <p:spPr>
          <a:xfrm>
            <a:off x="870284" y="814304"/>
            <a:ext cx="6860929" cy="6134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Theory</a:t>
            </a:r>
            <a:endParaRPr lang="zh-CN" altLang="en-US" dirty="0"/>
          </a:p>
        </p:txBody>
      </p:sp>
      <p:pic>
        <p:nvPicPr>
          <p:cNvPr id="6" name="图片 5">
            <a:extLst>
              <a:ext uri="{FF2B5EF4-FFF2-40B4-BE49-F238E27FC236}">
                <a16:creationId xmlns:a16="http://schemas.microsoft.com/office/drawing/2014/main" id="{29834FE0-7E71-44A6-BC45-11C3E00CB2D0}"/>
              </a:ext>
            </a:extLst>
          </p:cNvPr>
          <p:cNvPicPr>
            <a:picLocks noChangeAspect="1"/>
          </p:cNvPicPr>
          <p:nvPr/>
        </p:nvPicPr>
        <p:blipFill>
          <a:blip r:embed="rId3"/>
          <a:stretch>
            <a:fillRect/>
          </a:stretch>
        </p:blipFill>
        <p:spPr>
          <a:xfrm>
            <a:off x="3691689" y="5025733"/>
            <a:ext cx="4808622" cy="524835"/>
          </a:xfrm>
          <a:prstGeom prst="rect">
            <a:avLst/>
          </a:prstGeom>
        </p:spPr>
      </p:pic>
    </p:spTree>
    <p:extLst>
      <p:ext uri="{BB962C8B-B14F-4D97-AF65-F5344CB8AC3E}">
        <p14:creationId xmlns:p14="http://schemas.microsoft.com/office/powerpoint/2010/main" val="42915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5CE26C4-A4FF-48E1-A403-584532254243}"/>
              </a:ext>
            </a:extLst>
          </p:cNvPr>
          <p:cNvPicPr>
            <a:picLocks noGrp="1" noChangeAspect="1"/>
          </p:cNvPicPr>
          <p:nvPr>
            <p:ph idx="1"/>
          </p:nvPr>
        </p:nvPicPr>
        <p:blipFill>
          <a:blip r:embed="rId2"/>
          <a:stretch>
            <a:fillRect/>
          </a:stretch>
        </p:blipFill>
        <p:spPr>
          <a:xfrm>
            <a:off x="3325376" y="2749382"/>
            <a:ext cx="5894174" cy="2463764"/>
          </a:xfrm>
          <a:prstGeom prst="rect">
            <a:avLst/>
          </a:prstGeom>
        </p:spPr>
      </p:pic>
      <p:sp>
        <p:nvSpPr>
          <p:cNvPr id="6" name="标题 1">
            <a:extLst>
              <a:ext uri="{FF2B5EF4-FFF2-40B4-BE49-F238E27FC236}">
                <a16:creationId xmlns:a16="http://schemas.microsoft.com/office/drawing/2014/main" id="{9BAF2538-A14A-4ACA-A2AC-61EAB017426E}"/>
              </a:ext>
            </a:extLst>
          </p:cNvPr>
          <p:cNvSpPr txBox="1">
            <a:spLocks/>
          </p:cNvSpPr>
          <p:nvPr/>
        </p:nvSpPr>
        <p:spPr>
          <a:xfrm>
            <a:off x="870284" y="814304"/>
            <a:ext cx="6860929" cy="6134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Theory</a:t>
            </a:r>
            <a:endParaRPr lang="zh-CN" altLang="en-US" dirty="0"/>
          </a:p>
        </p:txBody>
      </p:sp>
      <p:pic>
        <p:nvPicPr>
          <p:cNvPr id="7" name="图片 6">
            <a:extLst>
              <a:ext uri="{FF2B5EF4-FFF2-40B4-BE49-F238E27FC236}">
                <a16:creationId xmlns:a16="http://schemas.microsoft.com/office/drawing/2014/main" id="{FCD51841-490F-4DCD-BF4C-9C901A3DA016}"/>
              </a:ext>
            </a:extLst>
          </p:cNvPr>
          <p:cNvPicPr>
            <a:picLocks noChangeAspect="1"/>
          </p:cNvPicPr>
          <p:nvPr/>
        </p:nvPicPr>
        <p:blipFill>
          <a:blip r:embed="rId3"/>
          <a:stretch>
            <a:fillRect/>
          </a:stretch>
        </p:blipFill>
        <p:spPr>
          <a:xfrm>
            <a:off x="1624187" y="1917121"/>
            <a:ext cx="4471813" cy="342886"/>
          </a:xfrm>
          <a:prstGeom prst="rect">
            <a:avLst/>
          </a:prstGeom>
        </p:spPr>
      </p:pic>
    </p:spTree>
    <p:extLst>
      <p:ext uri="{BB962C8B-B14F-4D97-AF65-F5344CB8AC3E}">
        <p14:creationId xmlns:p14="http://schemas.microsoft.com/office/powerpoint/2010/main" val="1742904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D87F39B-A0AA-424A-93D0-27B22CF7DB66}"/>
              </a:ext>
            </a:extLst>
          </p:cNvPr>
          <p:cNvSpPr txBox="1">
            <a:spLocks/>
          </p:cNvSpPr>
          <p:nvPr/>
        </p:nvSpPr>
        <p:spPr>
          <a:xfrm>
            <a:off x="870284" y="814304"/>
            <a:ext cx="6860929" cy="6134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Algorithm</a:t>
            </a:r>
            <a:endParaRPr lang="zh-CN" altLang="en-US" dirty="0"/>
          </a:p>
        </p:txBody>
      </p:sp>
      <p:pic>
        <p:nvPicPr>
          <p:cNvPr id="7" name="内容占位符 6">
            <a:extLst>
              <a:ext uri="{FF2B5EF4-FFF2-40B4-BE49-F238E27FC236}">
                <a16:creationId xmlns:a16="http://schemas.microsoft.com/office/drawing/2014/main" id="{6C00C80E-559B-457B-BB43-09B58BBCBFC5}"/>
              </a:ext>
            </a:extLst>
          </p:cNvPr>
          <p:cNvPicPr>
            <a:picLocks noGrp="1" noChangeAspect="1"/>
          </p:cNvPicPr>
          <p:nvPr>
            <p:ph idx="1"/>
          </p:nvPr>
        </p:nvPicPr>
        <p:blipFill>
          <a:blip r:embed="rId2"/>
          <a:stretch>
            <a:fillRect/>
          </a:stretch>
        </p:blipFill>
        <p:spPr>
          <a:xfrm>
            <a:off x="4063396" y="1858938"/>
            <a:ext cx="4065207" cy="796103"/>
          </a:xfrm>
          <a:prstGeom prst="rect">
            <a:avLst/>
          </a:prstGeom>
        </p:spPr>
      </p:pic>
      <p:pic>
        <p:nvPicPr>
          <p:cNvPr id="8" name="图片 7">
            <a:extLst>
              <a:ext uri="{FF2B5EF4-FFF2-40B4-BE49-F238E27FC236}">
                <a16:creationId xmlns:a16="http://schemas.microsoft.com/office/drawing/2014/main" id="{FAB6152D-C8DC-4FD2-9AF1-76822BDE4BDE}"/>
              </a:ext>
            </a:extLst>
          </p:cNvPr>
          <p:cNvPicPr>
            <a:picLocks noChangeAspect="1"/>
          </p:cNvPicPr>
          <p:nvPr/>
        </p:nvPicPr>
        <p:blipFill>
          <a:blip r:embed="rId3"/>
          <a:stretch>
            <a:fillRect/>
          </a:stretch>
        </p:blipFill>
        <p:spPr>
          <a:xfrm>
            <a:off x="3175218" y="4202960"/>
            <a:ext cx="6211713" cy="1172275"/>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F4A6F3A-8477-483E-A1E2-5E06DF3F0758}"/>
                  </a:ext>
                </a:extLst>
              </p:cNvPr>
              <p:cNvSpPr txBox="1"/>
              <p:nvPr/>
            </p:nvSpPr>
            <p:spPr>
              <a:xfrm>
                <a:off x="1620252" y="3244334"/>
                <a:ext cx="9192127" cy="461665"/>
              </a:xfrm>
              <a:prstGeom prst="rect">
                <a:avLst/>
              </a:prstGeom>
              <a:noFill/>
            </p:spPr>
            <p:txBody>
              <a:bodyPr wrap="square" rtlCol="0">
                <a:spAutoFit/>
              </a:bodyPr>
              <a:lstStyle/>
              <a:p>
                <a:r>
                  <a:rPr lang="zh-CN" altLang="en-US" sz="2400" dirty="0"/>
                  <a:t>在</a:t>
                </a:r>
                <a:r>
                  <a:rPr lang="en-US" altLang="zh-CN" sz="2400" dirty="0"/>
                  <a:t>P</a:t>
                </a:r>
                <a:r>
                  <a:rPr lang="zh-CN" altLang="en-US" sz="2400" dirty="0"/>
                  <a:t>和</a:t>
                </a:r>
                <a:r>
                  <a:rPr lang="en-US" altLang="zh-CN" sz="2400" dirty="0"/>
                  <a:t>Q</a:t>
                </a:r>
                <a:r>
                  <a:rPr lang="zh-CN" altLang="en-US" sz="2400" dirty="0"/>
                  <a:t>的经验分布上应用特征提取器</a:t>
                </a:r>
                <a14:m>
                  <m:oMath xmlns:m="http://schemas.openxmlformats.org/officeDocument/2006/math">
                    <m:r>
                      <a:rPr lang="zh-CN" altLang="en-US" sz="2400" i="1" smtClean="0">
                        <a:latin typeface="Cambria Math" panose="02040503050406030204" pitchFamily="18" charset="0"/>
                      </a:rPr>
                      <m:t>𝜑</m:t>
                    </m:r>
                    <m:r>
                      <a:rPr lang="zh-CN" altLang="en-US" sz="2400" i="1">
                        <a:latin typeface="Cambria Math" panose="02040503050406030204" pitchFamily="18" charset="0"/>
                      </a:rPr>
                      <m:t>，</m:t>
                    </m:r>
                  </m:oMath>
                </a14:m>
                <a:r>
                  <a:rPr lang="zh-CN" altLang="en-US" sz="2400" dirty="0"/>
                  <a:t>则可以将优化目标重写为：</a:t>
                </a:r>
              </a:p>
            </p:txBody>
          </p:sp>
        </mc:Choice>
        <mc:Fallback xmlns="">
          <p:sp>
            <p:nvSpPr>
              <p:cNvPr id="10" name="文本框 9">
                <a:extLst>
                  <a:ext uri="{FF2B5EF4-FFF2-40B4-BE49-F238E27FC236}">
                    <a16:creationId xmlns:a16="http://schemas.microsoft.com/office/drawing/2014/main" id="{DF4A6F3A-8477-483E-A1E2-5E06DF3F0758}"/>
                  </a:ext>
                </a:extLst>
              </p:cNvPr>
              <p:cNvSpPr txBox="1">
                <a:spLocks noRot="1" noChangeAspect="1" noMove="1" noResize="1" noEditPoints="1" noAdjustHandles="1" noChangeArrowheads="1" noChangeShapeType="1" noTextEdit="1"/>
              </p:cNvSpPr>
              <p:nvPr/>
            </p:nvSpPr>
            <p:spPr>
              <a:xfrm>
                <a:off x="1620252" y="3244334"/>
                <a:ext cx="9192127" cy="461665"/>
              </a:xfrm>
              <a:prstGeom prst="rect">
                <a:avLst/>
              </a:prstGeom>
              <a:blipFill>
                <a:blip r:embed="rId4"/>
                <a:stretch>
                  <a:fillRect l="-1061" t="-9211" r="-4310"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775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D87F39B-A0AA-424A-93D0-27B22CF7DB66}"/>
              </a:ext>
            </a:extLst>
          </p:cNvPr>
          <p:cNvSpPr txBox="1">
            <a:spLocks/>
          </p:cNvSpPr>
          <p:nvPr/>
        </p:nvSpPr>
        <p:spPr>
          <a:xfrm>
            <a:off x="870284" y="814304"/>
            <a:ext cx="6860929" cy="6134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Algorithm</a:t>
            </a:r>
            <a:endParaRPr lang="zh-CN" altLang="en-US" dirty="0"/>
          </a:p>
        </p:txBody>
      </p:sp>
      <p:pic>
        <p:nvPicPr>
          <p:cNvPr id="9" name="图片 8">
            <a:extLst>
              <a:ext uri="{FF2B5EF4-FFF2-40B4-BE49-F238E27FC236}">
                <a16:creationId xmlns:a16="http://schemas.microsoft.com/office/drawing/2014/main" id="{BE4B76F8-9997-44D4-A0AE-A58697A1F2F7}"/>
              </a:ext>
            </a:extLst>
          </p:cNvPr>
          <p:cNvPicPr>
            <a:picLocks noChangeAspect="1"/>
          </p:cNvPicPr>
          <p:nvPr/>
        </p:nvPicPr>
        <p:blipFill>
          <a:blip r:embed="rId3"/>
          <a:stretch>
            <a:fillRect/>
          </a:stretch>
        </p:blipFill>
        <p:spPr>
          <a:xfrm>
            <a:off x="583559" y="2335794"/>
            <a:ext cx="5290436" cy="2186411"/>
          </a:xfrm>
          <a:prstGeom prst="rect">
            <a:avLst/>
          </a:prstGeom>
        </p:spPr>
      </p:pic>
      <p:pic>
        <p:nvPicPr>
          <p:cNvPr id="4" name="图片 3">
            <a:extLst>
              <a:ext uri="{FF2B5EF4-FFF2-40B4-BE49-F238E27FC236}">
                <a16:creationId xmlns:a16="http://schemas.microsoft.com/office/drawing/2014/main" id="{B0C486C4-9DA7-474B-ABAD-7A229622006D}"/>
              </a:ext>
            </a:extLst>
          </p:cNvPr>
          <p:cNvPicPr>
            <a:picLocks noChangeAspect="1"/>
          </p:cNvPicPr>
          <p:nvPr/>
        </p:nvPicPr>
        <p:blipFill>
          <a:blip r:embed="rId4"/>
          <a:stretch>
            <a:fillRect/>
          </a:stretch>
        </p:blipFill>
        <p:spPr>
          <a:xfrm>
            <a:off x="7731213" y="1407862"/>
            <a:ext cx="2830310" cy="1185670"/>
          </a:xfrm>
          <a:prstGeom prst="rect">
            <a:avLst/>
          </a:prstGeom>
        </p:spPr>
      </p:pic>
      <p:pic>
        <p:nvPicPr>
          <p:cNvPr id="6" name="图片 5">
            <a:extLst>
              <a:ext uri="{FF2B5EF4-FFF2-40B4-BE49-F238E27FC236}">
                <a16:creationId xmlns:a16="http://schemas.microsoft.com/office/drawing/2014/main" id="{8793F04B-F13B-4E28-8FF8-6294E96D2160}"/>
              </a:ext>
            </a:extLst>
          </p:cNvPr>
          <p:cNvPicPr>
            <a:picLocks noChangeAspect="1"/>
          </p:cNvPicPr>
          <p:nvPr/>
        </p:nvPicPr>
        <p:blipFill>
          <a:blip r:embed="rId5"/>
          <a:stretch>
            <a:fillRect/>
          </a:stretch>
        </p:blipFill>
        <p:spPr>
          <a:xfrm>
            <a:off x="6583633" y="3232485"/>
            <a:ext cx="4905571" cy="1380084"/>
          </a:xfrm>
          <a:prstGeom prst="rect">
            <a:avLst/>
          </a:prstGeom>
        </p:spPr>
      </p:pic>
    </p:spTree>
    <p:extLst>
      <p:ext uri="{BB962C8B-B14F-4D97-AF65-F5344CB8AC3E}">
        <p14:creationId xmlns:p14="http://schemas.microsoft.com/office/powerpoint/2010/main" val="40305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D87F39B-A0AA-424A-93D0-27B22CF7DB66}"/>
              </a:ext>
            </a:extLst>
          </p:cNvPr>
          <p:cNvSpPr txBox="1">
            <a:spLocks/>
          </p:cNvSpPr>
          <p:nvPr/>
        </p:nvSpPr>
        <p:spPr>
          <a:xfrm>
            <a:off x="870284" y="814304"/>
            <a:ext cx="6860929" cy="6134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Algorithm</a:t>
            </a:r>
            <a:endParaRPr lang="zh-CN" altLang="en-US" dirty="0"/>
          </a:p>
        </p:txBody>
      </p:sp>
      <p:sp>
        <p:nvSpPr>
          <p:cNvPr id="3" name="文本框 2">
            <a:extLst>
              <a:ext uri="{FF2B5EF4-FFF2-40B4-BE49-F238E27FC236}">
                <a16:creationId xmlns:a16="http://schemas.microsoft.com/office/drawing/2014/main" id="{BC80603C-7B60-413C-BB2E-789D81D46CBC}"/>
              </a:ext>
            </a:extLst>
          </p:cNvPr>
          <p:cNvSpPr txBox="1"/>
          <p:nvPr/>
        </p:nvSpPr>
        <p:spPr>
          <a:xfrm>
            <a:off x="1288381" y="1556084"/>
            <a:ext cx="9615237" cy="1200329"/>
          </a:xfrm>
          <a:prstGeom prst="rect">
            <a:avLst/>
          </a:prstGeom>
          <a:noFill/>
        </p:spPr>
        <p:txBody>
          <a:bodyPr wrap="square" rtlCol="0">
            <a:spAutoFit/>
          </a:bodyPr>
          <a:lstStyle/>
          <a:p>
            <a:r>
              <a:rPr lang="zh-CN" altLang="en-US" sz="2400" dirty="0"/>
              <a:t>由于多类</a:t>
            </a:r>
            <a:r>
              <a:rPr lang="en-US" altLang="zh-CN" sz="2400" dirty="0"/>
              <a:t>margin loss</a:t>
            </a:r>
            <a:r>
              <a:rPr lang="zh-CN" altLang="en-US" sz="2400" dirty="0"/>
              <a:t>或者</a:t>
            </a:r>
            <a:r>
              <a:rPr lang="en-US" altLang="zh-CN" sz="2400" dirty="0"/>
              <a:t>hinge</a:t>
            </a:r>
            <a:r>
              <a:rPr lang="zh-CN" altLang="en-US" sz="2400" dirty="0"/>
              <a:t> </a:t>
            </a:r>
            <a:r>
              <a:rPr lang="en-US" altLang="zh-CN" sz="2400" dirty="0"/>
              <a:t>loss</a:t>
            </a:r>
            <a:r>
              <a:rPr lang="zh-CN" altLang="en-US" sz="2400" dirty="0"/>
              <a:t>在</a:t>
            </a:r>
            <a:r>
              <a:rPr lang="en-US" altLang="zh-CN" sz="2400" dirty="0"/>
              <a:t>SGD</a:t>
            </a:r>
            <a:r>
              <a:rPr lang="zh-CN" altLang="en-US" sz="2400" dirty="0"/>
              <a:t>的过程中会造成梯度消失，不能很好的优化，所以在源域和目标域上选择不同的损失函数，并将它们重加权以近似</a:t>
            </a:r>
            <a:r>
              <a:rPr lang="en-US" altLang="zh-CN" sz="2400" dirty="0"/>
              <a:t>MDD</a:t>
            </a:r>
          </a:p>
        </p:txBody>
      </p:sp>
      <p:pic>
        <p:nvPicPr>
          <p:cNvPr id="7" name="图片 6">
            <a:extLst>
              <a:ext uri="{FF2B5EF4-FFF2-40B4-BE49-F238E27FC236}">
                <a16:creationId xmlns:a16="http://schemas.microsoft.com/office/drawing/2014/main" id="{B7201113-8DF4-49C3-891C-D756ACA5B9FE}"/>
              </a:ext>
            </a:extLst>
          </p:cNvPr>
          <p:cNvPicPr>
            <a:picLocks noChangeAspect="1"/>
          </p:cNvPicPr>
          <p:nvPr/>
        </p:nvPicPr>
        <p:blipFill>
          <a:blip r:embed="rId3"/>
          <a:stretch>
            <a:fillRect/>
          </a:stretch>
        </p:blipFill>
        <p:spPr>
          <a:xfrm>
            <a:off x="3638742" y="2704276"/>
            <a:ext cx="4558773" cy="914569"/>
          </a:xfrm>
          <a:prstGeom prst="rect">
            <a:avLst/>
          </a:prstGeom>
        </p:spPr>
      </p:pic>
      <p:pic>
        <p:nvPicPr>
          <p:cNvPr id="8" name="图片 7">
            <a:extLst>
              <a:ext uri="{FF2B5EF4-FFF2-40B4-BE49-F238E27FC236}">
                <a16:creationId xmlns:a16="http://schemas.microsoft.com/office/drawing/2014/main" id="{1EF9250F-1B9E-44EF-B13C-9785801077C2}"/>
              </a:ext>
            </a:extLst>
          </p:cNvPr>
          <p:cNvPicPr>
            <a:picLocks noChangeAspect="1"/>
          </p:cNvPicPr>
          <p:nvPr/>
        </p:nvPicPr>
        <p:blipFill>
          <a:blip r:embed="rId4"/>
          <a:stretch>
            <a:fillRect/>
          </a:stretch>
        </p:blipFill>
        <p:spPr>
          <a:xfrm>
            <a:off x="3068114" y="3618845"/>
            <a:ext cx="6055772" cy="920684"/>
          </a:xfrm>
          <a:prstGeom prst="rect">
            <a:avLst/>
          </a:prstGeom>
        </p:spPr>
      </p:pic>
      <p:pic>
        <p:nvPicPr>
          <p:cNvPr id="10" name="图片 9">
            <a:extLst>
              <a:ext uri="{FF2B5EF4-FFF2-40B4-BE49-F238E27FC236}">
                <a16:creationId xmlns:a16="http://schemas.microsoft.com/office/drawing/2014/main" id="{C146BCDE-5136-42CB-A4E9-EF6520A8770C}"/>
              </a:ext>
            </a:extLst>
          </p:cNvPr>
          <p:cNvPicPr>
            <a:picLocks noChangeAspect="1"/>
          </p:cNvPicPr>
          <p:nvPr/>
        </p:nvPicPr>
        <p:blipFill>
          <a:blip r:embed="rId5"/>
          <a:stretch>
            <a:fillRect/>
          </a:stretch>
        </p:blipFill>
        <p:spPr>
          <a:xfrm>
            <a:off x="2755800" y="4932704"/>
            <a:ext cx="6680398" cy="488460"/>
          </a:xfrm>
          <a:prstGeom prst="rect">
            <a:avLst/>
          </a:prstGeom>
        </p:spPr>
      </p:pic>
      <p:pic>
        <p:nvPicPr>
          <p:cNvPr id="11" name="图片 10">
            <a:extLst>
              <a:ext uri="{FF2B5EF4-FFF2-40B4-BE49-F238E27FC236}">
                <a16:creationId xmlns:a16="http://schemas.microsoft.com/office/drawing/2014/main" id="{8128F74D-2E70-4BBE-B989-EBEF57661EE2}"/>
              </a:ext>
            </a:extLst>
          </p:cNvPr>
          <p:cNvPicPr>
            <a:picLocks noChangeAspect="1"/>
          </p:cNvPicPr>
          <p:nvPr/>
        </p:nvPicPr>
        <p:blipFill>
          <a:blip r:embed="rId6"/>
          <a:stretch>
            <a:fillRect/>
          </a:stretch>
        </p:blipFill>
        <p:spPr>
          <a:xfrm>
            <a:off x="363439" y="3933321"/>
            <a:ext cx="1814353" cy="336534"/>
          </a:xfrm>
          <a:prstGeom prst="rect">
            <a:avLst/>
          </a:prstGeom>
        </p:spPr>
      </p:pic>
      <p:pic>
        <p:nvPicPr>
          <p:cNvPr id="12" name="图片 11">
            <a:extLst>
              <a:ext uri="{FF2B5EF4-FFF2-40B4-BE49-F238E27FC236}">
                <a16:creationId xmlns:a16="http://schemas.microsoft.com/office/drawing/2014/main" id="{749CD968-EB68-4BE1-BD27-47D2FD82A3CA}"/>
              </a:ext>
            </a:extLst>
          </p:cNvPr>
          <p:cNvPicPr>
            <a:picLocks noChangeAspect="1"/>
          </p:cNvPicPr>
          <p:nvPr/>
        </p:nvPicPr>
        <p:blipFill>
          <a:blip r:embed="rId7"/>
          <a:stretch>
            <a:fillRect/>
          </a:stretch>
        </p:blipFill>
        <p:spPr>
          <a:xfrm>
            <a:off x="398969" y="5008667"/>
            <a:ext cx="1778823" cy="336534"/>
          </a:xfrm>
          <a:prstGeom prst="rect">
            <a:avLst/>
          </a:prstGeom>
        </p:spPr>
      </p:pic>
      <p:pic>
        <p:nvPicPr>
          <p:cNvPr id="13" name="图片 12">
            <a:extLst>
              <a:ext uri="{FF2B5EF4-FFF2-40B4-BE49-F238E27FC236}">
                <a16:creationId xmlns:a16="http://schemas.microsoft.com/office/drawing/2014/main" id="{3E844878-7931-4836-89A0-3365B86972C3}"/>
              </a:ext>
            </a:extLst>
          </p:cNvPr>
          <p:cNvPicPr>
            <a:picLocks noChangeAspect="1"/>
          </p:cNvPicPr>
          <p:nvPr/>
        </p:nvPicPr>
        <p:blipFill>
          <a:blip r:embed="rId8"/>
          <a:stretch>
            <a:fillRect/>
          </a:stretch>
        </p:blipFill>
        <p:spPr>
          <a:xfrm>
            <a:off x="1168306" y="5957686"/>
            <a:ext cx="4927693" cy="488460"/>
          </a:xfrm>
          <a:prstGeom prst="rect">
            <a:avLst/>
          </a:prstGeom>
        </p:spPr>
      </p:pic>
      <p:pic>
        <p:nvPicPr>
          <p:cNvPr id="14" name="图片 13">
            <a:extLst>
              <a:ext uri="{FF2B5EF4-FFF2-40B4-BE49-F238E27FC236}">
                <a16:creationId xmlns:a16="http://schemas.microsoft.com/office/drawing/2014/main" id="{B608C578-2F03-4910-9953-CC5A06349C40}"/>
              </a:ext>
            </a:extLst>
          </p:cNvPr>
          <p:cNvPicPr>
            <a:picLocks noChangeAspect="1"/>
          </p:cNvPicPr>
          <p:nvPr/>
        </p:nvPicPr>
        <p:blipFill>
          <a:blip r:embed="rId9"/>
          <a:stretch>
            <a:fillRect/>
          </a:stretch>
        </p:blipFill>
        <p:spPr>
          <a:xfrm>
            <a:off x="6095999" y="5957686"/>
            <a:ext cx="4342396" cy="371827"/>
          </a:xfrm>
          <a:prstGeom prst="rect">
            <a:avLst/>
          </a:prstGeom>
        </p:spPr>
      </p:pic>
    </p:spTree>
    <p:extLst>
      <p:ext uri="{BB962C8B-B14F-4D97-AF65-F5344CB8AC3E}">
        <p14:creationId xmlns:p14="http://schemas.microsoft.com/office/powerpoint/2010/main" val="3295227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D87F39B-A0AA-424A-93D0-27B22CF7DB66}"/>
              </a:ext>
            </a:extLst>
          </p:cNvPr>
          <p:cNvSpPr txBox="1">
            <a:spLocks/>
          </p:cNvSpPr>
          <p:nvPr/>
        </p:nvSpPr>
        <p:spPr>
          <a:xfrm>
            <a:off x="340894" y="236788"/>
            <a:ext cx="6860929" cy="6134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Experiment</a:t>
            </a:r>
            <a:endParaRPr lang="zh-CN" altLang="en-US" dirty="0"/>
          </a:p>
        </p:txBody>
      </p:sp>
      <p:pic>
        <p:nvPicPr>
          <p:cNvPr id="2" name="图片 1">
            <a:extLst>
              <a:ext uri="{FF2B5EF4-FFF2-40B4-BE49-F238E27FC236}">
                <a16:creationId xmlns:a16="http://schemas.microsoft.com/office/drawing/2014/main" id="{98C558AF-E207-41AE-B205-52B267E7634F}"/>
              </a:ext>
            </a:extLst>
          </p:cNvPr>
          <p:cNvPicPr>
            <a:picLocks noChangeAspect="1"/>
          </p:cNvPicPr>
          <p:nvPr/>
        </p:nvPicPr>
        <p:blipFill>
          <a:blip r:embed="rId3"/>
          <a:stretch>
            <a:fillRect/>
          </a:stretch>
        </p:blipFill>
        <p:spPr>
          <a:xfrm>
            <a:off x="340894" y="994610"/>
            <a:ext cx="9314286" cy="2742857"/>
          </a:xfrm>
          <a:prstGeom prst="rect">
            <a:avLst/>
          </a:prstGeom>
        </p:spPr>
      </p:pic>
      <p:pic>
        <p:nvPicPr>
          <p:cNvPr id="4" name="图片 3">
            <a:extLst>
              <a:ext uri="{FF2B5EF4-FFF2-40B4-BE49-F238E27FC236}">
                <a16:creationId xmlns:a16="http://schemas.microsoft.com/office/drawing/2014/main" id="{178AE2ED-98C9-411C-A1F5-FE722E9FA698}"/>
              </a:ext>
            </a:extLst>
          </p:cNvPr>
          <p:cNvPicPr>
            <a:picLocks noChangeAspect="1"/>
          </p:cNvPicPr>
          <p:nvPr/>
        </p:nvPicPr>
        <p:blipFill>
          <a:blip r:embed="rId4"/>
          <a:stretch>
            <a:fillRect/>
          </a:stretch>
        </p:blipFill>
        <p:spPr>
          <a:xfrm>
            <a:off x="340894" y="3881846"/>
            <a:ext cx="10302866" cy="2326792"/>
          </a:xfrm>
          <a:prstGeom prst="rect">
            <a:avLst/>
          </a:prstGeom>
        </p:spPr>
      </p:pic>
      <p:pic>
        <p:nvPicPr>
          <p:cNvPr id="6" name="图片 5">
            <a:extLst>
              <a:ext uri="{FF2B5EF4-FFF2-40B4-BE49-F238E27FC236}">
                <a16:creationId xmlns:a16="http://schemas.microsoft.com/office/drawing/2014/main" id="{142F43E7-F8B4-431B-BC19-25B63E8E0788}"/>
              </a:ext>
            </a:extLst>
          </p:cNvPr>
          <p:cNvPicPr>
            <a:picLocks noChangeAspect="1"/>
          </p:cNvPicPr>
          <p:nvPr/>
        </p:nvPicPr>
        <p:blipFill>
          <a:blip r:embed="rId5"/>
          <a:stretch>
            <a:fillRect/>
          </a:stretch>
        </p:blipFill>
        <p:spPr>
          <a:xfrm>
            <a:off x="9832121" y="1252354"/>
            <a:ext cx="2018985" cy="1907941"/>
          </a:xfrm>
          <a:prstGeom prst="rect">
            <a:avLst/>
          </a:prstGeom>
        </p:spPr>
      </p:pic>
    </p:spTree>
    <p:extLst>
      <p:ext uri="{BB962C8B-B14F-4D97-AF65-F5344CB8AC3E}">
        <p14:creationId xmlns:p14="http://schemas.microsoft.com/office/powerpoint/2010/main" val="354287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D87F39B-A0AA-424A-93D0-27B22CF7DB66}"/>
              </a:ext>
            </a:extLst>
          </p:cNvPr>
          <p:cNvSpPr txBox="1">
            <a:spLocks/>
          </p:cNvSpPr>
          <p:nvPr/>
        </p:nvSpPr>
        <p:spPr>
          <a:xfrm>
            <a:off x="340894" y="236788"/>
            <a:ext cx="6860929" cy="6134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Experiment</a:t>
            </a:r>
            <a:endParaRPr lang="zh-CN" altLang="en-US" dirty="0"/>
          </a:p>
        </p:txBody>
      </p:sp>
      <p:pic>
        <p:nvPicPr>
          <p:cNvPr id="3" name="图片 2">
            <a:extLst>
              <a:ext uri="{FF2B5EF4-FFF2-40B4-BE49-F238E27FC236}">
                <a16:creationId xmlns:a16="http://schemas.microsoft.com/office/drawing/2014/main" id="{7A9EDA84-7062-4EB9-A387-2BF2E8932B04}"/>
              </a:ext>
            </a:extLst>
          </p:cNvPr>
          <p:cNvPicPr>
            <a:picLocks noChangeAspect="1"/>
          </p:cNvPicPr>
          <p:nvPr/>
        </p:nvPicPr>
        <p:blipFill>
          <a:blip r:embed="rId3"/>
          <a:stretch>
            <a:fillRect/>
          </a:stretch>
        </p:blipFill>
        <p:spPr>
          <a:xfrm>
            <a:off x="973595" y="2310500"/>
            <a:ext cx="5122405" cy="2237000"/>
          </a:xfrm>
          <a:prstGeom prst="rect">
            <a:avLst/>
          </a:prstGeom>
        </p:spPr>
      </p:pic>
      <p:pic>
        <p:nvPicPr>
          <p:cNvPr id="6" name="图片 5">
            <a:extLst>
              <a:ext uri="{FF2B5EF4-FFF2-40B4-BE49-F238E27FC236}">
                <a16:creationId xmlns:a16="http://schemas.microsoft.com/office/drawing/2014/main" id="{F936F884-E9C9-4ACC-9256-F29E67CEDF74}"/>
              </a:ext>
            </a:extLst>
          </p:cNvPr>
          <p:cNvPicPr>
            <a:picLocks noChangeAspect="1"/>
          </p:cNvPicPr>
          <p:nvPr/>
        </p:nvPicPr>
        <p:blipFill>
          <a:blip r:embed="rId4"/>
          <a:stretch>
            <a:fillRect/>
          </a:stretch>
        </p:blipFill>
        <p:spPr>
          <a:xfrm>
            <a:off x="6951738" y="2395119"/>
            <a:ext cx="4266667" cy="2152381"/>
          </a:xfrm>
          <a:prstGeom prst="rect">
            <a:avLst/>
          </a:prstGeom>
        </p:spPr>
      </p:pic>
    </p:spTree>
    <p:extLst>
      <p:ext uri="{BB962C8B-B14F-4D97-AF65-F5344CB8AC3E}">
        <p14:creationId xmlns:p14="http://schemas.microsoft.com/office/powerpoint/2010/main" val="2102039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1978A-2D13-4BEC-B3C0-6CD7BE1920C2}"/>
              </a:ext>
            </a:extLst>
          </p:cNvPr>
          <p:cNvSpPr>
            <a:spLocks noGrp="1"/>
          </p:cNvSpPr>
          <p:nvPr>
            <p:ph type="title"/>
          </p:nvPr>
        </p:nvSpPr>
        <p:spPr>
          <a:xfrm>
            <a:off x="517358" y="300958"/>
            <a:ext cx="7648074" cy="469064"/>
          </a:xfrm>
        </p:spPr>
        <p:txBody>
          <a:bodyPr>
            <a:normAutofit fontScale="90000"/>
          </a:bodyPr>
          <a:lstStyle/>
          <a:p>
            <a:r>
              <a:rPr lang="en-US" altLang="zh-CN" dirty="0"/>
              <a:t>Experiment</a:t>
            </a:r>
            <a:endParaRPr lang="zh-CN" altLang="en-US" dirty="0"/>
          </a:p>
        </p:txBody>
      </p:sp>
      <p:pic>
        <p:nvPicPr>
          <p:cNvPr id="4" name="内容占位符 3">
            <a:extLst>
              <a:ext uri="{FF2B5EF4-FFF2-40B4-BE49-F238E27FC236}">
                <a16:creationId xmlns:a16="http://schemas.microsoft.com/office/drawing/2014/main" id="{D3A96E2D-F4FB-4A8B-B6C0-F0D944E34458}"/>
              </a:ext>
            </a:extLst>
          </p:cNvPr>
          <p:cNvPicPr>
            <a:picLocks noGrp="1" noChangeAspect="1"/>
          </p:cNvPicPr>
          <p:nvPr>
            <p:ph idx="1"/>
          </p:nvPr>
        </p:nvPicPr>
        <p:blipFill>
          <a:blip r:embed="rId2"/>
          <a:stretch>
            <a:fillRect/>
          </a:stretch>
        </p:blipFill>
        <p:spPr>
          <a:xfrm>
            <a:off x="838200" y="999101"/>
            <a:ext cx="10515600" cy="2429899"/>
          </a:xfrm>
          <a:prstGeom prst="rect">
            <a:avLst/>
          </a:prstGeom>
        </p:spPr>
      </p:pic>
      <p:pic>
        <p:nvPicPr>
          <p:cNvPr id="5" name="图片 4">
            <a:extLst>
              <a:ext uri="{FF2B5EF4-FFF2-40B4-BE49-F238E27FC236}">
                <a16:creationId xmlns:a16="http://schemas.microsoft.com/office/drawing/2014/main" id="{1F33FD0A-5860-4C81-896A-510F2BB5386F}"/>
              </a:ext>
            </a:extLst>
          </p:cNvPr>
          <p:cNvPicPr>
            <a:picLocks noChangeAspect="1"/>
          </p:cNvPicPr>
          <p:nvPr/>
        </p:nvPicPr>
        <p:blipFill>
          <a:blip r:embed="rId3"/>
          <a:stretch>
            <a:fillRect/>
          </a:stretch>
        </p:blipFill>
        <p:spPr>
          <a:xfrm>
            <a:off x="148381" y="3775560"/>
            <a:ext cx="11895238" cy="2419048"/>
          </a:xfrm>
          <a:prstGeom prst="rect">
            <a:avLst/>
          </a:prstGeom>
        </p:spPr>
      </p:pic>
    </p:spTree>
    <p:extLst>
      <p:ext uri="{BB962C8B-B14F-4D97-AF65-F5344CB8AC3E}">
        <p14:creationId xmlns:p14="http://schemas.microsoft.com/office/powerpoint/2010/main" val="41979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3EE22-477F-4C75-AF04-B2EF06EC3646}"/>
              </a:ext>
            </a:extLst>
          </p:cNvPr>
          <p:cNvSpPr>
            <a:spLocks noGrp="1"/>
          </p:cNvSpPr>
          <p:nvPr>
            <p:ph type="title"/>
          </p:nvPr>
        </p:nvSpPr>
        <p:spPr>
          <a:xfrm>
            <a:off x="838200" y="365125"/>
            <a:ext cx="7295147" cy="805949"/>
          </a:xfrm>
        </p:spPr>
        <p:txBody>
          <a:bodyPr/>
          <a:lstStyle/>
          <a:p>
            <a:r>
              <a:rPr lang="en-US" altLang="zh-CN" dirty="0"/>
              <a:t>Summary</a:t>
            </a:r>
            <a:endParaRPr lang="zh-CN" altLang="en-US" dirty="0"/>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E0B23BD6-ED07-4ABF-AAA9-DA5058AEE234}"/>
                  </a:ext>
                </a:extLst>
              </p:cNvPr>
              <p:cNvSpPr txBox="1"/>
              <p:nvPr/>
            </p:nvSpPr>
            <p:spPr>
              <a:xfrm>
                <a:off x="1138989" y="1732547"/>
                <a:ext cx="10375232" cy="3416320"/>
              </a:xfrm>
              <a:prstGeom prst="rect">
                <a:avLst/>
              </a:prstGeom>
              <a:noFill/>
            </p:spPr>
            <p:txBody>
              <a:bodyPr wrap="square" rtlCol="0">
                <a:spAutoFit/>
              </a:bodyPr>
              <a:lstStyle/>
              <a:p>
                <a:r>
                  <a:rPr lang="en-US" altLang="zh-CN" sz="2400" dirty="0"/>
                  <a:t>H</a:t>
                </a:r>
                <a14:m>
                  <m:oMath xmlns:m="http://schemas.openxmlformats.org/officeDocument/2006/math">
                    <m:r>
                      <m:rPr>
                        <m:sty m:val="p"/>
                      </m:rPr>
                      <a:rPr lang="en-US" altLang="zh-CN" sz="2400" b="0" i="1" smtClean="0">
                        <a:latin typeface="Cambria Math" panose="02040503050406030204" pitchFamily="18" charset="0"/>
                      </a:rPr>
                      <m:t>Δ</m:t>
                    </m:r>
                  </m:oMath>
                </a14:m>
                <a:r>
                  <a:rPr lang="en-US" altLang="zh-CN" sz="2400" dirty="0"/>
                  <a:t>H</a:t>
                </a:r>
                <a:r>
                  <a:rPr lang="zh-CN" altLang="en-US" sz="2400" dirty="0"/>
                  <a:t>需要在两个假设空间上面找上确界，而</a:t>
                </a:r>
                <a:r>
                  <a:rPr lang="en-US" altLang="zh-CN" sz="2400" dirty="0"/>
                  <a:t>DD</a:t>
                </a:r>
                <a:r>
                  <a:rPr lang="zh-CN" altLang="en-US" sz="2400" dirty="0"/>
                  <a:t>只需要一个假设空间中保持固定，在另外一个假设空间中找上确界，简化了运算</a:t>
                </a:r>
                <a:endParaRPr lang="en-US" altLang="zh-CN" sz="2400" dirty="0"/>
              </a:p>
              <a:p>
                <a:endParaRPr lang="en-US" altLang="zh-CN" sz="2400" dirty="0"/>
              </a:p>
              <a:p>
                <a:r>
                  <a:rPr lang="zh-CN" altLang="en-US" sz="2400" dirty="0"/>
                  <a:t>并且，</a:t>
                </a:r>
                <a:r>
                  <a:rPr lang="en-US" altLang="zh-CN" sz="2400" dirty="0"/>
                  <a:t>H</a:t>
                </a:r>
                <a14:m>
                  <m:oMath xmlns:m="http://schemas.openxmlformats.org/officeDocument/2006/math">
                    <m:r>
                      <m:rPr>
                        <m:sty m:val="p"/>
                      </m:rPr>
                      <a:rPr lang="en-US" altLang="zh-CN" sz="2400" b="0" i="1" smtClean="0">
                        <a:latin typeface="Cambria Math" panose="02040503050406030204" pitchFamily="18" charset="0"/>
                      </a:rPr>
                      <m:t>Δ</m:t>
                    </m:r>
                  </m:oMath>
                </a14:m>
                <a:r>
                  <a:rPr lang="en-US" altLang="zh-CN" sz="2400" b="0" dirty="0"/>
                  <a:t>H</a:t>
                </a:r>
                <a:r>
                  <a:rPr lang="zh-CN" altLang="en-US" sz="2400" b="0" dirty="0"/>
                  <a:t>只关注</a:t>
                </a:r>
                <a:r>
                  <a:rPr lang="en-US" altLang="zh-CN" sz="2400" b="0" dirty="0"/>
                  <a:t>hypotheses f</a:t>
                </a:r>
                <a:r>
                  <a:rPr lang="zh-CN" altLang="en-US" sz="2400" b="0" dirty="0"/>
                  <a:t>‘和</a:t>
                </a:r>
                <a:r>
                  <a:rPr lang="en-US" altLang="zh-CN" sz="2400" b="0" dirty="0"/>
                  <a:t>f</a:t>
                </a:r>
                <a:r>
                  <a:rPr lang="zh-CN" altLang="en-US" sz="2400" b="0" dirty="0"/>
                  <a:t>’‘在分类预测的一致性，而</a:t>
                </a:r>
                <a:r>
                  <a:rPr lang="en-US" altLang="zh-CN" sz="2400" b="0" dirty="0"/>
                  <a:t>MDD</a:t>
                </a:r>
                <a:r>
                  <a:rPr lang="zh-CN" altLang="en-US" sz="2400" b="0" dirty="0"/>
                  <a:t>则在此基础上还要求</a:t>
                </a:r>
                <a:r>
                  <a:rPr lang="en-US" altLang="zh-CN" sz="2400" b="0" dirty="0"/>
                  <a:t>f</a:t>
                </a:r>
                <a:r>
                  <a:rPr lang="zh-CN" altLang="en-US" sz="2400" b="0" dirty="0"/>
                  <a:t>’‘的输出概率中正确类别的概率要比其他类别的概率至少高</a:t>
                </a:r>
                <a:r>
                  <a:rPr lang="en-US" altLang="zh-CN" sz="2400" b="0" dirty="0"/>
                  <a:t>margin </a:t>
                </a:r>
                <a14:m>
                  <m:oMath xmlns:m="http://schemas.openxmlformats.org/officeDocument/2006/math">
                    <m:r>
                      <a:rPr lang="zh-CN" altLang="en-US" sz="2400" b="0" i="1" smtClean="0">
                        <a:latin typeface="Cambria Math" panose="02040503050406030204" pitchFamily="18" charset="0"/>
                      </a:rPr>
                      <m:t>𝜌</m:t>
                    </m:r>
                  </m:oMath>
                </a14:m>
                <a:endParaRPr lang="en-US" altLang="zh-CN" sz="2400" b="0" dirty="0"/>
              </a:p>
              <a:p>
                <a:endParaRPr lang="en-US" altLang="zh-CN" sz="2400" dirty="0"/>
              </a:p>
              <a:p>
                <a:r>
                  <a:rPr lang="en-US" altLang="zh-CN" sz="2400" b="0" dirty="0"/>
                  <a:t>MDD</a:t>
                </a:r>
                <a:r>
                  <a:rPr lang="zh-CN" altLang="en-US" sz="2400" b="0" dirty="0"/>
                  <a:t>使用的是</a:t>
                </a:r>
                <a:r>
                  <a:rPr lang="en-US" altLang="zh-CN" sz="2400" dirty="0"/>
                  <a:t>scoring function</a:t>
                </a:r>
                <a:r>
                  <a:rPr lang="zh-CN" altLang="en-US" sz="2400" dirty="0"/>
                  <a:t>，而</a:t>
                </a:r>
                <a:r>
                  <a:rPr lang="en-US" altLang="zh-CN" sz="2400" dirty="0"/>
                  <a:t>H</a:t>
                </a:r>
                <a14:m>
                  <m:oMath xmlns:m="http://schemas.openxmlformats.org/officeDocument/2006/math">
                    <m:r>
                      <m:rPr>
                        <m:sty m:val="p"/>
                      </m:rPr>
                      <a:rPr lang="en-US" altLang="zh-CN" sz="2400" b="0" i="0" smtClean="0">
                        <a:latin typeface="Cambria Math" panose="02040503050406030204" pitchFamily="18" charset="0"/>
                      </a:rPr>
                      <m:t>Δ</m:t>
                    </m:r>
                  </m:oMath>
                </a14:m>
                <a:r>
                  <a:rPr lang="en-US" altLang="zh-CN" sz="2400" b="0" dirty="0"/>
                  <a:t>H</a:t>
                </a:r>
                <a:r>
                  <a:rPr lang="zh-CN" altLang="en-US" sz="2400" b="0" dirty="0"/>
                  <a:t>使用的是</a:t>
                </a:r>
                <a:r>
                  <a:rPr lang="en-US" altLang="zh-CN" sz="2400" b="0" dirty="0"/>
                  <a:t>labeling function</a:t>
                </a:r>
                <a:r>
                  <a:rPr lang="zh-CN" altLang="en-US" sz="2400" b="0" dirty="0"/>
                  <a:t>，所以相比较</a:t>
                </a:r>
                <a:r>
                  <a:rPr lang="en-US" altLang="zh-CN" sz="2400" b="0" dirty="0"/>
                  <a:t>H</a:t>
                </a:r>
                <a14:m>
                  <m:oMath xmlns:m="http://schemas.openxmlformats.org/officeDocument/2006/math">
                    <m:r>
                      <m:rPr>
                        <m:sty m:val="p"/>
                      </m:rPr>
                      <a:rPr lang="en-US" altLang="zh-CN" sz="2400" b="0" i="0" smtClean="0">
                        <a:latin typeface="Cambria Math" panose="02040503050406030204" pitchFamily="18" charset="0"/>
                      </a:rPr>
                      <m:t>Δ</m:t>
                    </m:r>
                  </m:oMath>
                </a14:m>
                <a:r>
                  <a:rPr lang="en-US" altLang="zh-CN" sz="2400" b="0" dirty="0"/>
                  <a:t>H</a:t>
                </a:r>
                <a:r>
                  <a:rPr lang="zh-CN" altLang="en-US" sz="2400" b="0" dirty="0"/>
                  <a:t>，</a:t>
                </a:r>
                <a:r>
                  <a:rPr lang="en-US" altLang="zh-CN" sz="2400" b="0" dirty="0"/>
                  <a:t>MDD</a:t>
                </a:r>
                <a:r>
                  <a:rPr lang="zh-CN" altLang="en-US" sz="2400" b="0" dirty="0"/>
                  <a:t>具有信息 更加丰富的边界</a:t>
                </a:r>
                <a:endParaRPr lang="en-US" altLang="zh-CN" sz="2400" b="0" dirty="0"/>
              </a:p>
            </p:txBody>
          </p:sp>
        </mc:Choice>
        <mc:Fallback>
          <p:sp>
            <p:nvSpPr>
              <p:cNvPr id="3" name="文本框 2">
                <a:extLst>
                  <a:ext uri="{FF2B5EF4-FFF2-40B4-BE49-F238E27FC236}">
                    <a16:creationId xmlns:a16="http://schemas.microsoft.com/office/drawing/2014/main" id="{E0B23BD6-ED07-4ABF-AAA9-DA5058AEE234}"/>
                  </a:ext>
                </a:extLst>
              </p:cNvPr>
              <p:cNvSpPr txBox="1">
                <a:spLocks noRot="1" noChangeAspect="1" noMove="1" noResize="1" noEditPoints="1" noAdjustHandles="1" noChangeArrowheads="1" noChangeShapeType="1" noTextEdit="1"/>
              </p:cNvSpPr>
              <p:nvPr/>
            </p:nvSpPr>
            <p:spPr>
              <a:xfrm>
                <a:off x="1138989" y="1732547"/>
                <a:ext cx="10375232" cy="3416320"/>
              </a:xfrm>
              <a:prstGeom prst="rect">
                <a:avLst/>
              </a:prstGeom>
              <a:blipFill>
                <a:blip r:embed="rId2"/>
                <a:stretch>
                  <a:fillRect l="-940" t="-1248" r="-646" b="-32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198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F579D-0E0D-4557-A82B-13F5BDD67145}"/>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AD71F30F-AAF4-459F-A665-B74A1E336110}"/>
              </a:ext>
            </a:extLst>
          </p:cNvPr>
          <p:cNvSpPr>
            <a:spLocks noGrp="1"/>
          </p:cNvSpPr>
          <p:nvPr>
            <p:ph idx="1"/>
          </p:nvPr>
        </p:nvSpPr>
        <p:spPr>
          <a:xfrm>
            <a:off x="838199" y="1825625"/>
            <a:ext cx="10968789" cy="4667250"/>
          </a:xfrm>
        </p:spPr>
        <p:txBody>
          <a:bodyPr>
            <a:normAutofit/>
          </a:bodyPr>
          <a:lstStyle/>
          <a:p>
            <a:pPr marL="0" indent="0">
              <a:buNone/>
            </a:pPr>
            <a:r>
              <a:rPr lang="zh-CN" altLang="en-US" sz="2400" dirty="0"/>
              <a:t>尽管可以将许多领域自适应算法粗略地解释为使分布差异理论最小化，但仍然存在一些脱节，从而在理论和算法之间形成了不可忽略的差距</a:t>
            </a:r>
            <a:endParaRPr lang="en-US" altLang="zh-CN" sz="2400" dirty="0"/>
          </a:p>
          <a:p>
            <a:pPr marL="0" indent="0">
              <a:buNone/>
            </a:pPr>
            <a:endParaRPr lang="en-US" altLang="zh-CN" sz="2400" dirty="0"/>
          </a:p>
          <a:p>
            <a:pPr marL="0" indent="0">
              <a:buNone/>
            </a:pPr>
            <a:r>
              <a:rPr lang="zh-CN" altLang="en-US" sz="2400" dirty="0"/>
              <a:t>使用</a:t>
            </a:r>
            <a:r>
              <a:rPr lang="en-US" altLang="zh-CN" sz="2400" dirty="0"/>
              <a:t>scoring function</a:t>
            </a:r>
            <a:r>
              <a:rPr lang="zh-CN" altLang="en-US" sz="2400" dirty="0"/>
              <a:t>的域自适应算法缺乏理论上的保证，因为先前的工作只是研究了在这种情况下分类的</a:t>
            </a:r>
            <a:r>
              <a:rPr lang="en-US" altLang="zh-CN" sz="2400" dirty="0"/>
              <a:t>0-1</a:t>
            </a:r>
            <a:r>
              <a:rPr lang="zh-CN" altLang="en-US" sz="2400" dirty="0"/>
              <a:t>损失。 同时，广泛使用的理论和算法分歧之间存在差距</a:t>
            </a:r>
            <a:endParaRPr lang="en-US" altLang="zh-CN" sz="2400" dirty="0"/>
          </a:p>
          <a:p>
            <a:pPr marL="0" indent="0">
              <a:buNone/>
            </a:pPr>
            <a:endParaRPr lang="en-US" altLang="zh-CN" sz="2400" dirty="0"/>
          </a:p>
          <a:p>
            <a:pPr marL="0" indent="0">
              <a:buNone/>
            </a:pPr>
            <a:endParaRPr lang="en-US" altLang="zh-CN" sz="2400" dirty="0"/>
          </a:p>
          <a:p>
            <a:pPr marL="0" indent="0">
              <a:buNone/>
            </a:pPr>
            <a:r>
              <a:rPr lang="zh-CN" altLang="en-US" sz="2400" dirty="0"/>
              <a:t>这项工作旨在弥合领域适应的理论和算法之间的差距</a:t>
            </a:r>
          </a:p>
        </p:txBody>
      </p:sp>
    </p:spTree>
    <p:extLst>
      <p:ext uri="{BB962C8B-B14F-4D97-AF65-F5344CB8AC3E}">
        <p14:creationId xmlns:p14="http://schemas.microsoft.com/office/powerpoint/2010/main" val="74089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3EE22-477F-4C75-AF04-B2EF06EC3646}"/>
              </a:ext>
            </a:extLst>
          </p:cNvPr>
          <p:cNvSpPr>
            <a:spLocks noGrp="1"/>
          </p:cNvSpPr>
          <p:nvPr>
            <p:ph type="title"/>
          </p:nvPr>
        </p:nvSpPr>
        <p:spPr>
          <a:xfrm>
            <a:off x="838200" y="365125"/>
            <a:ext cx="7295147" cy="805949"/>
          </a:xfrm>
        </p:spPr>
        <p:txBody>
          <a:bodyPr/>
          <a:lstStyle/>
          <a:p>
            <a:r>
              <a:rPr lang="en-US" altLang="zh-CN" dirty="0"/>
              <a:t>introduction</a:t>
            </a:r>
            <a:endParaRPr lang="zh-CN" altLang="en-US" dirty="0"/>
          </a:p>
        </p:txBody>
      </p:sp>
      <p:pic>
        <p:nvPicPr>
          <p:cNvPr id="4" name="内容占位符 3">
            <a:extLst>
              <a:ext uri="{FF2B5EF4-FFF2-40B4-BE49-F238E27FC236}">
                <a16:creationId xmlns:a16="http://schemas.microsoft.com/office/drawing/2014/main" id="{AE3D3FA2-E936-4597-8AF6-DFCFBE81DA23}"/>
              </a:ext>
            </a:extLst>
          </p:cNvPr>
          <p:cNvPicPr>
            <a:picLocks noGrp="1" noChangeAspect="1"/>
          </p:cNvPicPr>
          <p:nvPr>
            <p:ph idx="1"/>
          </p:nvPr>
        </p:nvPicPr>
        <p:blipFill>
          <a:blip r:embed="rId2"/>
          <a:stretch>
            <a:fillRect/>
          </a:stretch>
        </p:blipFill>
        <p:spPr>
          <a:xfrm>
            <a:off x="1341785" y="1171074"/>
            <a:ext cx="9508430" cy="1456396"/>
          </a:xfrm>
          <a:prstGeom prst="rect">
            <a:avLst/>
          </a:prstGeom>
        </p:spPr>
      </p:pic>
      <p:pic>
        <p:nvPicPr>
          <p:cNvPr id="5" name="图片 4">
            <a:extLst>
              <a:ext uri="{FF2B5EF4-FFF2-40B4-BE49-F238E27FC236}">
                <a16:creationId xmlns:a16="http://schemas.microsoft.com/office/drawing/2014/main" id="{22021C39-6C05-41C2-8E40-AFAC300AB73A}"/>
              </a:ext>
            </a:extLst>
          </p:cNvPr>
          <p:cNvPicPr>
            <a:picLocks noChangeAspect="1"/>
          </p:cNvPicPr>
          <p:nvPr/>
        </p:nvPicPr>
        <p:blipFill>
          <a:blip r:embed="rId3"/>
          <a:stretch>
            <a:fillRect/>
          </a:stretch>
        </p:blipFill>
        <p:spPr>
          <a:xfrm>
            <a:off x="1509070" y="3030556"/>
            <a:ext cx="9747032" cy="2399949"/>
          </a:xfrm>
          <a:prstGeom prst="rect">
            <a:avLst/>
          </a:prstGeom>
        </p:spPr>
      </p:pic>
    </p:spTree>
    <p:extLst>
      <p:ext uri="{BB962C8B-B14F-4D97-AF65-F5344CB8AC3E}">
        <p14:creationId xmlns:p14="http://schemas.microsoft.com/office/powerpoint/2010/main" val="379079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3EE22-477F-4C75-AF04-B2EF06EC3646}"/>
              </a:ext>
            </a:extLst>
          </p:cNvPr>
          <p:cNvSpPr>
            <a:spLocks noGrp="1"/>
          </p:cNvSpPr>
          <p:nvPr>
            <p:ph type="title"/>
          </p:nvPr>
        </p:nvSpPr>
        <p:spPr>
          <a:xfrm>
            <a:off x="838200" y="365125"/>
            <a:ext cx="7295147" cy="805949"/>
          </a:xfrm>
        </p:spPr>
        <p:txBody>
          <a:bodyPr/>
          <a:lstStyle/>
          <a:p>
            <a:r>
              <a:rPr lang="en-US" altLang="zh-CN" dirty="0"/>
              <a:t>introduction</a:t>
            </a:r>
            <a:endParaRPr lang="zh-CN" altLang="en-US" dirty="0"/>
          </a:p>
        </p:txBody>
      </p:sp>
      <p:sp>
        <p:nvSpPr>
          <p:cNvPr id="9" name="文本框 8">
            <a:extLst>
              <a:ext uri="{FF2B5EF4-FFF2-40B4-BE49-F238E27FC236}">
                <a16:creationId xmlns:a16="http://schemas.microsoft.com/office/drawing/2014/main" id="{03D50013-BD8E-434A-9715-85BCEC4393CC}"/>
              </a:ext>
            </a:extLst>
          </p:cNvPr>
          <p:cNvSpPr txBox="1"/>
          <p:nvPr/>
        </p:nvSpPr>
        <p:spPr>
          <a:xfrm>
            <a:off x="1042737" y="1700463"/>
            <a:ext cx="10282989" cy="707886"/>
          </a:xfrm>
          <a:prstGeom prst="rect">
            <a:avLst/>
          </a:prstGeom>
          <a:noFill/>
        </p:spPr>
        <p:txBody>
          <a:bodyPr wrap="square" rtlCol="0">
            <a:spAutoFit/>
          </a:bodyPr>
          <a:lstStyle/>
          <a:p>
            <a:r>
              <a:rPr lang="zh-CN" altLang="en-US" sz="2000" dirty="0"/>
              <a:t>几种理论的区别主要是对</a:t>
            </a:r>
            <a:r>
              <a:rPr lang="en-US" altLang="zh-CN" sz="2000" dirty="0"/>
              <a:t>d(P,Q)</a:t>
            </a:r>
            <a:r>
              <a:rPr lang="zh-CN" altLang="en-US" sz="2000" dirty="0"/>
              <a:t>的定义不同</a:t>
            </a:r>
            <a:endParaRPr lang="en-US" altLang="zh-CN" sz="2000" dirty="0"/>
          </a:p>
          <a:p>
            <a:endParaRPr lang="zh-CN" altLang="en-US" sz="2000" dirty="0"/>
          </a:p>
        </p:txBody>
      </p:sp>
      <p:pic>
        <p:nvPicPr>
          <p:cNvPr id="12" name="图片 11">
            <a:extLst>
              <a:ext uri="{FF2B5EF4-FFF2-40B4-BE49-F238E27FC236}">
                <a16:creationId xmlns:a16="http://schemas.microsoft.com/office/drawing/2014/main" id="{D5DF3544-C87F-4A16-AA49-13B984F848A9}"/>
              </a:ext>
            </a:extLst>
          </p:cNvPr>
          <p:cNvPicPr>
            <a:picLocks noChangeAspect="1"/>
          </p:cNvPicPr>
          <p:nvPr/>
        </p:nvPicPr>
        <p:blipFill>
          <a:blip r:embed="rId2"/>
          <a:stretch>
            <a:fillRect/>
          </a:stretch>
        </p:blipFill>
        <p:spPr>
          <a:xfrm>
            <a:off x="2084044" y="2346794"/>
            <a:ext cx="8023912" cy="3958145"/>
          </a:xfrm>
          <a:prstGeom prst="rect">
            <a:avLst/>
          </a:prstGeom>
        </p:spPr>
      </p:pic>
    </p:spTree>
    <p:extLst>
      <p:ext uri="{BB962C8B-B14F-4D97-AF65-F5344CB8AC3E}">
        <p14:creationId xmlns:p14="http://schemas.microsoft.com/office/powerpoint/2010/main" val="224475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3EE22-477F-4C75-AF04-B2EF06EC3646}"/>
              </a:ext>
            </a:extLst>
          </p:cNvPr>
          <p:cNvSpPr>
            <a:spLocks noGrp="1"/>
          </p:cNvSpPr>
          <p:nvPr>
            <p:ph type="title"/>
          </p:nvPr>
        </p:nvSpPr>
        <p:spPr>
          <a:xfrm>
            <a:off x="838200" y="365125"/>
            <a:ext cx="7295147" cy="805949"/>
          </a:xfrm>
        </p:spPr>
        <p:txBody>
          <a:bodyPr/>
          <a:lstStyle/>
          <a:p>
            <a:r>
              <a:rPr lang="en-US" altLang="zh-CN" dirty="0"/>
              <a:t>Preliminaries</a:t>
            </a:r>
            <a:endParaRPr lang="zh-CN" altLang="en-US" dirty="0"/>
          </a:p>
        </p:txBody>
      </p:sp>
      <p:pic>
        <p:nvPicPr>
          <p:cNvPr id="3" name="图片 2">
            <a:extLst>
              <a:ext uri="{FF2B5EF4-FFF2-40B4-BE49-F238E27FC236}">
                <a16:creationId xmlns:a16="http://schemas.microsoft.com/office/drawing/2014/main" id="{0CA4DF1D-3D9F-4A2F-9296-60F299EAA063}"/>
              </a:ext>
            </a:extLst>
          </p:cNvPr>
          <p:cNvPicPr>
            <a:picLocks noChangeAspect="1"/>
          </p:cNvPicPr>
          <p:nvPr/>
        </p:nvPicPr>
        <p:blipFill>
          <a:blip r:embed="rId2"/>
          <a:stretch>
            <a:fillRect/>
          </a:stretch>
        </p:blipFill>
        <p:spPr>
          <a:xfrm>
            <a:off x="2347179" y="1524034"/>
            <a:ext cx="4277188" cy="1904966"/>
          </a:xfrm>
          <a:prstGeom prst="rect">
            <a:avLst/>
          </a:prstGeom>
        </p:spPr>
      </p:pic>
      <p:pic>
        <p:nvPicPr>
          <p:cNvPr id="4" name="图片 3">
            <a:extLst>
              <a:ext uri="{FF2B5EF4-FFF2-40B4-BE49-F238E27FC236}">
                <a16:creationId xmlns:a16="http://schemas.microsoft.com/office/drawing/2014/main" id="{A297A9C5-E791-4789-AE0C-0217CBA40B77}"/>
              </a:ext>
            </a:extLst>
          </p:cNvPr>
          <p:cNvPicPr>
            <a:picLocks noChangeAspect="1"/>
          </p:cNvPicPr>
          <p:nvPr/>
        </p:nvPicPr>
        <p:blipFill>
          <a:blip r:embed="rId3"/>
          <a:stretch>
            <a:fillRect/>
          </a:stretch>
        </p:blipFill>
        <p:spPr>
          <a:xfrm>
            <a:off x="1816547" y="3429000"/>
            <a:ext cx="4612545" cy="823236"/>
          </a:xfrm>
          <a:prstGeom prst="rect">
            <a:avLst/>
          </a:prstGeom>
        </p:spPr>
      </p:pic>
      <p:pic>
        <p:nvPicPr>
          <p:cNvPr id="5" name="图片 4">
            <a:extLst>
              <a:ext uri="{FF2B5EF4-FFF2-40B4-BE49-F238E27FC236}">
                <a16:creationId xmlns:a16="http://schemas.microsoft.com/office/drawing/2014/main" id="{982FC122-5078-4511-9E87-4C58891550AC}"/>
              </a:ext>
            </a:extLst>
          </p:cNvPr>
          <p:cNvPicPr>
            <a:picLocks noChangeAspect="1"/>
          </p:cNvPicPr>
          <p:nvPr/>
        </p:nvPicPr>
        <p:blipFill>
          <a:blip r:embed="rId4"/>
          <a:stretch>
            <a:fillRect/>
          </a:stretch>
        </p:blipFill>
        <p:spPr>
          <a:xfrm>
            <a:off x="1478649" y="4694843"/>
            <a:ext cx="6015966" cy="1278246"/>
          </a:xfrm>
          <a:prstGeom prst="rect">
            <a:avLst/>
          </a:prstGeom>
        </p:spPr>
      </p:pic>
      <p:pic>
        <p:nvPicPr>
          <p:cNvPr id="6" name="图片 5">
            <a:extLst>
              <a:ext uri="{FF2B5EF4-FFF2-40B4-BE49-F238E27FC236}">
                <a16:creationId xmlns:a16="http://schemas.microsoft.com/office/drawing/2014/main" id="{C4ACE1B0-71C3-4CE2-9402-B997BDC8BBAB}"/>
              </a:ext>
            </a:extLst>
          </p:cNvPr>
          <p:cNvPicPr>
            <a:picLocks noChangeAspect="1"/>
          </p:cNvPicPr>
          <p:nvPr/>
        </p:nvPicPr>
        <p:blipFill>
          <a:blip r:embed="rId5"/>
          <a:stretch>
            <a:fillRect/>
          </a:stretch>
        </p:blipFill>
        <p:spPr>
          <a:xfrm>
            <a:off x="7266697" y="3547892"/>
            <a:ext cx="4176638" cy="1408688"/>
          </a:xfrm>
          <a:prstGeom prst="rect">
            <a:avLst/>
          </a:prstGeom>
        </p:spPr>
      </p:pic>
    </p:spTree>
    <p:extLst>
      <p:ext uri="{BB962C8B-B14F-4D97-AF65-F5344CB8AC3E}">
        <p14:creationId xmlns:p14="http://schemas.microsoft.com/office/powerpoint/2010/main" val="53688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3EE22-477F-4C75-AF04-B2EF06EC3646}"/>
              </a:ext>
            </a:extLst>
          </p:cNvPr>
          <p:cNvSpPr>
            <a:spLocks noGrp="1"/>
          </p:cNvSpPr>
          <p:nvPr>
            <p:ph type="title"/>
          </p:nvPr>
        </p:nvSpPr>
        <p:spPr>
          <a:xfrm>
            <a:off x="838200" y="365125"/>
            <a:ext cx="7295147" cy="805949"/>
          </a:xfrm>
        </p:spPr>
        <p:txBody>
          <a:bodyPr/>
          <a:lstStyle/>
          <a:p>
            <a:r>
              <a:rPr lang="en-US" altLang="zh-CN" dirty="0"/>
              <a:t>Theory</a:t>
            </a:r>
            <a:endParaRPr lang="zh-CN" altLang="en-US" dirty="0"/>
          </a:p>
        </p:txBody>
      </p:sp>
      <p:sp>
        <p:nvSpPr>
          <p:cNvPr id="7" name="文本框 6">
            <a:extLst>
              <a:ext uri="{FF2B5EF4-FFF2-40B4-BE49-F238E27FC236}">
                <a16:creationId xmlns:a16="http://schemas.microsoft.com/office/drawing/2014/main" id="{940CF8C7-81EC-4705-B904-44540DB6F1BF}"/>
              </a:ext>
            </a:extLst>
          </p:cNvPr>
          <p:cNvSpPr txBox="1"/>
          <p:nvPr/>
        </p:nvSpPr>
        <p:spPr>
          <a:xfrm>
            <a:off x="1524000" y="1445110"/>
            <a:ext cx="10282989" cy="400110"/>
          </a:xfrm>
          <a:prstGeom prst="rect">
            <a:avLst/>
          </a:prstGeom>
          <a:noFill/>
        </p:spPr>
        <p:txBody>
          <a:bodyPr wrap="square" rtlCol="0">
            <a:spAutoFit/>
          </a:bodyPr>
          <a:lstStyle/>
          <a:p>
            <a:r>
              <a:rPr lang="zh-CN" altLang="en-US" sz="2000" dirty="0"/>
              <a:t>差异距离</a:t>
            </a:r>
            <a:r>
              <a:rPr lang="en-US" altLang="zh-CN" sz="2000" dirty="0"/>
              <a:t>(DD):</a:t>
            </a:r>
            <a:endParaRPr lang="zh-CN" altLang="en-US" sz="2000" dirty="0"/>
          </a:p>
        </p:txBody>
      </p:sp>
      <p:pic>
        <p:nvPicPr>
          <p:cNvPr id="8" name="图片 7">
            <a:extLst>
              <a:ext uri="{FF2B5EF4-FFF2-40B4-BE49-F238E27FC236}">
                <a16:creationId xmlns:a16="http://schemas.microsoft.com/office/drawing/2014/main" id="{DA2C2BBC-6F5E-4F4B-A520-6F83BE92EFB5}"/>
              </a:ext>
            </a:extLst>
          </p:cNvPr>
          <p:cNvPicPr>
            <a:picLocks noChangeAspect="1"/>
          </p:cNvPicPr>
          <p:nvPr/>
        </p:nvPicPr>
        <p:blipFill>
          <a:blip r:embed="rId2"/>
          <a:stretch>
            <a:fillRect/>
          </a:stretch>
        </p:blipFill>
        <p:spPr>
          <a:xfrm>
            <a:off x="2938593" y="2119256"/>
            <a:ext cx="5425830" cy="1227408"/>
          </a:xfrm>
          <a:prstGeom prst="rect">
            <a:avLst/>
          </a:prstGeom>
        </p:spPr>
      </p:pic>
      <p:pic>
        <p:nvPicPr>
          <p:cNvPr id="9" name="图片 8">
            <a:extLst>
              <a:ext uri="{FF2B5EF4-FFF2-40B4-BE49-F238E27FC236}">
                <a16:creationId xmlns:a16="http://schemas.microsoft.com/office/drawing/2014/main" id="{3649C5CE-4588-43B4-B8B2-205897E58ABB}"/>
              </a:ext>
            </a:extLst>
          </p:cNvPr>
          <p:cNvPicPr>
            <a:picLocks noChangeAspect="1"/>
          </p:cNvPicPr>
          <p:nvPr/>
        </p:nvPicPr>
        <p:blipFill>
          <a:blip r:embed="rId3"/>
          <a:stretch>
            <a:fillRect/>
          </a:stretch>
        </p:blipFill>
        <p:spPr>
          <a:xfrm>
            <a:off x="3282887" y="3511337"/>
            <a:ext cx="4439852" cy="477090"/>
          </a:xfrm>
          <a:prstGeom prst="rect">
            <a:avLst/>
          </a:prstGeom>
        </p:spPr>
      </p:pic>
      <p:pic>
        <p:nvPicPr>
          <p:cNvPr id="10" name="图片 9">
            <a:extLst>
              <a:ext uri="{FF2B5EF4-FFF2-40B4-BE49-F238E27FC236}">
                <a16:creationId xmlns:a16="http://schemas.microsoft.com/office/drawing/2014/main" id="{3321A0CB-7B98-4F9A-96BE-E2FF08BEB419}"/>
              </a:ext>
            </a:extLst>
          </p:cNvPr>
          <p:cNvPicPr>
            <a:picLocks noChangeAspect="1"/>
          </p:cNvPicPr>
          <p:nvPr/>
        </p:nvPicPr>
        <p:blipFill>
          <a:blip r:embed="rId4"/>
          <a:stretch>
            <a:fillRect/>
          </a:stretch>
        </p:blipFill>
        <p:spPr>
          <a:xfrm>
            <a:off x="3777117" y="4240011"/>
            <a:ext cx="4637766" cy="1904397"/>
          </a:xfrm>
          <a:prstGeom prst="rect">
            <a:avLst/>
          </a:prstGeom>
        </p:spPr>
      </p:pic>
    </p:spTree>
    <p:extLst>
      <p:ext uri="{BB962C8B-B14F-4D97-AF65-F5344CB8AC3E}">
        <p14:creationId xmlns:p14="http://schemas.microsoft.com/office/powerpoint/2010/main" val="306523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3EE22-477F-4C75-AF04-B2EF06EC3646}"/>
              </a:ext>
            </a:extLst>
          </p:cNvPr>
          <p:cNvSpPr>
            <a:spLocks noGrp="1"/>
          </p:cNvSpPr>
          <p:nvPr>
            <p:ph type="title"/>
          </p:nvPr>
        </p:nvSpPr>
        <p:spPr>
          <a:xfrm>
            <a:off x="838200" y="365125"/>
            <a:ext cx="7295147" cy="805949"/>
          </a:xfrm>
        </p:spPr>
        <p:txBody>
          <a:bodyPr/>
          <a:lstStyle/>
          <a:p>
            <a:r>
              <a:rPr lang="en-US" altLang="zh-CN" dirty="0"/>
              <a:t>Theory</a:t>
            </a:r>
            <a:endParaRPr lang="zh-CN" altLang="en-US" dirty="0"/>
          </a:p>
        </p:txBody>
      </p:sp>
      <p:sp>
        <p:nvSpPr>
          <p:cNvPr id="7" name="文本框 6">
            <a:extLst>
              <a:ext uri="{FF2B5EF4-FFF2-40B4-BE49-F238E27FC236}">
                <a16:creationId xmlns:a16="http://schemas.microsoft.com/office/drawing/2014/main" id="{940CF8C7-81EC-4705-B904-44540DB6F1BF}"/>
              </a:ext>
            </a:extLst>
          </p:cNvPr>
          <p:cNvSpPr txBox="1"/>
          <p:nvPr/>
        </p:nvSpPr>
        <p:spPr>
          <a:xfrm>
            <a:off x="1524000" y="1445110"/>
            <a:ext cx="10282989" cy="461665"/>
          </a:xfrm>
          <a:prstGeom prst="rect">
            <a:avLst/>
          </a:prstGeom>
          <a:noFill/>
        </p:spPr>
        <p:txBody>
          <a:bodyPr wrap="square" rtlCol="0">
            <a:spAutoFit/>
          </a:bodyPr>
          <a:lstStyle/>
          <a:p>
            <a:r>
              <a:rPr lang="zh-CN" altLang="en-US" sz="2400" dirty="0"/>
              <a:t>边际差异距离</a:t>
            </a:r>
            <a:r>
              <a:rPr lang="en-US" altLang="zh-CN" sz="2400" dirty="0"/>
              <a:t>(MDD):</a:t>
            </a:r>
            <a:endParaRPr lang="zh-CN" altLang="en-US" sz="2400" dirty="0"/>
          </a:p>
        </p:txBody>
      </p:sp>
      <p:pic>
        <p:nvPicPr>
          <p:cNvPr id="3" name="图片 2">
            <a:extLst>
              <a:ext uri="{FF2B5EF4-FFF2-40B4-BE49-F238E27FC236}">
                <a16:creationId xmlns:a16="http://schemas.microsoft.com/office/drawing/2014/main" id="{1C3FF401-C2DD-4A72-B5B5-88627F2E9A9A}"/>
              </a:ext>
            </a:extLst>
          </p:cNvPr>
          <p:cNvPicPr>
            <a:picLocks noChangeAspect="1"/>
          </p:cNvPicPr>
          <p:nvPr/>
        </p:nvPicPr>
        <p:blipFill>
          <a:blip r:embed="rId2"/>
          <a:stretch>
            <a:fillRect/>
          </a:stretch>
        </p:blipFill>
        <p:spPr>
          <a:xfrm>
            <a:off x="2399188" y="2743201"/>
            <a:ext cx="7393623" cy="1636293"/>
          </a:xfrm>
          <a:prstGeom prst="rect">
            <a:avLst/>
          </a:prstGeom>
        </p:spPr>
      </p:pic>
    </p:spTree>
    <p:extLst>
      <p:ext uri="{BB962C8B-B14F-4D97-AF65-F5344CB8AC3E}">
        <p14:creationId xmlns:p14="http://schemas.microsoft.com/office/powerpoint/2010/main" val="2786014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70B4-7E19-42B0-8313-37A540E9FC90}"/>
              </a:ext>
            </a:extLst>
          </p:cNvPr>
          <p:cNvSpPr>
            <a:spLocks noGrp="1"/>
          </p:cNvSpPr>
          <p:nvPr>
            <p:ph type="title"/>
          </p:nvPr>
        </p:nvSpPr>
        <p:spPr>
          <a:xfrm>
            <a:off x="838200" y="365125"/>
            <a:ext cx="6860929" cy="613443"/>
          </a:xfrm>
        </p:spPr>
        <p:txBody>
          <a:bodyPr>
            <a:normAutofit fontScale="90000"/>
          </a:bodyPr>
          <a:lstStyle/>
          <a:p>
            <a:r>
              <a:rPr lang="en-US" altLang="zh-CN" dirty="0"/>
              <a:t>Theory</a:t>
            </a:r>
            <a:endParaRPr lang="zh-CN" altLang="en-US" dirty="0"/>
          </a:p>
        </p:txBody>
      </p:sp>
      <p:pic>
        <p:nvPicPr>
          <p:cNvPr id="4" name="图片 3">
            <a:extLst>
              <a:ext uri="{FF2B5EF4-FFF2-40B4-BE49-F238E27FC236}">
                <a16:creationId xmlns:a16="http://schemas.microsoft.com/office/drawing/2014/main" id="{9BB4212C-CB13-4D95-9F12-45976D8548CD}"/>
              </a:ext>
            </a:extLst>
          </p:cNvPr>
          <p:cNvPicPr>
            <a:picLocks noChangeAspect="1"/>
          </p:cNvPicPr>
          <p:nvPr/>
        </p:nvPicPr>
        <p:blipFill>
          <a:blip r:embed="rId2"/>
          <a:stretch>
            <a:fillRect/>
          </a:stretch>
        </p:blipFill>
        <p:spPr>
          <a:xfrm>
            <a:off x="2777830" y="1090948"/>
            <a:ext cx="6860929" cy="1941010"/>
          </a:xfrm>
          <a:prstGeom prst="rect">
            <a:avLst/>
          </a:prstGeom>
        </p:spPr>
      </p:pic>
      <p:pic>
        <p:nvPicPr>
          <p:cNvPr id="5" name="图片 4">
            <a:extLst>
              <a:ext uri="{FF2B5EF4-FFF2-40B4-BE49-F238E27FC236}">
                <a16:creationId xmlns:a16="http://schemas.microsoft.com/office/drawing/2014/main" id="{A5CE1817-A129-4D1D-86AF-13664C8C4C6D}"/>
              </a:ext>
            </a:extLst>
          </p:cNvPr>
          <p:cNvPicPr>
            <a:picLocks noChangeAspect="1"/>
          </p:cNvPicPr>
          <p:nvPr/>
        </p:nvPicPr>
        <p:blipFill>
          <a:blip r:embed="rId3"/>
          <a:stretch>
            <a:fillRect/>
          </a:stretch>
        </p:blipFill>
        <p:spPr>
          <a:xfrm>
            <a:off x="3906078" y="3429000"/>
            <a:ext cx="4801930" cy="2506579"/>
          </a:xfrm>
          <a:prstGeom prst="rect">
            <a:avLst/>
          </a:prstGeom>
        </p:spPr>
      </p:pic>
    </p:spTree>
    <p:extLst>
      <p:ext uri="{BB962C8B-B14F-4D97-AF65-F5344CB8AC3E}">
        <p14:creationId xmlns:p14="http://schemas.microsoft.com/office/powerpoint/2010/main" val="1215961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70B4-7E19-42B0-8313-37A540E9FC90}"/>
              </a:ext>
            </a:extLst>
          </p:cNvPr>
          <p:cNvSpPr>
            <a:spLocks noGrp="1"/>
          </p:cNvSpPr>
          <p:nvPr>
            <p:ph type="title"/>
          </p:nvPr>
        </p:nvSpPr>
        <p:spPr>
          <a:xfrm>
            <a:off x="838200" y="365125"/>
            <a:ext cx="6860929" cy="613443"/>
          </a:xfrm>
        </p:spPr>
        <p:txBody>
          <a:bodyPr>
            <a:normAutofit fontScale="90000"/>
          </a:bodyPr>
          <a:lstStyle/>
          <a:p>
            <a:r>
              <a:rPr lang="en-US" altLang="zh-CN" dirty="0"/>
              <a:t>Theory</a:t>
            </a:r>
            <a:endParaRPr lang="zh-CN" altLang="en-US" dirty="0"/>
          </a:p>
        </p:txBody>
      </p:sp>
      <p:sp>
        <p:nvSpPr>
          <p:cNvPr id="3" name="文本框 2">
            <a:extLst>
              <a:ext uri="{FF2B5EF4-FFF2-40B4-BE49-F238E27FC236}">
                <a16:creationId xmlns:a16="http://schemas.microsoft.com/office/drawing/2014/main" id="{D1618BF6-8EE3-444E-A9C3-0FF5258F1325}"/>
              </a:ext>
            </a:extLst>
          </p:cNvPr>
          <p:cNvSpPr txBox="1"/>
          <p:nvPr/>
        </p:nvSpPr>
        <p:spPr>
          <a:xfrm>
            <a:off x="1878391" y="1331495"/>
            <a:ext cx="2390273" cy="461665"/>
          </a:xfrm>
          <a:prstGeom prst="rect">
            <a:avLst/>
          </a:prstGeom>
          <a:noFill/>
        </p:spPr>
        <p:txBody>
          <a:bodyPr wrap="square" rtlCol="0">
            <a:spAutoFit/>
          </a:bodyPr>
          <a:lstStyle/>
          <a:p>
            <a:r>
              <a:rPr lang="zh-CN" altLang="en-US" sz="2400" dirty="0"/>
              <a:t>泛化边界</a:t>
            </a:r>
          </a:p>
        </p:txBody>
      </p:sp>
      <p:pic>
        <p:nvPicPr>
          <p:cNvPr id="7" name="图片 6">
            <a:extLst>
              <a:ext uri="{FF2B5EF4-FFF2-40B4-BE49-F238E27FC236}">
                <a16:creationId xmlns:a16="http://schemas.microsoft.com/office/drawing/2014/main" id="{D47DA265-784F-4C69-92BD-8A5C09F23B16}"/>
              </a:ext>
            </a:extLst>
          </p:cNvPr>
          <p:cNvPicPr>
            <a:picLocks noChangeAspect="1"/>
          </p:cNvPicPr>
          <p:nvPr/>
        </p:nvPicPr>
        <p:blipFill>
          <a:blip r:embed="rId2"/>
          <a:stretch>
            <a:fillRect/>
          </a:stretch>
        </p:blipFill>
        <p:spPr>
          <a:xfrm>
            <a:off x="2193889" y="2050010"/>
            <a:ext cx="6581143" cy="1350931"/>
          </a:xfrm>
          <a:prstGeom prst="rect">
            <a:avLst/>
          </a:prstGeom>
        </p:spPr>
      </p:pic>
      <p:pic>
        <p:nvPicPr>
          <p:cNvPr id="8" name="图片 7">
            <a:extLst>
              <a:ext uri="{FF2B5EF4-FFF2-40B4-BE49-F238E27FC236}">
                <a16:creationId xmlns:a16="http://schemas.microsoft.com/office/drawing/2014/main" id="{B8F237D8-E7A5-4416-88D4-E012FD65B769}"/>
              </a:ext>
            </a:extLst>
          </p:cNvPr>
          <p:cNvPicPr>
            <a:picLocks noChangeAspect="1"/>
          </p:cNvPicPr>
          <p:nvPr/>
        </p:nvPicPr>
        <p:blipFill>
          <a:blip r:embed="rId3"/>
          <a:stretch>
            <a:fillRect/>
          </a:stretch>
        </p:blipFill>
        <p:spPr>
          <a:xfrm>
            <a:off x="3258696" y="3500315"/>
            <a:ext cx="5674607" cy="619048"/>
          </a:xfrm>
          <a:prstGeom prst="rect">
            <a:avLst/>
          </a:prstGeom>
        </p:spPr>
      </p:pic>
      <p:pic>
        <p:nvPicPr>
          <p:cNvPr id="9" name="图片 8">
            <a:extLst>
              <a:ext uri="{FF2B5EF4-FFF2-40B4-BE49-F238E27FC236}">
                <a16:creationId xmlns:a16="http://schemas.microsoft.com/office/drawing/2014/main" id="{7B73D094-6AC5-45C0-8009-3922D57FA4C5}"/>
              </a:ext>
            </a:extLst>
          </p:cNvPr>
          <p:cNvPicPr>
            <a:picLocks noChangeAspect="1"/>
          </p:cNvPicPr>
          <p:nvPr/>
        </p:nvPicPr>
        <p:blipFill>
          <a:blip r:embed="rId4"/>
          <a:stretch>
            <a:fillRect/>
          </a:stretch>
        </p:blipFill>
        <p:spPr>
          <a:xfrm>
            <a:off x="4231696" y="4434279"/>
            <a:ext cx="3728608" cy="786882"/>
          </a:xfrm>
          <a:prstGeom prst="rect">
            <a:avLst/>
          </a:prstGeom>
        </p:spPr>
      </p:pic>
      <p:pic>
        <p:nvPicPr>
          <p:cNvPr id="10" name="图片 9">
            <a:extLst>
              <a:ext uri="{FF2B5EF4-FFF2-40B4-BE49-F238E27FC236}">
                <a16:creationId xmlns:a16="http://schemas.microsoft.com/office/drawing/2014/main" id="{4B654612-18CF-478A-8C98-2FE31F16E2E4}"/>
              </a:ext>
            </a:extLst>
          </p:cNvPr>
          <p:cNvPicPr>
            <a:picLocks noChangeAspect="1"/>
          </p:cNvPicPr>
          <p:nvPr/>
        </p:nvPicPr>
        <p:blipFill>
          <a:blip r:embed="rId5"/>
          <a:stretch>
            <a:fillRect/>
          </a:stretch>
        </p:blipFill>
        <p:spPr>
          <a:xfrm>
            <a:off x="4497592" y="5705993"/>
            <a:ext cx="3201537" cy="445001"/>
          </a:xfrm>
          <a:prstGeom prst="rect">
            <a:avLst/>
          </a:prstGeom>
        </p:spPr>
      </p:pic>
    </p:spTree>
    <p:extLst>
      <p:ext uri="{BB962C8B-B14F-4D97-AF65-F5344CB8AC3E}">
        <p14:creationId xmlns:p14="http://schemas.microsoft.com/office/powerpoint/2010/main" val="25454350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319</Words>
  <Application>Microsoft Office PowerPoint</Application>
  <PresentationFormat>宽屏</PresentationFormat>
  <Paragraphs>40</Paragraphs>
  <Slides>18</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Cambria Math</vt:lpstr>
      <vt:lpstr>Office 主题​​</vt:lpstr>
      <vt:lpstr>MDD</vt:lpstr>
      <vt:lpstr>introduction</vt:lpstr>
      <vt:lpstr>introduction</vt:lpstr>
      <vt:lpstr>introduction</vt:lpstr>
      <vt:lpstr>Preliminaries</vt:lpstr>
      <vt:lpstr>Theory</vt:lpstr>
      <vt:lpstr>Theory</vt:lpstr>
      <vt:lpstr>Theory</vt:lpstr>
      <vt:lpstr>Theory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Experiment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dc:title>
  <dc:creator>海洋 杨</dc:creator>
  <cp:lastModifiedBy>杨海洋</cp:lastModifiedBy>
  <cp:revision>25</cp:revision>
  <dcterms:created xsi:type="dcterms:W3CDTF">2020-11-27T11:25:33Z</dcterms:created>
  <dcterms:modified xsi:type="dcterms:W3CDTF">2020-12-01T10:56:04Z</dcterms:modified>
</cp:coreProperties>
</file>