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9" r:id="rId3"/>
    <p:sldId id="280" r:id="rId4"/>
    <p:sldId id="281" r:id="rId5"/>
    <p:sldId id="277" r:id="rId6"/>
    <p:sldId id="257" r:id="rId7"/>
    <p:sldId id="258" r:id="rId8"/>
    <p:sldId id="259" r:id="rId9"/>
    <p:sldId id="260" r:id="rId10"/>
    <p:sldId id="261" r:id="rId11"/>
    <p:sldId id="262" r:id="rId12"/>
    <p:sldId id="263" r:id="rId13"/>
    <p:sldId id="264" r:id="rId14"/>
    <p:sldId id="265" r:id="rId15"/>
    <p:sldId id="266" r:id="rId16"/>
    <p:sldId id="275" r:id="rId17"/>
    <p:sldId id="276" r:id="rId18"/>
    <p:sldId id="267" r:id="rId19"/>
    <p:sldId id="268" r:id="rId20"/>
    <p:sldId id="269" r:id="rId21"/>
    <p:sldId id="270" r:id="rId22"/>
    <p:sldId id="271" r:id="rId23"/>
    <p:sldId id="272" r:id="rId24"/>
    <p:sldId id="273" r:id="rId25"/>
    <p:sldId id="274"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25" autoAdjust="0"/>
  </p:normalViewPr>
  <p:slideViewPr>
    <p:cSldViewPr snapToGrid="0">
      <p:cViewPr varScale="1">
        <p:scale>
          <a:sx n="59" d="100"/>
          <a:sy n="59" d="100"/>
        </p:scale>
        <p:origin x="11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2F74C-DABC-4EBE-A19D-682DC7323E36}"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BA526-22E0-4E9F-B3C4-C1658535E0A7}" type="slidenum">
              <a:rPr lang="zh-CN" altLang="en-US" smtClean="0"/>
              <a:t>‹#›</a:t>
            </a:fld>
            <a:endParaRPr lang="zh-CN" altLang="en-US"/>
          </a:p>
        </p:txBody>
      </p:sp>
    </p:spTree>
    <p:extLst>
      <p:ext uri="{BB962C8B-B14F-4D97-AF65-F5344CB8AC3E}">
        <p14:creationId xmlns:p14="http://schemas.microsoft.com/office/powerpoint/2010/main" val="2601565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解决第一个问题：采用额外的二值分类器，所有目标样本进一步作为离群点，在域适应的过程中进行舍弃</a:t>
            </a:r>
            <a:endParaRPr lang="en-US" altLang="zh-CN" dirty="0" smtClean="0"/>
          </a:p>
          <a:p>
            <a:r>
              <a:rPr lang="zh-CN" altLang="en-US" dirty="0" smtClean="0"/>
              <a:t>未知的样本被设为一个类，丢失了固有的数据结构</a:t>
            </a:r>
            <a:endParaRPr lang="en-US" altLang="zh-CN" dirty="0" smtClean="0"/>
          </a:p>
          <a:p>
            <a:r>
              <a:rPr lang="zh-CN" altLang="en-US" dirty="0" smtClean="0"/>
              <a:t>目标样本分布不均匀或者语义标签不明确，不理想</a:t>
            </a:r>
            <a:endParaRPr lang="zh-CN" altLang="en-US" dirty="0"/>
          </a:p>
        </p:txBody>
      </p:sp>
      <p:sp>
        <p:nvSpPr>
          <p:cNvPr id="4" name="灯片编号占位符 3"/>
          <p:cNvSpPr>
            <a:spLocks noGrp="1"/>
          </p:cNvSpPr>
          <p:nvPr>
            <p:ph type="sldNum" sz="quarter" idx="10"/>
          </p:nvPr>
        </p:nvSpPr>
        <p:spPr/>
        <p:txBody>
          <a:bodyPr/>
          <a:lstStyle/>
          <a:p>
            <a:fld id="{866BA526-22E0-4E9F-B3C4-C1658535E0A7}" type="slidenum">
              <a:rPr lang="zh-CN" altLang="en-US" smtClean="0"/>
              <a:t>3</a:t>
            </a:fld>
            <a:endParaRPr lang="zh-CN" altLang="en-US"/>
          </a:p>
        </p:txBody>
      </p:sp>
    </p:spTree>
    <p:extLst>
      <p:ext uri="{BB962C8B-B14F-4D97-AF65-F5344CB8AC3E}">
        <p14:creationId xmlns:p14="http://schemas.microsoft.com/office/powerpoint/2010/main" val="94282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6BA526-22E0-4E9F-B3C4-C1658535E0A7}" type="slidenum">
              <a:rPr lang="zh-CN" altLang="en-US" smtClean="0"/>
              <a:t>22</a:t>
            </a:fld>
            <a:endParaRPr lang="zh-CN" altLang="en-US"/>
          </a:p>
        </p:txBody>
      </p:sp>
    </p:spTree>
    <p:extLst>
      <p:ext uri="{BB962C8B-B14F-4D97-AF65-F5344CB8AC3E}">
        <p14:creationId xmlns:p14="http://schemas.microsoft.com/office/powerpoint/2010/main" val="96444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6BA526-22E0-4E9F-B3C4-C1658535E0A7}" type="slidenum">
              <a:rPr lang="zh-CN" altLang="en-US" smtClean="0"/>
              <a:t>23</a:t>
            </a:fld>
            <a:endParaRPr lang="zh-CN" altLang="en-US"/>
          </a:p>
        </p:txBody>
      </p:sp>
    </p:spTree>
    <p:extLst>
      <p:ext uri="{BB962C8B-B14F-4D97-AF65-F5344CB8AC3E}">
        <p14:creationId xmlns:p14="http://schemas.microsoft.com/office/powerpoint/2010/main" val="3116496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6BA526-22E0-4E9F-B3C4-C1658535E0A7}" type="slidenum">
              <a:rPr lang="zh-CN" altLang="en-US" smtClean="0"/>
              <a:t>24</a:t>
            </a:fld>
            <a:endParaRPr lang="zh-CN" altLang="en-US"/>
          </a:p>
        </p:txBody>
      </p:sp>
    </p:spTree>
    <p:extLst>
      <p:ext uri="{BB962C8B-B14F-4D97-AF65-F5344CB8AC3E}">
        <p14:creationId xmlns:p14="http://schemas.microsoft.com/office/powerpoint/2010/main" val="3943080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6BA526-22E0-4E9F-B3C4-C1658535E0A7}" type="slidenum">
              <a:rPr lang="zh-CN" altLang="en-US" smtClean="0"/>
              <a:t>25</a:t>
            </a:fld>
            <a:endParaRPr lang="zh-CN" altLang="en-US"/>
          </a:p>
        </p:txBody>
      </p:sp>
    </p:spTree>
    <p:extLst>
      <p:ext uri="{BB962C8B-B14F-4D97-AF65-F5344CB8AC3E}">
        <p14:creationId xmlns:p14="http://schemas.microsoft.com/office/powerpoint/2010/main" val="1614592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解决第一个问题：采用额外的二值分类器，所有目标样本进一步作为离群点，在域适应的过程中进行舍弃</a:t>
            </a:r>
            <a:endParaRPr lang="en-US" altLang="zh-CN" dirty="0" smtClean="0"/>
          </a:p>
          <a:p>
            <a:r>
              <a:rPr lang="zh-CN" altLang="en-US" dirty="0" smtClean="0"/>
              <a:t>未知的样本被设为一个类，丢失了固有的数据结构</a:t>
            </a:r>
            <a:endParaRPr lang="en-US" altLang="zh-CN" dirty="0" smtClean="0"/>
          </a:p>
          <a:p>
            <a:r>
              <a:rPr lang="zh-CN" altLang="en-US" dirty="0" smtClean="0"/>
              <a:t>目标样本分布不均匀或者语义标签不明确，不理想</a:t>
            </a:r>
            <a:endParaRPr lang="zh-CN" altLang="en-US" dirty="0"/>
          </a:p>
        </p:txBody>
      </p:sp>
      <p:sp>
        <p:nvSpPr>
          <p:cNvPr id="4" name="灯片编号占位符 3"/>
          <p:cNvSpPr>
            <a:spLocks noGrp="1"/>
          </p:cNvSpPr>
          <p:nvPr>
            <p:ph type="sldNum" sz="quarter" idx="10"/>
          </p:nvPr>
        </p:nvSpPr>
        <p:spPr/>
        <p:txBody>
          <a:bodyPr/>
          <a:lstStyle/>
          <a:p>
            <a:fld id="{866BA526-22E0-4E9F-B3C4-C1658535E0A7}" type="slidenum">
              <a:rPr lang="zh-CN" altLang="en-US" smtClean="0"/>
              <a:t>4</a:t>
            </a:fld>
            <a:endParaRPr lang="zh-CN" altLang="en-US"/>
          </a:p>
        </p:txBody>
      </p:sp>
    </p:spTree>
    <p:extLst>
      <p:ext uri="{BB962C8B-B14F-4D97-AF65-F5344CB8AC3E}">
        <p14:creationId xmlns:p14="http://schemas.microsoft.com/office/powerpoint/2010/main" val="380412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此外，我们将聚类间的关系纳入</a:t>
            </a:r>
            <a:r>
              <a:rPr lang="en-US" altLang="zh-CN" sz="1200" kern="1200" dirty="0" smtClean="0">
                <a:solidFill>
                  <a:schemeClr val="tx1"/>
                </a:solidFill>
                <a:effectLst/>
                <a:latin typeface="+mn-lt"/>
                <a:ea typeface="+mn-ea"/>
                <a:cs typeface="+mn-cs"/>
              </a:rPr>
              <a:t>kl</a:t>
            </a:r>
            <a:r>
              <a:rPr lang="zh-CN" altLang="en-US" sz="1200" kern="1200" dirty="0" smtClean="0">
                <a:solidFill>
                  <a:schemeClr val="tx1"/>
                </a:solidFill>
                <a:effectLst/>
                <a:latin typeface="+mn-lt"/>
                <a:ea typeface="+mn-ea"/>
                <a:cs typeface="+mn-cs"/>
              </a:rPr>
              <a:t>发散表中作为约束，以保持聚类分配参数矩阵之间的内在关系。这背后的精神遵循的哲学是</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两个语义相似的簇的簇分配参数矩阵应该是相似的。</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866BA526-22E0-4E9F-B3C4-C1658535E0A7}" type="slidenum">
              <a:rPr lang="zh-CN" altLang="en-US" smtClean="0"/>
              <a:t>15</a:t>
            </a:fld>
            <a:endParaRPr lang="zh-CN" altLang="en-US"/>
          </a:p>
        </p:txBody>
      </p:sp>
    </p:spTree>
    <p:extLst>
      <p:ext uri="{BB962C8B-B14F-4D97-AF65-F5344CB8AC3E}">
        <p14:creationId xmlns:p14="http://schemas.microsoft.com/office/powerpoint/2010/main" val="295184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分类分布和聚类分配分布</a:t>
            </a:r>
            <a:endParaRPr lang="zh-CN" altLang="en-US" dirty="0"/>
          </a:p>
        </p:txBody>
      </p:sp>
      <p:sp>
        <p:nvSpPr>
          <p:cNvPr id="4" name="灯片编号占位符 3"/>
          <p:cNvSpPr>
            <a:spLocks noGrp="1"/>
          </p:cNvSpPr>
          <p:nvPr>
            <p:ph type="sldNum" sz="quarter" idx="10"/>
          </p:nvPr>
        </p:nvSpPr>
        <p:spPr/>
        <p:txBody>
          <a:bodyPr/>
          <a:lstStyle/>
          <a:p>
            <a:fld id="{866BA526-22E0-4E9F-B3C4-C1658535E0A7}" type="slidenum">
              <a:rPr lang="zh-CN" altLang="en-US" smtClean="0"/>
              <a:t>16</a:t>
            </a:fld>
            <a:endParaRPr lang="zh-CN" altLang="en-US"/>
          </a:p>
        </p:txBody>
      </p:sp>
    </p:spTree>
    <p:extLst>
      <p:ext uri="{BB962C8B-B14F-4D97-AF65-F5344CB8AC3E}">
        <p14:creationId xmlns:p14="http://schemas.microsoft.com/office/powerpoint/2010/main" val="36550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分类分布和聚类分配分布</a:t>
            </a:r>
            <a:endParaRPr lang="zh-CN" altLang="en-US" dirty="0"/>
          </a:p>
        </p:txBody>
      </p:sp>
      <p:sp>
        <p:nvSpPr>
          <p:cNvPr id="4" name="灯片编号占位符 3"/>
          <p:cNvSpPr>
            <a:spLocks noGrp="1"/>
          </p:cNvSpPr>
          <p:nvPr>
            <p:ph type="sldNum" sz="quarter" idx="10"/>
          </p:nvPr>
        </p:nvSpPr>
        <p:spPr/>
        <p:txBody>
          <a:bodyPr/>
          <a:lstStyle/>
          <a:p>
            <a:fld id="{866BA526-22E0-4E9F-B3C4-C1658535E0A7}" type="slidenum">
              <a:rPr lang="zh-CN" altLang="en-US" smtClean="0"/>
              <a:t>17</a:t>
            </a:fld>
            <a:endParaRPr lang="zh-CN" altLang="en-US"/>
          </a:p>
        </p:txBody>
      </p:sp>
    </p:spTree>
    <p:extLst>
      <p:ext uri="{BB962C8B-B14F-4D97-AF65-F5344CB8AC3E}">
        <p14:creationId xmlns:p14="http://schemas.microsoft.com/office/powerpoint/2010/main" val="214809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分类分布和聚类分配分布</a:t>
            </a:r>
            <a:endParaRPr lang="zh-CN" altLang="en-US" dirty="0"/>
          </a:p>
        </p:txBody>
      </p:sp>
      <p:sp>
        <p:nvSpPr>
          <p:cNvPr id="4" name="灯片编号占位符 3"/>
          <p:cNvSpPr>
            <a:spLocks noGrp="1"/>
          </p:cNvSpPr>
          <p:nvPr>
            <p:ph type="sldNum" sz="quarter" idx="10"/>
          </p:nvPr>
        </p:nvSpPr>
        <p:spPr/>
        <p:txBody>
          <a:bodyPr/>
          <a:lstStyle/>
          <a:p>
            <a:fld id="{866BA526-22E0-4E9F-B3C4-C1658535E0A7}" type="slidenum">
              <a:rPr lang="zh-CN" altLang="en-US" smtClean="0"/>
              <a:t>18</a:t>
            </a:fld>
            <a:endParaRPr lang="zh-CN" altLang="en-US"/>
          </a:p>
        </p:txBody>
      </p:sp>
    </p:spTree>
    <p:extLst>
      <p:ext uri="{BB962C8B-B14F-4D97-AF65-F5344CB8AC3E}">
        <p14:creationId xmlns:p14="http://schemas.microsoft.com/office/powerpoint/2010/main" val="177924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利用三层叠加全连通网络加非线性激活实现了全局互信息鉴别</a:t>
            </a:r>
            <a:r>
              <a:rPr lang="zh-CN" altLang="en-US" sz="1200" kern="1200" dirty="0" smtClean="0">
                <a:solidFill>
                  <a:schemeClr val="tx1"/>
                </a:solidFill>
                <a:effectLst/>
                <a:latin typeface="+mn-lt"/>
                <a:ea typeface="+mn-ea"/>
                <a:cs typeface="+mn-cs"/>
              </a:rPr>
              <a:t>器</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DIM</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Learning deep representations by mutual information estimation and maximization</a:t>
            </a:r>
            <a:r>
              <a:rPr lang="zh-CN" altLang="en-US"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6BA526-22E0-4E9F-B3C4-C1658535E0A7}" type="slidenum">
              <a:rPr lang="zh-CN" altLang="en-US" smtClean="0"/>
              <a:t>19</a:t>
            </a:fld>
            <a:endParaRPr lang="zh-CN" altLang="en-US"/>
          </a:p>
        </p:txBody>
      </p:sp>
    </p:spTree>
    <p:extLst>
      <p:ext uri="{BB962C8B-B14F-4D97-AF65-F5344CB8AC3E}">
        <p14:creationId xmlns:p14="http://schemas.microsoft.com/office/powerpoint/2010/main" val="282445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利用三层叠加卷积网络加非线性激活实现了局部互信息鉴别器</a:t>
            </a:r>
          </a:p>
        </p:txBody>
      </p:sp>
      <p:sp>
        <p:nvSpPr>
          <p:cNvPr id="4" name="灯片编号占位符 3"/>
          <p:cNvSpPr>
            <a:spLocks noGrp="1"/>
          </p:cNvSpPr>
          <p:nvPr>
            <p:ph type="sldNum" sz="quarter" idx="10"/>
          </p:nvPr>
        </p:nvSpPr>
        <p:spPr/>
        <p:txBody>
          <a:bodyPr/>
          <a:lstStyle/>
          <a:p>
            <a:fld id="{866BA526-22E0-4E9F-B3C4-C1658535E0A7}" type="slidenum">
              <a:rPr lang="zh-CN" altLang="en-US" smtClean="0"/>
              <a:t>20</a:t>
            </a:fld>
            <a:endParaRPr lang="zh-CN" altLang="en-US"/>
          </a:p>
        </p:txBody>
      </p:sp>
    </p:spTree>
    <p:extLst>
      <p:ext uri="{BB962C8B-B14F-4D97-AF65-F5344CB8AC3E}">
        <p14:creationId xmlns:p14="http://schemas.microsoft.com/office/powerpoint/2010/main" val="180905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利用三层叠加卷积网络加非线性激活实现了局部互信息鉴别器</a:t>
            </a:r>
          </a:p>
        </p:txBody>
      </p:sp>
      <p:sp>
        <p:nvSpPr>
          <p:cNvPr id="4" name="灯片编号占位符 3"/>
          <p:cNvSpPr>
            <a:spLocks noGrp="1"/>
          </p:cNvSpPr>
          <p:nvPr>
            <p:ph type="sldNum" sz="quarter" idx="10"/>
          </p:nvPr>
        </p:nvSpPr>
        <p:spPr/>
        <p:txBody>
          <a:bodyPr/>
          <a:lstStyle/>
          <a:p>
            <a:fld id="{866BA526-22E0-4E9F-B3C4-C1658535E0A7}" type="slidenum">
              <a:rPr lang="zh-CN" altLang="en-US" smtClean="0"/>
              <a:t>21</a:t>
            </a:fld>
            <a:endParaRPr lang="zh-CN" altLang="en-US"/>
          </a:p>
        </p:txBody>
      </p:sp>
    </p:spTree>
    <p:extLst>
      <p:ext uri="{BB962C8B-B14F-4D97-AF65-F5344CB8AC3E}">
        <p14:creationId xmlns:p14="http://schemas.microsoft.com/office/powerpoint/2010/main" val="420487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188582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231512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54988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62327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375276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192308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219599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16132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185377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97598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4911C5-A3EB-4380-A040-F7D8EDA5D568}" type="datetimeFigureOut">
              <a:rPr lang="zh-CN" altLang="en-US" smtClean="0"/>
              <a:t>2020/12/24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426052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911C5-A3EB-4380-A040-F7D8EDA5D568}" type="datetimeFigureOut">
              <a:rPr lang="zh-CN" altLang="en-US" smtClean="0"/>
              <a:t>2020/12/24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FF209-91CB-4662-8131-CA0006AEF64E}" type="slidenum">
              <a:rPr lang="zh-CN" altLang="en-US" smtClean="0"/>
              <a:t>‹#›</a:t>
            </a:fld>
            <a:endParaRPr lang="zh-CN" altLang="en-US"/>
          </a:p>
        </p:txBody>
      </p:sp>
    </p:spTree>
    <p:extLst>
      <p:ext uri="{BB962C8B-B14F-4D97-AF65-F5344CB8AC3E}">
        <p14:creationId xmlns:p14="http://schemas.microsoft.com/office/powerpoint/2010/main" val="39736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9558" y="1122363"/>
            <a:ext cx="11095630" cy="2387600"/>
          </a:xfrm>
        </p:spPr>
        <p:txBody>
          <a:bodyPr>
            <a:normAutofit fontScale="90000"/>
          </a:bodyPr>
          <a:lstStyle/>
          <a:p>
            <a:r>
              <a:rPr lang="en-US" altLang="zh-CN" dirty="0" smtClean="0"/>
              <a:t>Exploring Category-Agnostic Clusters for Open-Set Domain Adaptation </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a:p>
          <a:p>
            <a:r>
              <a:rPr lang="zh-CN" altLang="en-US" dirty="0" smtClean="0"/>
              <a:t>报告人：杨海洋</a:t>
            </a:r>
            <a:endParaRPr lang="en-US" altLang="zh-CN" dirty="0" smtClean="0"/>
          </a:p>
          <a:p>
            <a:endParaRPr lang="zh-CN" altLang="en-US" dirty="0"/>
          </a:p>
        </p:txBody>
      </p:sp>
    </p:spTree>
    <p:extLst>
      <p:ext uri="{BB962C8B-B14F-4D97-AF65-F5344CB8AC3E}">
        <p14:creationId xmlns:p14="http://schemas.microsoft.com/office/powerpoint/2010/main" val="10896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SE-CC for Open-Set Adaptation</a:t>
            </a:r>
          </a:p>
          <a:p>
            <a:pPr marL="0" indent="0">
              <a:buNone/>
            </a:pPr>
            <a:r>
              <a:rPr lang="en-US" altLang="zh-CN" dirty="0"/>
              <a:t>	</a:t>
            </a:r>
            <a:r>
              <a:rPr lang="zh-CN" altLang="en-US" sz="2000" dirty="0" smtClean="0"/>
              <a:t>为了缓解之前方法的问题，使用聚类将目标域中的各种语义作为提炼的类别不可知簇进行显示建模，并将其进一步集成到</a:t>
            </a:r>
            <a:r>
              <a:rPr lang="en-US" altLang="zh-CN" sz="2000" dirty="0" smtClean="0"/>
              <a:t>Self-Ensembling</a:t>
            </a:r>
            <a:r>
              <a:rPr lang="zh-CN" altLang="en-US" sz="2000" dirty="0" smtClean="0"/>
              <a:t>中指导域适应</a:t>
            </a:r>
            <a:endParaRPr lang="en-US" altLang="zh-CN" sz="2000" dirty="0" smtClean="0"/>
          </a:p>
          <a:p>
            <a:pPr marL="0" indent="0">
              <a:buNone/>
            </a:pPr>
            <a:r>
              <a:rPr lang="en-US" altLang="zh-CN" sz="2000" dirty="0"/>
              <a:t>	</a:t>
            </a:r>
            <a:r>
              <a:rPr lang="zh-CN" altLang="en-US" sz="2000" dirty="0" smtClean="0"/>
              <a:t>具体地说，我们在自集成的学生中设计了一个额外的聚类分支，以使其估计的聚类作为标记的分布与类别无关的聚类之间固有的聚类分布保持一致。</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en-US" altLang="zh-CN" sz="2000" dirty="0"/>
              <a:t>	</a:t>
            </a:r>
            <a:r>
              <a:rPr lang="en-US" altLang="zh-CN" sz="2000" dirty="0" smtClean="0">
                <a:sym typeface="Wingdings" panose="05000000000000000000" pitchFamily="2" charset="2"/>
              </a:rPr>
              <a:t></a:t>
            </a:r>
            <a:r>
              <a:rPr lang="zh-CN" altLang="en-US" sz="2000" dirty="0">
                <a:sym typeface="Wingdings" panose="05000000000000000000" pitchFamily="2" charset="2"/>
              </a:rPr>
              <a:t>对</a:t>
            </a:r>
            <a:r>
              <a:rPr lang="zh-CN" altLang="en-US" sz="2000" dirty="0" smtClean="0">
                <a:sym typeface="Wingdings" panose="05000000000000000000" pitchFamily="2" charset="2"/>
              </a:rPr>
              <a:t>于</a:t>
            </a:r>
            <a:r>
              <a:rPr lang="en-US" altLang="zh-CN" sz="2000" dirty="0" smtClean="0">
                <a:sym typeface="Wingdings" panose="05000000000000000000" pitchFamily="2" charset="2"/>
              </a:rPr>
              <a:t>known class</a:t>
            </a:r>
            <a:r>
              <a:rPr lang="zh-CN" altLang="en-US" sz="2000" dirty="0" smtClean="0">
                <a:sym typeface="Wingdings" panose="05000000000000000000" pitchFamily="2" charset="2"/>
              </a:rPr>
              <a:t>，学到的特征表示是域不变的；同时对于目标域中的</a:t>
            </a:r>
            <a:r>
              <a:rPr lang="en-US" altLang="zh-CN" sz="2000" dirty="0" smtClean="0">
                <a:sym typeface="Wingdings" panose="05000000000000000000" pitchFamily="2" charset="2"/>
              </a:rPr>
              <a:t>known class	    </a:t>
            </a:r>
            <a:r>
              <a:rPr lang="zh-CN" altLang="en-US" sz="2000" dirty="0" smtClean="0">
                <a:sym typeface="Wingdings" panose="05000000000000000000" pitchFamily="2" charset="2"/>
              </a:rPr>
              <a:t>和</a:t>
            </a:r>
            <a:r>
              <a:rPr lang="en-US" altLang="zh-CN" sz="2000" dirty="0" smtClean="0">
                <a:sym typeface="Wingdings" panose="05000000000000000000" pitchFamily="2" charset="2"/>
              </a:rPr>
              <a:t>unknown </a:t>
            </a:r>
            <a:r>
              <a:rPr lang="en-US" altLang="zh-CN" sz="2000" dirty="0">
                <a:sym typeface="Wingdings" panose="05000000000000000000" pitchFamily="2" charset="2"/>
              </a:rPr>
              <a:t> </a:t>
            </a:r>
            <a:r>
              <a:rPr lang="en-US" altLang="zh-CN" sz="2000" dirty="0" smtClean="0">
                <a:sym typeface="Wingdings" panose="05000000000000000000" pitchFamily="2" charset="2"/>
              </a:rPr>
              <a:t>class</a:t>
            </a:r>
            <a:r>
              <a:rPr lang="zh-CN" altLang="en-US" sz="2000" dirty="0" smtClean="0">
                <a:sym typeface="Wingdings" panose="05000000000000000000" pitchFamily="2" charset="2"/>
              </a:rPr>
              <a:t>具有更强的判别性</a:t>
            </a:r>
            <a:r>
              <a:rPr lang="en-US" altLang="zh-CN" sz="2000" dirty="0" smtClean="0">
                <a:sym typeface="Wingdings" panose="05000000000000000000" pitchFamily="2" charset="2"/>
              </a:rPr>
              <a:t>	</a:t>
            </a:r>
            <a:endParaRPr lang="en-US" altLang="zh-CN" sz="2000" dirty="0" smtClean="0"/>
          </a:p>
        </p:txBody>
      </p:sp>
    </p:spTree>
    <p:extLst>
      <p:ext uri="{BB962C8B-B14F-4D97-AF65-F5344CB8AC3E}">
        <p14:creationId xmlns:p14="http://schemas.microsoft.com/office/powerpoint/2010/main" val="2412999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SE-CC for Open-Set Adaptation</a:t>
            </a:r>
          </a:p>
          <a:p>
            <a:pPr marL="0" indent="0">
              <a:buNone/>
            </a:pPr>
            <a:r>
              <a:rPr lang="en-US" altLang="zh-CN" dirty="0"/>
              <a:t>	</a:t>
            </a:r>
            <a:r>
              <a:rPr lang="en-US" altLang="zh-CN" dirty="0" smtClean="0"/>
              <a:t>Category-agnostic Clusters</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使用</a:t>
            </a:r>
            <a:r>
              <a:rPr lang="en-US" altLang="zh-CN" sz="2000" dirty="0" smtClean="0">
                <a:sym typeface="Wingdings" panose="05000000000000000000" pitchFamily="2" charset="2"/>
              </a:rPr>
              <a:t>k-means</a:t>
            </a:r>
            <a:r>
              <a:rPr lang="zh-CN" altLang="en-US" sz="2000" dirty="0" smtClean="0">
                <a:sym typeface="Wingdings" panose="05000000000000000000" pitchFamily="2" charset="2"/>
              </a:rPr>
              <a:t>方法进行聚类，得到的簇虽然是</a:t>
            </a:r>
            <a:r>
              <a:rPr lang="en-US" altLang="zh-CN" sz="2000" dirty="0" smtClean="0">
                <a:sym typeface="Wingdings" panose="05000000000000000000" pitchFamily="2" charset="2"/>
              </a:rPr>
              <a:t>Category-Agnostic</a:t>
            </a:r>
            <a:r>
              <a:rPr lang="zh-CN" altLang="en-US" sz="2000" dirty="0" smtClean="0">
                <a:sym typeface="Wingdings" panose="05000000000000000000" pitchFamily="2" charset="2"/>
              </a:rPr>
              <a:t>，但是可以揭示目标域的基础结构，其中具有相似语义的目标样本可以保持更近的距离</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对于每个目标样本</a:t>
            </a:r>
            <a:r>
              <a:rPr lang="en-US" altLang="zh-CN" sz="2000" dirty="0" smtClean="0">
                <a:sym typeface="Wingdings" panose="05000000000000000000" pitchFamily="2" charset="2"/>
              </a:rPr>
              <a:t>Xt,</a:t>
            </a:r>
            <a:r>
              <a:rPr lang="zh-CN" altLang="en-US" sz="2000" dirty="0" smtClean="0">
                <a:sym typeface="Wingdings" panose="05000000000000000000" pitchFamily="2" charset="2"/>
              </a:rPr>
              <a:t>通过该样本与每个聚类中心的余弦相似度的</a:t>
            </a:r>
            <a:r>
              <a:rPr lang="en-US" altLang="zh-CN" sz="2000" dirty="0" smtClean="0">
                <a:sym typeface="Wingdings" panose="05000000000000000000" pitchFamily="2" charset="2"/>
              </a:rPr>
              <a:t>softmax</a:t>
            </a:r>
            <a:r>
              <a:rPr lang="zh-CN" altLang="en-US" sz="2000" dirty="0" smtClean="0">
                <a:sym typeface="Wingdings" panose="05000000000000000000" pitchFamily="2" charset="2"/>
              </a:rPr>
              <a:t>来度量它固有的聚类分布</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p>
        </p:txBody>
      </p:sp>
      <p:pic>
        <p:nvPicPr>
          <p:cNvPr id="4" name="图片 3"/>
          <p:cNvPicPr>
            <a:picLocks noChangeAspect="1"/>
          </p:cNvPicPr>
          <p:nvPr/>
        </p:nvPicPr>
        <p:blipFill>
          <a:blip r:embed="rId2"/>
          <a:stretch>
            <a:fillRect/>
          </a:stretch>
        </p:blipFill>
        <p:spPr>
          <a:xfrm>
            <a:off x="2096327" y="3934642"/>
            <a:ext cx="6880229" cy="1101381"/>
          </a:xfrm>
          <a:prstGeom prst="rect">
            <a:avLst/>
          </a:prstGeom>
        </p:spPr>
      </p:pic>
    </p:spTree>
    <p:extLst>
      <p:ext uri="{BB962C8B-B14F-4D97-AF65-F5344CB8AC3E}">
        <p14:creationId xmlns:p14="http://schemas.microsoft.com/office/powerpoint/2010/main" val="2660014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SE-CC for Open-Set Adaptation</a:t>
            </a:r>
          </a:p>
          <a:p>
            <a:pPr marL="0" indent="0">
              <a:buNone/>
            </a:pPr>
            <a:r>
              <a:rPr lang="en-US" altLang="zh-CN" dirty="0"/>
              <a:t>	</a:t>
            </a:r>
            <a:r>
              <a:rPr lang="en-US" altLang="zh-CN" dirty="0" smtClean="0"/>
              <a:t>Clustering Branch</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在</a:t>
            </a:r>
            <a:r>
              <a:rPr lang="en-US" altLang="zh-CN" sz="2000" dirty="0" smtClean="0">
                <a:sym typeface="Wingdings" panose="05000000000000000000" pitchFamily="2" charset="2"/>
              </a:rPr>
              <a:t>student model</a:t>
            </a:r>
            <a:r>
              <a:rPr lang="zh-CN" altLang="en-US" sz="2000" dirty="0" smtClean="0">
                <a:sym typeface="Wingdings" panose="05000000000000000000" pitchFamily="2" charset="2"/>
              </a:rPr>
              <a:t>中</a:t>
            </a:r>
            <a:r>
              <a:rPr lang="zh-CN" altLang="en-US" sz="2000" dirty="0">
                <a:sym typeface="Wingdings" panose="05000000000000000000" pitchFamily="2" charset="2"/>
              </a:rPr>
              <a:t>设计</a:t>
            </a:r>
            <a:r>
              <a:rPr lang="zh-CN" altLang="en-US" sz="2000" dirty="0" smtClean="0">
                <a:sym typeface="Wingdings" panose="05000000000000000000" pitchFamily="2" charset="2"/>
              </a:rPr>
              <a:t>了一个额外的聚类分支用于预测所有与类别无关的群集的分布，以便对每个目标样本进行集群分类</a:t>
            </a:r>
            <a:r>
              <a:rPr lang="en-US" altLang="zh-CN" sz="2000" dirty="0" smtClean="0">
                <a:sym typeface="Wingdings" panose="05000000000000000000" pitchFamily="2" charset="2"/>
              </a:rPr>
              <a:t>	</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聚类分支通过一个调整后的</a:t>
            </a:r>
            <a:r>
              <a:rPr lang="en-US" altLang="zh-CN" sz="2000" dirty="0" smtClean="0">
                <a:sym typeface="Wingdings" panose="05000000000000000000" pitchFamily="2" charset="2"/>
              </a:rPr>
              <a:t>softmax</a:t>
            </a:r>
            <a:r>
              <a:rPr lang="zh-CN" altLang="en-US" sz="2000" dirty="0" smtClean="0">
                <a:sym typeface="Wingdings" panose="05000000000000000000" pitchFamily="2" charset="2"/>
              </a:rPr>
              <a:t>层，根据输入特征，预测集群分配分布</a:t>
            </a: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r>
              <a:rPr lang="en-US" altLang="zh-CN" sz="2000" dirty="0" smtClean="0">
                <a:sym typeface="Wingdings" panose="05000000000000000000" pitchFamily="2" charset="2"/>
              </a:rPr>
              <a:t>		</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表示将目标样本分配给第</a:t>
            </a:r>
            <a:r>
              <a:rPr lang="en-US" altLang="zh-CN" sz="2000" dirty="0" smtClean="0">
                <a:sym typeface="Wingdings" panose="05000000000000000000" pitchFamily="2" charset="2"/>
              </a:rPr>
              <a:t>k</a:t>
            </a:r>
            <a:r>
              <a:rPr lang="zh-CN" altLang="en-US" sz="2000" dirty="0" smtClean="0">
                <a:sym typeface="Wingdings" panose="05000000000000000000" pitchFamily="2" charset="2"/>
              </a:rPr>
              <a:t>个集群的概率</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Wk</a:t>
            </a:r>
            <a:r>
              <a:rPr lang="zh-CN" altLang="en-US" sz="2000" dirty="0" smtClean="0">
                <a:sym typeface="Wingdings" panose="05000000000000000000" pitchFamily="2" charset="2"/>
              </a:rPr>
              <a:t>是调整后的</a:t>
            </a:r>
            <a:r>
              <a:rPr lang="en-US" altLang="zh-CN" sz="2000" dirty="0" smtClean="0">
                <a:sym typeface="Wingdings" panose="05000000000000000000" pitchFamily="2" charset="2"/>
              </a:rPr>
              <a:t>softmax</a:t>
            </a:r>
            <a:r>
              <a:rPr lang="zh-CN" altLang="en-US" sz="2000" dirty="0" smtClean="0">
                <a:sym typeface="Wingdings" panose="05000000000000000000" pitchFamily="2" charset="2"/>
              </a:rPr>
              <a:t>层的参数矩阵</a:t>
            </a:r>
            <a:r>
              <a:rPr lang="en-US" altLang="zh-CN" sz="2000" dirty="0" smtClean="0">
                <a:sym typeface="Wingdings" panose="05000000000000000000" pitchFamily="2" charset="2"/>
              </a:rPr>
              <a:t>W</a:t>
            </a:r>
            <a:r>
              <a:rPr lang="zh-CN" altLang="en-US" sz="2000" dirty="0" smtClean="0">
                <a:sym typeface="Wingdings" panose="05000000000000000000" pitchFamily="2" charset="2"/>
              </a:rPr>
              <a:t>的第</a:t>
            </a:r>
            <a:r>
              <a:rPr lang="en-US" altLang="zh-CN" sz="2000" dirty="0" smtClean="0">
                <a:sym typeface="Wingdings" panose="05000000000000000000" pitchFamily="2" charset="2"/>
              </a:rPr>
              <a:t>k</a:t>
            </a:r>
            <a:r>
              <a:rPr lang="zh-CN" altLang="en-US" sz="2000" dirty="0" smtClean="0">
                <a:sym typeface="Wingdings" panose="05000000000000000000" pitchFamily="2" charset="2"/>
              </a:rPr>
              <a:t>行，表示第</a:t>
            </a:r>
            <a:r>
              <a:rPr lang="en-US" altLang="zh-CN" sz="2000" dirty="0" smtClean="0">
                <a:sym typeface="Wingdings" panose="05000000000000000000" pitchFamily="2" charset="2"/>
              </a:rPr>
              <a:t>k</a:t>
            </a:r>
            <a:r>
              <a:rPr lang="zh-CN" altLang="en-US" sz="2000" dirty="0" smtClean="0">
                <a:sym typeface="Wingdings" panose="05000000000000000000" pitchFamily="2" charset="2"/>
              </a:rPr>
              <a:t>个集群的聚类分配参数矩阵</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p>
        </p:txBody>
      </p:sp>
      <p:pic>
        <p:nvPicPr>
          <p:cNvPr id="5" name="图片 4"/>
          <p:cNvPicPr>
            <a:picLocks noChangeAspect="1"/>
          </p:cNvPicPr>
          <p:nvPr/>
        </p:nvPicPr>
        <p:blipFill>
          <a:blip r:embed="rId2"/>
          <a:stretch>
            <a:fillRect/>
          </a:stretch>
        </p:blipFill>
        <p:spPr>
          <a:xfrm>
            <a:off x="4326530" y="3423509"/>
            <a:ext cx="3646798" cy="1025662"/>
          </a:xfrm>
          <a:prstGeom prst="rect">
            <a:avLst/>
          </a:prstGeom>
        </p:spPr>
      </p:pic>
    </p:spTree>
    <p:extLst>
      <p:ext uri="{BB962C8B-B14F-4D97-AF65-F5344CB8AC3E}">
        <p14:creationId xmlns:p14="http://schemas.microsoft.com/office/powerpoint/2010/main" val="256525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SE-CC for Open-Set Adaptation</a:t>
            </a:r>
          </a:p>
          <a:p>
            <a:pPr marL="0" indent="0">
              <a:buNone/>
            </a:pPr>
            <a:r>
              <a:rPr lang="en-US" altLang="zh-CN" dirty="0"/>
              <a:t>	</a:t>
            </a:r>
            <a:r>
              <a:rPr lang="en-US" altLang="zh-CN" dirty="0" smtClean="0"/>
              <a:t>KL-divergence Loss</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在每个目标样本的固有聚类分布的监督下对聚类分支进行训练，使用</a:t>
            </a:r>
            <a:r>
              <a:rPr lang="en-US" altLang="zh-CN" sz="2000" dirty="0" smtClean="0">
                <a:sym typeface="Wingdings" panose="05000000000000000000" pitchFamily="2" charset="2"/>
              </a:rPr>
              <a:t>KL-divergence loss</a:t>
            </a:r>
            <a:r>
              <a:rPr lang="zh-CN" altLang="en-US" sz="2000" dirty="0">
                <a:sym typeface="Wingdings" panose="05000000000000000000" pitchFamily="2" charset="2"/>
              </a:rPr>
              <a:t>度</a:t>
            </a:r>
            <a:r>
              <a:rPr lang="zh-CN" altLang="en-US" sz="2000" dirty="0" smtClean="0">
                <a:sym typeface="Wingdings" panose="05000000000000000000" pitchFamily="2" charset="2"/>
              </a:rPr>
              <a:t>量估计的聚类分配分布和固有的聚类分布之间的不匹配：</a:t>
            </a: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通过最小化这个</a:t>
            </a:r>
            <a:r>
              <a:rPr lang="en-US" altLang="zh-CN" sz="2000" dirty="0" smtClean="0">
                <a:sym typeface="Wingdings" panose="05000000000000000000" pitchFamily="2" charset="2"/>
              </a:rPr>
              <a:t>loss</a:t>
            </a:r>
            <a:r>
              <a:rPr lang="zh-CN" altLang="en-US" sz="2000" dirty="0" smtClean="0">
                <a:sym typeface="Wingdings" panose="05000000000000000000" pitchFamily="2" charset="2"/>
              </a:rPr>
              <a:t>，保留了目标域的基础数据结构，对已知类和未知类更有区分性</a:t>
            </a:r>
            <a:endParaRPr lang="en-US" altLang="zh-CN" sz="2000" dirty="0" smtClean="0">
              <a:sym typeface="Wingdings" panose="05000000000000000000" pitchFamily="2" charset="2"/>
            </a:endParaRPr>
          </a:p>
          <a:p>
            <a:pPr marL="0" indent="0">
              <a:buNone/>
            </a:pPr>
            <a:r>
              <a:rPr lang="en-US" altLang="zh-CN" sz="2000" dirty="0" smtClean="0">
                <a:sym typeface="Wingdings" panose="05000000000000000000" pitchFamily="2" charset="2"/>
              </a:rPr>
              <a:t>	</a:t>
            </a:r>
          </a:p>
        </p:txBody>
      </p:sp>
      <p:pic>
        <p:nvPicPr>
          <p:cNvPr id="4" name="图片 3"/>
          <p:cNvPicPr>
            <a:picLocks noChangeAspect="1"/>
          </p:cNvPicPr>
          <p:nvPr/>
        </p:nvPicPr>
        <p:blipFill>
          <a:blip r:embed="rId2"/>
          <a:stretch>
            <a:fillRect/>
          </a:stretch>
        </p:blipFill>
        <p:spPr>
          <a:xfrm>
            <a:off x="3578022" y="3003906"/>
            <a:ext cx="4516466" cy="1527150"/>
          </a:xfrm>
          <a:prstGeom prst="rect">
            <a:avLst/>
          </a:prstGeom>
        </p:spPr>
      </p:pic>
    </p:spTree>
    <p:extLst>
      <p:ext uri="{BB962C8B-B14F-4D97-AF65-F5344CB8AC3E}">
        <p14:creationId xmlns:p14="http://schemas.microsoft.com/office/powerpoint/2010/main" val="1250362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SE-CC for Open-Set Adaptation</a:t>
            </a:r>
          </a:p>
          <a:p>
            <a:pPr marL="0" indent="0">
              <a:buNone/>
            </a:pPr>
            <a:r>
              <a:rPr lang="en-US" altLang="zh-CN" dirty="0"/>
              <a:t>	</a:t>
            </a:r>
            <a:r>
              <a:rPr lang="en-US" altLang="zh-CN" dirty="0" smtClean="0"/>
              <a:t>KL-divergence Loss</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在每个目标样本的固有聚类分布的监督下对聚类分支进行训练，使用</a:t>
            </a:r>
            <a:r>
              <a:rPr lang="en-US" altLang="zh-CN" sz="2000" dirty="0" smtClean="0">
                <a:sym typeface="Wingdings" panose="05000000000000000000" pitchFamily="2" charset="2"/>
              </a:rPr>
              <a:t>KL-divergence loss</a:t>
            </a:r>
            <a:r>
              <a:rPr lang="zh-CN" altLang="en-US" sz="2000" dirty="0">
                <a:sym typeface="Wingdings" panose="05000000000000000000" pitchFamily="2" charset="2"/>
              </a:rPr>
              <a:t>度</a:t>
            </a:r>
            <a:r>
              <a:rPr lang="zh-CN" altLang="en-US" sz="2000" dirty="0" smtClean="0">
                <a:sym typeface="Wingdings" panose="05000000000000000000" pitchFamily="2" charset="2"/>
              </a:rPr>
              <a:t>量估计的聚类分配分布和固有的聚类分布之间的不匹配：</a:t>
            </a: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通过最小化这个</a:t>
            </a:r>
            <a:r>
              <a:rPr lang="en-US" altLang="zh-CN" sz="2000" dirty="0" smtClean="0">
                <a:sym typeface="Wingdings" panose="05000000000000000000" pitchFamily="2" charset="2"/>
              </a:rPr>
              <a:t>loss</a:t>
            </a:r>
            <a:r>
              <a:rPr lang="zh-CN" altLang="en-US" sz="2000" dirty="0" smtClean="0">
                <a:sym typeface="Wingdings" panose="05000000000000000000" pitchFamily="2" charset="2"/>
              </a:rPr>
              <a:t>，保留了目标域的基础数据结构，对已知类和未知类更有区分性</a:t>
            </a:r>
            <a:endParaRPr lang="en-US" altLang="zh-CN" sz="2000" dirty="0" smtClean="0">
              <a:sym typeface="Wingdings" panose="05000000000000000000" pitchFamily="2" charset="2"/>
            </a:endParaRPr>
          </a:p>
          <a:p>
            <a:pPr marL="0" indent="0">
              <a:buNone/>
            </a:pPr>
            <a:r>
              <a:rPr lang="en-US" altLang="zh-CN" sz="2000" dirty="0" smtClean="0">
                <a:sym typeface="Wingdings" panose="05000000000000000000" pitchFamily="2" charset="2"/>
              </a:rPr>
              <a:t>	</a:t>
            </a:r>
          </a:p>
        </p:txBody>
      </p:sp>
      <p:pic>
        <p:nvPicPr>
          <p:cNvPr id="4" name="图片 3"/>
          <p:cNvPicPr>
            <a:picLocks noChangeAspect="1"/>
          </p:cNvPicPr>
          <p:nvPr/>
        </p:nvPicPr>
        <p:blipFill>
          <a:blip r:embed="rId2"/>
          <a:stretch>
            <a:fillRect/>
          </a:stretch>
        </p:blipFill>
        <p:spPr>
          <a:xfrm>
            <a:off x="3578022" y="3003906"/>
            <a:ext cx="4516466" cy="1527150"/>
          </a:xfrm>
          <a:prstGeom prst="rect">
            <a:avLst/>
          </a:prstGeom>
        </p:spPr>
      </p:pic>
    </p:spTree>
    <p:extLst>
      <p:ext uri="{BB962C8B-B14F-4D97-AF65-F5344CB8AC3E}">
        <p14:creationId xmlns:p14="http://schemas.microsoft.com/office/powerpoint/2010/main" val="1216772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SE-CC for Open-Set Adaptation</a:t>
            </a:r>
          </a:p>
          <a:p>
            <a:pPr marL="0" indent="0">
              <a:buNone/>
            </a:pPr>
            <a:r>
              <a:rPr lang="en-US" altLang="zh-CN" dirty="0"/>
              <a:t>	</a:t>
            </a:r>
            <a:r>
              <a:rPr lang="en-US" altLang="zh-CN" dirty="0" smtClean="0"/>
              <a:t>KL-divergence Loss</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将集群间关系</a:t>
            </a:r>
            <a:r>
              <a:rPr lang="zh-CN" altLang="en-US" sz="2000" dirty="0">
                <a:sym typeface="Wingdings" panose="05000000000000000000" pitchFamily="2" charset="2"/>
              </a:rPr>
              <a:t>并</a:t>
            </a:r>
            <a:r>
              <a:rPr lang="zh-CN" altLang="en-US" sz="2000" dirty="0" smtClean="0">
                <a:sym typeface="Wingdings" panose="05000000000000000000" pitchFamily="2" charset="2"/>
              </a:rPr>
              <a:t>入</a:t>
            </a:r>
            <a:r>
              <a:rPr lang="en-US" altLang="zh-CN" sz="2000" dirty="0" smtClean="0">
                <a:sym typeface="Wingdings" panose="05000000000000000000" pitchFamily="2" charset="2"/>
              </a:rPr>
              <a:t>KL-divergence</a:t>
            </a:r>
            <a:r>
              <a:rPr lang="zh-CN" altLang="en-US" sz="2000" dirty="0" smtClean="0">
                <a:sym typeface="Wingdings" panose="05000000000000000000" pitchFamily="2" charset="2"/>
              </a:rPr>
              <a:t>损失作为约束，以保留集群分配参数矩阵之间的固有关系</a:t>
            </a:r>
            <a:r>
              <a:rPr lang="en-US" altLang="zh-CN" sz="2000" dirty="0" smtClean="0">
                <a:sym typeface="Wingdings" panose="05000000000000000000" pitchFamily="2" charset="2"/>
              </a:rPr>
              <a:t></a:t>
            </a:r>
            <a:r>
              <a:rPr lang="zh-CN" altLang="en-US" sz="2000" dirty="0" smtClean="0">
                <a:sym typeface="Wingdings" panose="05000000000000000000" pitchFamily="2" charset="2"/>
              </a:rPr>
              <a:t>两个语义相似的集群的聚类分配参数矩阵应该相似</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因此，</a:t>
            </a:r>
            <a:r>
              <a:rPr lang="en-US" altLang="zh-CN" sz="2000" dirty="0" smtClean="0">
                <a:sym typeface="Wingdings" panose="05000000000000000000" pitchFamily="2" charset="2"/>
              </a:rPr>
              <a:t>KL-divergence loss</a:t>
            </a:r>
            <a:r>
              <a:rPr lang="zh-CN" altLang="en-US" sz="2000" dirty="0" smtClean="0">
                <a:sym typeface="Wingdings" panose="05000000000000000000" pitchFamily="2" charset="2"/>
              </a:rPr>
              <a:t>更新为：</a:t>
            </a: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a:sym typeface="Wingdings" panose="05000000000000000000" pitchFamily="2" charset="2"/>
              </a:rPr>
              <a:t>可</a:t>
            </a:r>
            <a:r>
              <a:rPr lang="zh-CN" altLang="en-US" sz="2000" dirty="0" smtClean="0">
                <a:sym typeface="Wingdings" panose="05000000000000000000" pitchFamily="2" charset="2"/>
              </a:rPr>
              <a:t>以被改写成：</a:t>
            </a:r>
            <a:endParaRPr lang="en-US" altLang="zh-CN" sz="2000" dirty="0" smtClean="0">
              <a:sym typeface="Wingdings" panose="05000000000000000000" pitchFamily="2" charset="2"/>
            </a:endParaRPr>
          </a:p>
          <a:p>
            <a:pPr marL="0" indent="0">
              <a:buNone/>
            </a:pPr>
            <a:endParaRPr lang="en-US" altLang="zh-CN" sz="2000" dirty="0" smtClean="0">
              <a:sym typeface="Wingdings" panose="05000000000000000000" pitchFamily="2" charset="2"/>
            </a:endParaRPr>
          </a:p>
          <a:p>
            <a:pPr marL="0" indent="0">
              <a:buNone/>
            </a:pPr>
            <a:endParaRPr lang="en-US" altLang="zh-CN" sz="2000" dirty="0" smtClean="0">
              <a:sym typeface="Wingdings" panose="05000000000000000000" pitchFamily="2" charset="2"/>
            </a:endParaRPr>
          </a:p>
        </p:txBody>
      </p:sp>
      <p:pic>
        <p:nvPicPr>
          <p:cNvPr id="5" name="图片 4"/>
          <p:cNvPicPr>
            <a:picLocks noChangeAspect="1"/>
          </p:cNvPicPr>
          <p:nvPr/>
        </p:nvPicPr>
        <p:blipFill>
          <a:blip r:embed="rId3"/>
          <a:stretch>
            <a:fillRect/>
          </a:stretch>
        </p:blipFill>
        <p:spPr>
          <a:xfrm>
            <a:off x="3029811" y="3494300"/>
            <a:ext cx="5850858" cy="927575"/>
          </a:xfrm>
          <a:prstGeom prst="rect">
            <a:avLst/>
          </a:prstGeom>
        </p:spPr>
      </p:pic>
      <p:pic>
        <p:nvPicPr>
          <p:cNvPr id="6" name="图片 5"/>
          <p:cNvPicPr>
            <a:picLocks noChangeAspect="1"/>
          </p:cNvPicPr>
          <p:nvPr/>
        </p:nvPicPr>
        <p:blipFill>
          <a:blip r:embed="rId4"/>
          <a:stretch>
            <a:fillRect/>
          </a:stretch>
        </p:blipFill>
        <p:spPr>
          <a:xfrm>
            <a:off x="2600762" y="5147438"/>
            <a:ext cx="3495238" cy="600000"/>
          </a:xfrm>
          <a:prstGeom prst="rect">
            <a:avLst/>
          </a:prstGeom>
        </p:spPr>
      </p:pic>
      <p:pic>
        <p:nvPicPr>
          <p:cNvPr id="7" name="图片 6"/>
          <p:cNvPicPr>
            <a:picLocks noChangeAspect="1"/>
          </p:cNvPicPr>
          <p:nvPr/>
        </p:nvPicPr>
        <p:blipFill>
          <a:blip r:embed="rId5"/>
          <a:stretch>
            <a:fillRect/>
          </a:stretch>
        </p:blipFill>
        <p:spPr>
          <a:xfrm>
            <a:off x="6200945" y="5174948"/>
            <a:ext cx="3857143" cy="580952"/>
          </a:xfrm>
          <a:prstGeom prst="rect">
            <a:avLst/>
          </a:prstGeom>
        </p:spPr>
      </p:pic>
    </p:spTree>
    <p:extLst>
      <p:ext uri="{BB962C8B-B14F-4D97-AF65-F5344CB8AC3E}">
        <p14:creationId xmlns:p14="http://schemas.microsoft.com/office/powerpoint/2010/main" val="2593355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Mutual Information Maximization in Student</a:t>
            </a:r>
          </a:p>
          <a:p>
            <a:pPr marL="0" indent="0">
              <a:buNone/>
            </a:pPr>
            <a:r>
              <a:rPr lang="en-US" altLang="zh-CN" sz="2000" dirty="0">
                <a:sym typeface="Wingdings" panose="05000000000000000000" pitchFamily="2" charset="2"/>
              </a:rPr>
              <a:t>	</a:t>
            </a:r>
          </a:p>
          <a:p>
            <a:pPr marL="0" indent="0">
              <a:buNone/>
            </a:pPr>
            <a:r>
              <a:rPr lang="en-US" altLang="zh-CN" sz="2000" dirty="0" smtClean="0">
                <a:sym typeface="Wingdings" panose="05000000000000000000" pitchFamily="2" charset="2"/>
              </a:rPr>
              <a:t>		</a:t>
            </a:r>
          </a:p>
          <a:p>
            <a:pPr marL="0" indent="0">
              <a:buNone/>
            </a:pPr>
            <a:endParaRPr lang="en-US" altLang="zh-CN" sz="2000" dirty="0" smtClean="0">
              <a:sym typeface="Wingdings" panose="05000000000000000000" pitchFamily="2" charset="2"/>
            </a:endParaRPr>
          </a:p>
        </p:txBody>
      </p:sp>
      <p:pic>
        <p:nvPicPr>
          <p:cNvPr id="4" name="图片 3"/>
          <p:cNvPicPr>
            <a:picLocks noChangeAspect="1"/>
          </p:cNvPicPr>
          <p:nvPr/>
        </p:nvPicPr>
        <p:blipFill>
          <a:blip r:embed="rId3"/>
          <a:stretch>
            <a:fillRect/>
          </a:stretch>
        </p:blipFill>
        <p:spPr>
          <a:xfrm>
            <a:off x="691238" y="1853154"/>
            <a:ext cx="10809524" cy="4323809"/>
          </a:xfrm>
          <a:prstGeom prst="rect">
            <a:avLst/>
          </a:prstGeom>
        </p:spPr>
      </p:pic>
    </p:spTree>
    <p:extLst>
      <p:ext uri="{BB962C8B-B14F-4D97-AF65-F5344CB8AC3E}">
        <p14:creationId xmlns:p14="http://schemas.microsoft.com/office/powerpoint/2010/main" val="3881965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Mutual Information Maximization in Student</a:t>
            </a:r>
          </a:p>
          <a:p>
            <a:pPr marL="0" indent="0">
              <a:buNone/>
            </a:pPr>
            <a:r>
              <a:rPr lang="en-US" altLang="zh-CN" sz="2000" dirty="0">
                <a:sym typeface="Wingdings" panose="05000000000000000000" pitchFamily="2" charset="2"/>
              </a:rPr>
              <a:t>	</a:t>
            </a:r>
          </a:p>
          <a:p>
            <a:pPr marL="0" indent="0">
              <a:buNone/>
            </a:pPr>
            <a:r>
              <a:rPr lang="en-US" altLang="zh-CN" sz="2000" dirty="0" smtClean="0">
                <a:sym typeface="Wingdings" panose="05000000000000000000" pitchFamily="2" charset="2"/>
              </a:rPr>
              <a:t>		</a:t>
            </a:r>
          </a:p>
          <a:p>
            <a:pPr marL="0" indent="0">
              <a:buNone/>
            </a:pPr>
            <a:endParaRPr lang="en-US" altLang="zh-CN" sz="2000" dirty="0" smtClean="0">
              <a:sym typeface="Wingdings" panose="05000000000000000000" pitchFamily="2" charset="2"/>
            </a:endParaRPr>
          </a:p>
        </p:txBody>
      </p:sp>
      <p:pic>
        <p:nvPicPr>
          <p:cNvPr id="5" name="图片 4"/>
          <p:cNvPicPr>
            <a:picLocks noChangeAspect="1"/>
          </p:cNvPicPr>
          <p:nvPr/>
        </p:nvPicPr>
        <p:blipFill>
          <a:blip r:embed="rId3"/>
          <a:stretch>
            <a:fillRect/>
          </a:stretch>
        </p:blipFill>
        <p:spPr>
          <a:xfrm>
            <a:off x="719809" y="2047478"/>
            <a:ext cx="10752381" cy="5028571"/>
          </a:xfrm>
          <a:prstGeom prst="rect">
            <a:avLst/>
          </a:prstGeom>
        </p:spPr>
      </p:pic>
    </p:spTree>
    <p:extLst>
      <p:ext uri="{BB962C8B-B14F-4D97-AF65-F5344CB8AC3E}">
        <p14:creationId xmlns:p14="http://schemas.microsoft.com/office/powerpoint/2010/main" val="1403126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Mutual Information Maximization in Student</a:t>
            </a:r>
          </a:p>
          <a:p>
            <a:pPr marL="0" indent="0">
              <a:buNone/>
            </a:pPr>
            <a:r>
              <a:rPr lang="en-US" altLang="zh-CN" sz="2000" dirty="0">
                <a:sym typeface="Wingdings" panose="05000000000000000000" pitchFamily="2" charset="2"/>
              </a:rPr>
              <a:t>	</a:t>
            </a:r>
          </a:p>
          <a:p>
            <a:pPr marL="0" indent="0">
              <a:buNone/>
            </a:pPr>
            <a:r>
              <a:rPr lang="en-US" altLang="zh-CN" sz="2000" dirty="0" smtClean="0">
                <a:sym typeface="Wingdings" panose="05000000000000000000" pitchFamily="2" charset="2"/>
              </a:rPr>
              <a:t>	</a:t>
            </a:r>
            <a:r>
              <a:rPr lang="zh-CN" altLang="en-US" sz="2000" dirty="0" smtClean="0">
                <a:sym typeface="Wingdings" panose="05000000000000000000" pitchFamily="2" charset="2"/>
              </a:rPr>
              <a:t>为了在无监督的情况下进一步增强</a:t>
            </a:r>
            <a:r>
              <a:rPr lang="zh-CN" altLang="en-US" sz="2000" dirty="0">
                <a:sym typeface="Wingdings" panose="05000000000000000000" pitchFamily="2" charset="2"/>
              </a:rPr>
              <a:t>学习</a:t>
            </a:r>
            <a:r>
              <a:rPr lang="zh-CN" altLang="en-US" sz="2000" dirty="0" smtClean="0">
                <a:sym typeface="Wingdings" panose="05000000000000000000" pitchFamily="2" charset="2"/>
              </a:rPr>
              <a:t>到的目标特征，利用学生模型中的互信息最大化</a:t>
            </a:r>
            <a:r>
              <a:rPr lang="en-US" altLang="zh-CN" sz="2000" dirty="0" smtClean="0">
                <a:sym typeface="Wingdings" panose="05000000000000000000" pitchFamily="2" charset="2"/>
              </a:rPr>
              <a:t>(MIM)</a:t>
            </a:r>
            <a:r>
              <a:rPr lang="zh-CN" altLang="en-US" sz="2000" dirty="0" smtClean="0">
                <a:sym typeface="Wingdings" panose="05000000000000000000" pitchFamily="2" charset="2"/>
              </a:rPr>
              <a:t>，最大化输入特征和两个输出分布的互信息</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zh-CN" altLang="en-US" sz="2000" dirty="0" smtClean="0">
                <a:sym typeface="Wingdings" panose="05000000000000000000" pitchFamily="2" charset="2"/>
              </a:rPr>
              <a:t>输入特征和输出的高级特征之间的全局</a:t>
            </a:r>
            <a:r>
              <a:rPr lang="en-US" altLang="zh-CN" sz="2000" dirty="0" smtClean="0">
                <a:sym typeface="Wingdings" panose="05000000000000000000" pitchFamily="2" charset="2"/>
              </a:rPr>
              <a:t>/</a:t>
            </a:r>
            <a:r>
              <a:rPr lang="zh-CN" altLang="en-US" sz="2000" dirty="0" smtClean="0">
                <a:sym typeface="Wingdings" panose="05000000000000000000" pitchFamily="2" charset="2"/>
              </a:rPr>
              <a:t>局部互信息可用于调整特征对下游任务的适用性</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zh-CN" altLang="en-US" sz="2000" dirty="0" smtClean="0">
                <a:sym typeface="Wingdings" panose="05000000000000000000" pitchFamily="2" charset="2"/>
              </a:rPr>
              <a:t>在</a:t>
            </a:r>
            <a:r>
              <a:rPr lang="en-US" altLang="zh-CN" sz="2000" dirty="0" smtClean="0">
                <a:sym typeface="Wingdings" panose="05000000000000000000" pitchFamily="2" charset="2"/>
              </a:rPr>
              <a:t>student model</a:t>
            </a:r>
            <a:r>
              <a:rPr lang="zh-CN" altLang="en-US" sz="2000" dirty="0" smtClean="0">
                <a:sym typeface="Wingdings" panose="05000000000000000000" pitchFamily="2" charset="2"/>
              </a:rPr>
              <a:t>中设计了</a:t>
            </a:r>
            <a:r>
              <a:rPr lang="zh-CN" altLang="en-US" sz="2000" dirty="0">
                <a:sym typeface="Wingdings" panose="05000000000000000000" pitchFamily="2" charset="2"/>
              </a:rPr>
              <a:t>一</a:t>
            </a:r>
            <a:r>
              <a:rPr lang="zh-CN" altLang="en-US" sz="2000" dirty="0" smtClean="0">
                <a:sym typeface="Wingdings" panose="05000000000000000000" pitchFamily="2" charset="2"/>
              </a:rPr>
              <a:t>个</a:t>
            </a:r>
            <a:r>
              <a:rPr lang="en-US" altLang="zh-CN" sz="2000" dirty="0" smtClean="0">
                <a:sym typeface="Wingdings" panose="05000000000000000000" pitchFamily="2" charset="2"/>
              </a:rPr>
              <a:t>MIM</a:t>
            </a:r>
            <a:r>
              <a:rPr lang="zh-CN" altLang="en-US" sz="2000" dirty="0" smtClean="0">
                <a:sym typeface="Wingdings" panose="05000000000000000000" pitchFamily="2" charset="2"/>
              </a:rPr>
              <a:t>模块，同时估计和最大化输入特征映射，输出分类分布和聚类分配分布</a:t>
            </a:r>
            <a:r>
              <a:rPr lang="zh-CN" altLang="en-US" sz="2000" dirty="0">
                <a:sym typeface="Wingdings" panose="05000000000000000000" pitchFamily="2" charset="2"/>
              </a:rPr>
              <a:t>之</a:t>
            </a:r>
            <a:r>
              <a:rPr lang="zh-CN" altLang="en-US" sz="2000" dirty="0" smtClean="0">
                <a:sym typeface="Wingdings" panose="05000000000000000000" pitchFamily="2" charset="2"/>
              </a:rPr>
              <a:t>间的局部和全局互信息</a:t>
            </a:r>
            <a:r>
              <a:rPr lang="en-US" altLang="zh-CN" sz="2000" dirty="0" smtClean="0">
                <a:sym typeface="Wingdings" panose="05000000000000000000" pitchFamily="2" charset="2"/>
              </a:rPr>
              <a:t>	</a:t>
            </a:r>
          </a:p>
          <a:p>
            <a:pPr marL="0" indent="0">
              <a:buNone/>
            </a:pPr>
            <a:endParaRPr lang="en-US" altLang="zh-CN" sz="2000" dirty="0" smtClean="0">
              <a:sym typeface="Wingdings" panose="05000000000000000000" pitchFamily="2" charset="2"/>
            </a:endParaRPr>
          </a:p>
        </p:txBody>
      </p:sp>
    </p:spTree>
    <p:extLst>
      <p:ext uri="{BB962C8B-B14F-4D97-AF65-F5344CB8AC3E}">
        <p14:creationId xmlns:p14="http://schemas.microsoft.com/office/powerpoint/2010/main" val="2852643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Mutual Information Maximization in Student</a:t>
            </a:r>
          </a:p>
          <a:p>
            <a:pPr marL="0" indent="0">
              <a:buNone/>
            </a:pPr>
            <a:r>
              <a:rPr lang="en-US" altLang="zh-CN" dirty="0"/>
              <a:t>	</a:t>
            </a:r>
            <a:r>
              <a:rPr lang="en-US" altLang="zh-CN" dirty="0" smtClean="0"/>
              <a:t>Global Mutual Information</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将目标样本输入到学生模型中，它的最后一层卷积层输出特征映射</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通过一个卷积层和一个平均池化层</a:t>
            </a:r>
            <a:r>
              <a:rPr lang="zh-CN" altLang="en-US" sz="2000" dirty="0">
                <a:sym typeface="Wingdings" panose="05000000000000000000" pitchFamily="2" charset="2"/>
              </a:rPr>
              <a:t>编</a:t>
            </a:r>
            <a:r>
              <a:rPr lang="zh-CN" altLang="en-US" sz="2000" dirty="0" smtClean="0">
                <a:sym typeface="Wingdings" panose="05000000000000000000" pitchFamily="2" charset="2"/>
              </a:rPr>
              <a:t>码这个特征映射为全局特征向量</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将</a:t>
            </a:r>
            <a:r>
              <a:rPr lang="en-US" altLang="zh-CN" sz="2000" dirty="0" smtClean="0">
                <a:sym typeface="Wingdings" panose="05000000000000000000" pitchFamily="2" charset="2"/>
              </a:rPr>
              <a:t>	    </a:t>
            </a:r>
            <a:r>
              <a:rPr lang="zh-CN" altLang="en-US" sz="2000" dirty="0" smtClean="0">
                <a:sym typeface="Wingdings" panose="05000000000000000000" pitchFamily="2" charset="2"/>
              </a:rPr>
              <a:t>，条件分类分布</a:t>
            </a:r>
            <a:r>
              <a:rPr lang="en-US" altLang="zh-CN" sz="2000" dirty="0" smtClean="0">
                <a:sym typeface="Wingdings" panose="05000000000000000000" pitchFamily="2" charset="2"/>
              </a:rPr>
              <a:t>	     </a:t>
            </a:r>
            <a:r>
              <a:rPr lang="zh-CN" altLang="en-US" sz="2000" dirty="0">
                <a:sym typeface="Wingdings" panose="05000000000000000000" pitchFamily="2" charset="2"/>
              </a:rPr>
              <a:t>  </a:t>
            </a:r>
            <a:r>
              <a:rPr lang="zh-CN" altLang="en-US" sz="2000" dirty="0" smtClean="0">
                <a:sym typeface="Wingdings" panose="05000000000000000000" pitchFamily="2" charset="2"/>
              </a:rPr>
              <a:t>和聚类分配分布</a:t>
            </a:r>
            <a:r>
              <a:rPr lang="en-US" altLang="zh-CN" sz="2000" dirty="0" smtClean="0">
                <a:sym typeface="Wingdings" panose="05000000000000000000" pitchFamily="2" charset="2"/>
              </a:rPr>
              <a:t>	        </a:t>
            </a:r>
            <a:r>
              <a:rPr lang="zh-CN" altLang="en-US" sz="2000" dirty="0">
                <a:sym typeface="Wingdings" panose="05000000000000000000" pitchFamily="2" charset="2"/>
              </a:rPr>
              <a:t>连</a:t>
            </a:r>
            <a:r>
              <a:rPr lang="zh-CN" altLang="en-US" sz="2000" dirty="0" smtClean="0">
                <a:sym typeface="Wingdings" panose="05000000000000000000" pitchFamily="2" charset="2"/>
              </a:rPr>
              <a:t>接</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将拼接后的特征送入全局互信息鉴别器，以判别输入的全局特征向量是否与给定的分类分配分布和聚类分配分布一致</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全局互信息鉴别器的最终输出是</a:t>
            </a:r>
            <a:r>
              <a:rPr lang="en-US" altLang="zh-CN" sz="2000" dirty="0" smtClean="0">
                <a:sym typeface="Wingdings" panose="05000000000000000000" pitchFamily="2" charset="2"/>
              </a:rPr>
              <a:t>				        </a:t>
            </a:r>
            <a:r>
              <a:rPr lang="zh-CN" altLang="en-US" sz="2000" dirty="0" smtClean="0">
                <a:sym typeface="Wingdings" panose="05000000000000000000" pitchFamily="2" charset="2"/>
              </a:rPr>
              <a:t>，表示判别</a:t>
            </a:r>
            <a:r>
              <a:rPr lang="zh-CN" altLang="en-US" sz="2000" dirty="0">
                <a:sym typeface="Wingdings" panose="05000000000000000000" pitchFamily="2" charset="2"/>
              </a:rPr>
              <a:t>真</a:t>
            </a:r>
            <a:r>
              <a:rPr lang="zh-CN" altLang="en-US" sz="2000" dirty="0" smtClean="0">
                <a:sym typeface="Wingdings" panose="05000000000000000000" pitchFamily="2" charset="2"/>
              </a:rPr>
              <a:t>实输入特征和分类分布以及聚类分配分布匹配的概率</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使用</a:t>
            </a:r>
            <a:r>
              <a:rPr lang="en-US" altLang="zh-CN" sz="2000" dirty="0" smtClean="0">
                <a:sym typeface="Wingdings" panose="05000000000000000000" pitchFamily="2" charset="2"/>
              </a:rPr>
              <a:t>Jensen-Shannon</a:t>
            </a:r>
            <a:r>
              <a:rPr lang="zh-CN" altLang="en-US" sz="2000" dirty="0" smtClean="0">
                <a:sym typeface="Wingdings" panose="05000000000000000000" pitchFamily="2" charset="2"/>
              </a:rPr>
              <a:t>互信息估计进行估计</a:t>
            </a:r>
            <a:endParaRPr lang="en-US" altLang="zh-CN" sz="2000" dirty="0" smtClean="0">
              <a:sym typeface="Wingdings" panose="05000000000000000000" pitchFamily="2" charset="2"/>
            </a:endParaRPr>
          </a:p>
        </p:txBody>
      </p:sp>
      <p:pic>
        <p:nvPicPr>
          <p:cNvPr id="4" name="图片 3"/>
          <p:cNvPicPr>
            <a:picLocks noChangeAspect="1"/>
          </p:cNvPicPr>
          <p:nvPr/>
        </p:nvPicPr>
        <p:blipFill>
          <a:blip r:embed="rId3"/>
          <a:stretch>
            <a:fillRect/>
          </a:stretch>
        </p:blipFill>
        <p:spPr>
          <a:xfrm>
            <a:off x="10151890" y="2297676"/>
            <a:ext cx="356885" cy="448985"/>
          </a:xfrm>
          <a:prstGeom prst="rect">
            <a:avLst/>
          </a:prstGeom>
        </p:spPr>
      </p:pic>
      <p:pic>
        <p:nvPicPr>
          <p:cNvPr id="8" name="图片 7"/>
          <p:cNvPicPr>
            <a:picLocks noChangeAspect="1"/>
          </p:cNvPicPr>
          <p:nvPr/>
        </p:nvPicPr>
        <p:blipFill>
          <a:blip r:embed="rId4"/>
          <a:stretch>
            <a:fillRect/>
          </a:stretch>
        </p:blipFill>
        <p:spPr>
          <a:xfrm>
            <a:off x="10422339" y="2746661"/>
            <a:ext cx="699639" cy="365029"/>
          </a:xfrm>
          <a:prstGeom prst="rect">
            <a:avLst/>
          </a:prstGeom>
        </p:spPr>
      </p:pic>
      <p:pic>
        <p:nvPicPr>
          <p:cNvPr id="9" name="图片 8"/>
          <p:cNvPicPr>
            <a:picLocks noChangeAspect="1"/>
          </p:cNvPicPr>
          <p:nvPr/>
        </p:nvPicPr>
        <p:blipFill>
          <a:blip r:embed="rId4"/>
          <a:stretch>
            <a:fillRect/>
          </a:stretch>
        </p:blipFill>
        <p:spPr>
          <a:xfrm>
            <a:off x="3092466" y="3133370"/>
            <a:ext cx="797145" cy="415901"/>
          </a:xfrm>
          <a:prstGeom prst="rect">
            <a:avLst/>
          </a:prstGeom>
        </p:spPr>
      </p:pic>
      <p:pic>
        <p:nvPicPr>
          <p:cNvPr id="10" name="图片 9"/>
          <p:cNvPicPr>
            <a:picLocks noChangeAspect="1"/>
          </p:cNvPicPr>
          <p:nvPr/>
        </p:nvPicPr>
        <p:blipFill>
          <a:blip r:embed="rId5"/>
          <a:stretch>
            <a:fillRect/>
          </a:stretch>
        </p:blipFill>
        <p:spPr>
          <a:xfrm>
            <a:off x="5801354" y="3179415"/>
            <a:ext cx="1109567" cy="369856"/>
          </a:xfrm>
          <a:prstGeom prst="rect">
            <a:avLst/>
          </a:prstGeom>
        </p:spPr>
      </p:pic>
      <p:pic>
        <p:nvPicPr>
          <p:cNvPr id="11" name="图片 10"/>
          <p:cNvPicPr>
            <a:picLocks noChangeAspect="1"/>
          </p:cNvPicPr>
          <p:nvPr/>
        </p:nvPicPr>
        <p:blipFill>
          <a:blip r:embed="rId6"/>
          <a:stretch>
            <a:fillRect/>
          </a:stretch>
        </p:blipFill>
        <p:spPr>
          <a:xfrm>
            <a:off x="8689503" y="3179415"/>
            <a:ext cx="986760" cy="360752"/>
          </a:xfrm>
          <a:prstGeom prst="rect">
            <a:avLst/>
          </a:prstGeom>
        </p:spPr>
      </p:pic>
      <p:pic>
        <p:nvPicPr>
          <p:cNvPr id="12" name="图片 11"/>
          <p:cNvPicPr>
            <a:picLocks noChangeAspect="1"/>
          </p:cNvPicPr>
          <p:nvPr/>
        </p:nvPicPr>
        <p:blipFill>
          <a:blip r:embed="rId7"/>
          <a:stretch>
            <a:fillRect/>
          </a:stretch>
        </p:blipFill>
        <p:spPr>
          <a:xfrm>
            <a:off x="6379438" y="4281791"/>
            <a:ext cx="3296825" cy="328687"/>
          </a:xfrm>
          <a:prstGeom prst="rect">
            <a:avLst/>
          </a:prstGeom>
        </p:spPr>
      </p:pic>
      <p:pic>
        <p:nvPicPr>
          <p:cNvPr id="13" name="图片 12"/>
          <p:cNvPicPr>
            <a:picLocks noChangeAspect="1"/>
          </p:cNvPicPr>
          <p:nvPr/>
        </p:nvPicPr>
        <p:blipFill>
          <a:blip r:embed="rId8"/>
          <a:stretch>
            <a:fillRect/>
          </a:stretch>
        </p:blipFill>
        <p:spPr>
          <a:xfrm>
            <a:off x="3397887" y="5352102"/>
            <a:ext cx="5219451" cy="925868"/>
          </a:xfrm>
          <a:prstGeom prst="rect">
            <a:avLst/>
          </a:prstGeom>
        </p:spPr>
      </p:pic>
      <p:pic>
        <p:nvPicPr>
          <p:cNvPr id="14" name="图片 13"/>
          <p:cNvPicPr>
            <a:picLocks noChangeAspect="1"/>
          </p:cNvPicPr>
          <p:nvPr/>
        </p:nvPicPr>
        <p:blipFill>
          <a:blip r:embed="rId9"/>
          <a:stretch>
            <a:fillRect/>
          </a:stretch>
        </p:blipFill>
        <p:spPr>
          <a:xfrm>
            <a:off x="9671389" y="5382101"/>
            <a:ext cx="1394861" cy="443820"/>
          </a:xfrm>
          <a:prstGeom prst="rect">
            <a:avLst/>
          </a:prstGeom>
        </p:spPr>
      </p:pic>
    </p:spTree>
    <p:extLst>
      <p:ext uri="{BB962C8B-B14F-4D97-AF65-F5344CB8AC3E}">
        <p14:creationId xmlns:p14="http://schemas.microsoft.com/office/powerpoint/2010/main" val="23828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307" y="136478"/>
            <a:ext cx="10515600" cy="1325563"/>
          </a:xfrm>
        </p:spPr>
        <p:txBody>
          <a:bodyPr/>
          <a:lstStyle/>
          <a:p>
            <a:r>
              <a:rPr lang="en-US" altLang="zh-CN" dirty="0" smtClean="0"/>
              <a:t>Overview</a:t>
            </a:r>
            <a:endParaRPr lang="zh-CN" altLang="en-US" dirty="0"/>
          </a:p>
        </p:txBody>
      </p:sp>
      <p:pic>
        <p:nvPicPr>
          <p:cNvPr id="4" name="内容占位符 3"/>
          <p:cNvPicPr>
            <a:picLocks noGrp="1" noChangeAspect="1"/>
          </p:cNvPicPr>
          <p:nvPr>
            <p:ph idx="1"/>
          </p:nvPr>
        </p:nvPicPr>
        <p:blipFill>
          <a:blip r:embed="rId2"/>
          <a:stretch>
            <a:fillRect/>
          </a:stretch>
        </p:blipFill>
        <p:spPr>
          <a:xfrm>
            <a:off x="1691124" y="1690688"/>
            <a:ext cx="8121616" cy="4653587"/>
          </a:xfrm>
          <a:prstGeom prst="rect">
            <a:avLst/>
          </a:prstGeom>
        </p:spPr>
      </p:pic>
    </p:spTree>
    <p:extLst>
      <p:ext uri="{BB962C8B-B14F-4D97-AF65-F5344CB8AC3E}">
        <p14:creationId xmlns:p14="http://schemas.microsoft.com/office/powerpoint/2010/main" val="2209420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Mutual Information Maximization in Student</a:t>
            </a:r>
          </a:p>
          <a:p>
            <a:pPr marL="0" indent="0">
              <a:buNone/>
            </a:pPr>
            <a:r>
              <a:rPr lang="en-US" altLang="zh-CN" dirty="0"/>
              <a:t>	</a:t>
            </a:r>
            <a:r>
              <a:rPr lang="en-US" altLang="zh-CN" dirty="0" smtClean="0"/>
              <a:t>Local Mutual Information</a:t>
            </a: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利用每个空间位置的局部输入特征和输出的分类以及聚类分配分布之间的局部互信息，在空间中复制两个分布</a:t>
            </a:r>
            <a:r>
              <a:rPr lang="en-US" altLang="zh-CN" sz="2000" dirty="0" smtClean="0">
                <a:sym typeface="Wingdings" panose="05000000000000000000" pitchFamily="2" charset="2"/>
              </a:rPr>
              <a:t>	      </a:t>
            </a:r>
            <a:r>
              <a:rPr lang="zh-CN" altLang="en-US" sz="2000" dirty="0" smtClean="0">
                <a:sym typeface="Wingdings" panose="05000000000000000000" pitchFamily="2" charset="2"/>
              </a:rPr>
              <a:t>和</a:t>
            </a:r>
            <a:r>
              <a:rPr lang="en-US" altLang="zh-CN" sz="2000" dirty="0" smtClean="0">
                <a:sym typeface="Wingdings" panose="05000000000000000000" pitchFamily="2" charset="2"/>
              </a:rPr>
              <a:t>		 </a:t>
            </a:r>
            <a:r>
              <a:rPr lang="zh-CN" altLang="en-US" sz="2000" dirty="0" smtClean="0">
                <a:sym typeface="Wingdings" panose="05000000000000000000" pitchFamily="2" charset="2"/>
              </a:rPr>
              <a:t>分别构造两个特征映射，然后沿着</a:t>
            </a:r>
            <a:endParaRPr lang="en-US" altLang="zh-CN" sz="2000" dirty="0" smtClean="0">
              <a:sym typeface="Wingdings" panose="05000000000000000000" pitchFamily="2" charset="2"/>
            </a:endParaRPr>
          </a:p>
          <a:p>
            <a:pPr marL="0" indent="0">
              <a:buNone/>
            </a:pPr>
            <a:r>
              <a:rPr lang="zh-CN" altLang="en-US" sz="2000" dirty="0" smtClean="0">
                <a:sym typeface="Wingdings" panose="05000000000000000000" pitchFamily="2" charset="2"/>
              </a:rPr>
              <a:t>通道维度将它们与输入特征映射</a:t>
            </a: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连接起来</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连接后的特征映射</a:t>
            </a:r>
            <a:r>
              <a:rPr lang="en-US" altLang="zh-CN" sz="2000" dirty="0" smtClean="0">
                <a:sym typeface="Wingdings" panose="05000000000000000000" pitchFamily="2" charset="2"/>
              </a:rPr>
              <a:t>			  </a:t>
            </a:r>
            <a:r>
              <a:rPr lang="zh-CN" altLang="en-US" sz="2000" dirty="0" smtClean="0">
                <a:sym typeface="Wingdings" panose="05000000000000000000" pitchFamily="2" charset="2"/>
              </a:rPr>
              <a:t>输入到局部互信息</a:t>
            </a:r>
            <a:r>
              <a:rPr lang="zh-CN" altLang="en-US" sz="2000" dirty="0">
                <a:sym typeface="Wingdings" panose="05000000000000000000" pitchFamily="2" charset="2"/>
              </a:rPr>
              <a:t>鉴别</a:t>
            </a:r>
            <a:r>
              <a:rPr lang="zh-CN" altLang="en-US" sz="2000" dirty="0" smtClean="0">
                <a:sym typeface="Wingdings" panose="05000000000000000000" pitchFamily="2" charset="2"/>
              </a:rPr>
              <a:t>器中，判断每个输入的局部特征是否和给定的分类与集群分配分布相匹配</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a:sym typeface="Wingdings" panose="05000000000000000000" pitchFamily="2" charset="2"/>
              </a:rPr>
              <a:t>局</a:t>
            </a:r>
            <a:r>
              <a:rPr lang="zh-CN" altLang="en-US" sz="2000" dirty="0" smtClean="0">
                <a:sym typeface="Wingdings" panose="05000000000000000000" pitchFamily="2" charset="2"/>
              </a:rPr>
              <a:t>部互信息鉴别器的最终输出是</a:t>
            </a:r>
            <a:r>
              <a:rPr lang="en-US" altLang="zh-CN" sz="2000" dirty="0" smtClean="0">
                <a:sym typeface="Wingdings" panose="05000000000000000000" pitchFamily="2" charset="2"/>
              </a:rPr>
              <a:t>				       </a:t>
            </a:r>
            <a:r>
              <a:rPr lang="zh-CN" altLang="en-US" sz="2000" dirty="0" smtClean="0">
                <a:sym typeface="Wingdings" panose="05000000000000000000" pitchFamily="2" charset="2"/>
              </a:rPr>
              <a:t>，其第</a:t>
            </a:r>
            <a:r>
              <a:rPr lang="en-US" altLang="zh-CN" sz="2000" dirty="0" smtClean="0">
                <a:sym typeface="Wingdings" panose="05000000000000000000" pitchFamily="2" charset="2"/>
              </a:rPr>
              <a:t>i</a:t>
            </a:r>
            <a:r>
              <a:rPr lang="zh-CN" altLang="en-US" sz="2000" dirty="0" smtClean="0">
                <a:sym typeface="Wingdings" panose="05000000000000000000" pitchFamily="2" charset="2"/>
              </a:rPr>
              <a:t>个元素表示在和分类以及聚类分配分布相匹配的第</a:t>
            </a:r>
            <a:r>
              <a:rPr lang="en-US" altLang="zh-CN" sz="2000" dirty="0" smtClean="0">
                <a:sym typeface="Wingdings" panose="05000000000000000000" pitchFamily="2" charset="2"/>
              </a:rPr>
              <a:t>i</a:t>
            </a:r>
            <a:r>
              <a:rPr lang="zh-CN" altLang="en-US" sz="2000" dirty="0" smtClean="0">
                <a:sym typeface="Wingdings" panose="05000000000000000000" pitchFamily="2" charset="2"/>
              </a:rPr>
              <a:t>个空间位置上判别真实输入局部特征的概率</a:t>
            </a:r>
            <a:endParaRPr lang="en-US" altLang="zh-CN" sz="2000" dirty="0" smtClean="0">
              <a:sym typeface="Wingdings" panose="05000000000000000000" pitchFamily="2" charset="2"/>
            </a:endParaRPr>
          </a:p>
          <a:p>
            <a:pPr marL="0" indent="0">
              <a:buNone/>
            </a:pPr>
            <a:r>
              <a:rPr lang="en-US" altLang="zh-CN" sz="2000" dirty="0">
                <a:sym typeface="Wingdings" panose="05000000000000000000" pitchFamily="2" charset="2"/>
              </a:rPr>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则局部互信息可以这样估计：</a:t>
            </a:r>
            <a:endParaRPr lang="en-US" altLang="zh-CN" sz="2000" dirty="0" smtClean="0">
              <a:sym typeface="Wingdings" panose="05000000000000000000" pitchFamily="2" charset="2"/>
            </a:endParaRPr>
          </a:p>
        </p:txBody>
      </p:sp>
      <p:pic>
        <p:nvPicPr>
          <p:cNvPr id="10" name="图片 9"/>
          <p:cNvPicPr>
            <a:picLocks noChangeAspect="1"/>
          </p:cNvPicPr>
          <p:nvPr/>
        </p:nvPicPr>
        <p:blipFill>
          <a:blip r:embed="rId3"/>
          <a:stretch>
            <a:fillRect/>
          </a:stretch>
        </p:blipFill>
        <p:spPr>
          <a:xfrm>
            <a:off x="4818715" y="2663044"/>
            <a:ext cx="1109567" cy="369856"/>
          </a:xfrm>
          <a:prstGeom prst="rect">
            <a:avLst/>
          </a:prstGeom>
        </p:spPr>
      </p:pic>
      <p:pic>
        <p:nvPicPr>
          <p:cNvPr id="11" name="图片 10"/>
          <p:cNvPicPr>
            <a:picLocks noChangeAspect="1"/>
          </p:cNvPicPr>
          <p:nvPr/>
        </p:nvPicPr>
        <p:blipFill>
          <a:blip r:embed="rId4"/>
          <a:stretch>
            <a:fillRect/>
          </a:stretch>
        </p:blipFill>
        <p:spPr>
          <a:xfrm>
            <a:off x="6260200" y="2663044"/>
            <a:ext cx="1041351" cy="380710"/>
          </a:xfrm>
          <a:prstGeom prst="rect">
            <a:avLst/>
          </a:prstGeom>
        </p:spPr>
      </p:pic>
      <p:pic>
        <p:nvPicPr>
          <p:cNvPr id="15" name="图片 14"/>
          <p:cNvPicPr>
            <a:picLocks noChangeAspect="1"/>
          </p:cNvPicPr>
          <p:nvPr/>
        </p:nvPicPr>
        <p:blipFill rotWithShape="1">
          <a:blip r:embed="rId5"/>
          <a:srcRect l="-8" t="18382"/>
          <a:stretch/>
        </p:blipFill>
        <p:spPr>
          <a:xfrm>
            <a:off x="4473166" y="3044057"/>
            <a:ext cx="356918" cy="366448"/>
          </a:xfrm>
          <a:prstGeom prst="rect">
            <a:avLst/>
          </a:prstGeom>
        </p:spPr>
      </p:pic>
      <p:pic>
        <p:nvPicPr>
          <p:cNvPr id="5" name="图片 4"/>
          <p:cNvPicPr>
            <a:picLocks noChangeAspect="1"/>
          </p:cNvPicPr>
          <p:nvPr/>
        </p:nvPicPr>
        <p:blipFill>
          <a:blip r:embed="rId6"/>
          <a:stretch>
            <a:fillRect/>
          </a:stretch>
        </p:blipFill>
        <p:spPr>
          <a:xfrm>
            <a:off x="4810285" y="3461867"/>
            <a:ext cx="2571429" cy="314286"/>
          </a:xfrm>
          <a:prstGeom prst="rect">
            <a:avLst/>
          </a:prstGeom>
        </p:spPr>
      </p:pic>
      <p:pic>
        <p:nvPicPr>
          <p:cNvPr id="6" name="图片 5"/>
          <p:cNvPicPr>
            <a:picLocks noChangeAspect="1"/>
          </p:cNvPicPr>
          <p:nvPr/>
        </p:nvPicPr>
        <p:blipFill>
          <a:blip r:embed="rId7"/>
          <a:stretch>
            <a:fillRect/>
          </a:stretch>
        </p:blipFill>
        <p:spPr>
          <a:xfrm>
            <a:off x="6383030" y="4103488"/>
            <a:ext cx="3170403" cy="308806"/>
          </a:xfrm>
          <a:prstGeom prst="rect">
            <a:avLst/>
          </a:prstGeom>
        </p:spPr>
      </p:pic>
      <p:pic>
        <p:nvPicPr>
          <p:cNvPr id="7" name="图片 6"/>
          <p:cNvPicPr>
            <a:picLocks noChangeAspect="1"/>
          </p:cNvPicPr>
          <p:nvPr/>
        </p:nvPicPr>
        <p:blipFill>
          <a:blip r:embed="rId8"/>
          <a:stretch>
            <a:fillRect/>
          </a:stretch>
        </p:blipFill>
        <p:spPr>
          <a:xfrm>
            <a:off x="2871449" y="5203385"/>
            <a:ext cx="7023161" cy="1387442"/>
          </a:xfrm>
          <a:prstGeom prst="rect">
            <a:avLst/>
          </a:prstGeom>
        </p:spPr>
      </p:pic>
    </p:spTree>
    <p:extLst>
      <p:ext uri="{BB962C8B-B14F-4D97-AF65-F5344CB8AC3E}">
        <p14:creationId xmlns:p14="http://schemas.microsoft.com/office/powerpoint/2010/main" val="3925067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Mutual Information Maximization in Student</a:t>
            </a:r>
          </a:p>
          <a:p>
            <a:pPr marL="0" indent="0">
              <a:buNone/>
            </a:pPr>
            <a:r>
              <a:rPr lang="en-US" altLang="zh-CN" sz="2000" dirty="0"/>
              <a:t>	</a:t>
            </a:r>
            <a:endParaRPr lang="en-US" altLang="zh-CN" sz="2000" dirty="0" smtClean="0"/>
          </a:p>
          <a:p>
            <a:pPr marL="0" indent="0">
              <a:buNone/>
            </a:pPr>
            <a:r>
              <a:rPr lang="en-US" altLang="zh-CN" sz="2000" dirty="0" smtClean="0"/>
              <a:t>	</a:t>
            </a:r>
            <a:r>
              <a:rPr lang="zh-CN" altLang="en-US" sz="2000" dirty="0" smtClean="0"/>
              <a:t>综合全局互信息和本地互信息的估计</a:t>
            </a:r>
            <a:r>
              <a:rPr lang="zh-CN" altLang="en-US" sz="2000" dirty="0"/>
              <a:t>可</a:t>
            </a:r>
            <a:r>
              <a:rPr lang="zh-CN" altLang="en-US" sz="2000" dirty="0" smtClean="0"/>
              <a:t>以度量</a:t>
            </a:r>
            <a:r>
              <a:rPr lang="en-US" altLang="zh-CN" sz="2000" dirty="0" smtClean="0"/>
              <a:t>MIM</a:t>
            </a:r>
            <a:r>
              <a:rPr lang="zh-CN" altLang="en-US" sz="2000" dirty="0" smtClean="0"/>
              <a:t>模型：</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en-US" altLang="zh-CN" sz="2000" dirty="0" smtClean="0"/>
              <a:t>	</a:t>
            </a:r>
            <a:r>
              <a:rPr lang="zh-CN" altLang="en-US" sz="2000" dirty="0" smtClean="0"/>
              <a:t>并且最终的目标函数是：</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sym typeface="Wingdings" panose="05000000000000000000" pitchFamily="2" charset="2"/>
            </a:endParaRPr>
          </a:p>
        </p:txBody>
      </p:sp>
      <p:pic>
        <p:nvPicPr>
          <p:cNvPr id="4" name="图片 3"/>
          <p:cNvPicPr>
            <a:picLocks noChangeAspect="1"/>
          </p:cNvPicPr>
          <p:nvPr/>
        </p:nvPicPr>
        <p:blipFill>
          <a:blip r:embed="rId3"/>
          <a:stretch>
            <a:fillRect/>
          </a:stretch>
        </p:blipFill>
        <p:spPr>
          <a:xfrm>
            <a:off x="4303746" y="2663044"/>
            <a:ext cx="3680195" cy="891297"/>
          </a:xfrm>
          <a:prstGeom prst="rect">
            <a:avLst/>
          </a:prstGeom>
        </p:spPr>
      </p:pic>
      <p:pic>
        <p:nvPicPr>
          <p:cNvPr id="8" name="图片 7"/>
          <p:cNvPicPr>
            <a:picLocks noChangeAspect="1"/>
          </p:cNvPicPr>
          <p:nvPr/>
        </p:nvPicPr>
        <p:blipFill>
          <a:blip r:embed="rId4"/>
          <a:stretch>
            <a:fillRect/>
          </a:stretch>
        </p:blipFill>
        <p:spPr>
          <a:xfrm>
            <a:off x="3746863" y="4402707"/>
            <a:ext cx="4793959" cy="701555"/>
          </a:xfrm>
          <a:prstGeom prst="rect">
            <a:avLst/>
          </a:prstGeom>
        </p:spPr>
      </p:pic>
    </p:spTree>
    <p:extLst>
      <p:ext uri="{BB962C8B-B14F-4D97-AF65-F5344CB8AC3E}">
        <p14:creationId xmlns:p14="http://schemas.microsoft.com/office/powerpoint/2010/main" val="797172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Experiments</a:t>
            </a:r>
            <a:endParaRPr lang="zh-CN" altLang="en-US" sz="3600" b="1" dirty="0"/>
          </a:p>
        </p:txBody>
      </p:sp>
      <p:pic>
        <p:nvPicPr>
          <p:cNvPr id="6" name="图片 5"/>
          <p:cNvPicPr>
            <a:picLocks noChangeAspect="1"/>
          </p:cNvPicPr>
          <p:nvPr/>
        </p:nvPicPr>
        <p:blipFill>
          <a:blip r:embed="rId3"/>
          <a:stretch>
            <a:fillRect/>
          </a:stretch>
        </p:blipFill>
        <p:spPr>
          <a:xfrm>
            <a:off x="585155" y="1009935"/>
            <a:ext cx="11485714" cy="2723809"/>
          </a:xfrm>
          <a:prstGeom prst="rect">
            <a:avLst/>
          </a:prstGeom>
        </p:spPr>
      </p:pic>
      <p:pic>
        <p:nvPicPr>
          <p:cNvPr id="7" name="图片 6"/>
          <p:cNvPicPr>
            <a:picLocks noChangeAspect="1"/>
          </p:cNvPicPr>
          <p:nvPr/>
        </p:nvPicPr>
        <p:blipFill>
          <a:blip r:embed="rId4"/>
          <a:stretch>
            <a:fillRect/>
          </a:stretch>
        </p:blipFill>
        <p:spPr>
          <a:xfrm>
            <a:off x="512367" y="3733744"/>
            <a:ext cx="11409524" cy="2895238"/>
          </a:xfrm>
          <a:prstGeom prst="rect">
            <a:avLst/>
          </a:prstGeom>
        </p:spPr>
      </p:pic>
    </p:spTree>
    <p:extLst>
      <p:ext uri="{BB962C8B-B14F-4D97-AF65-F5344CB8AC3E}">
        <p14:creationId xmlns:p14="http://schemas.microsoft.com/office/powerpoint/2010/main" val="991672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Experiments</a:t>
            </a:r>
            <a:endParaRPr lang="zh-CN" altLang="en-US" sz="3600" b="1" dirty="0"/>
          </a:p>
        </p:txBody>
      </p:sp>
      <p:pic>
        <p:nvPicPr>
          <p:cNvPr id="3" name="图片 2"/>
          <p:cNvPicPr>
            <a:picLocks noChangeAspect="1"/>
          </p:cNvPicPr>
          <p:nvPr/>
        </p:nvPicPr>
        <p:blipFill>
          <a:blip r:embed="rId3"/>
          <a:stretch>
            <a:fillRect/>
          </a:stretch>
        </p:blipFill>
        <p:spPr>
          <a:xfrm>
            <a:off x="741066" y="1040665"/>
            <a:ext cx="10819048" cy="2647619"/>
          </a:xfrm>
          <a:prstGeom prst="rect">
            <a:avLst/>
          </a:prstGeom>
        </p:spPr>
      </p:pic>
      <p:pic>
        <p:nvPicPr>
          <p:cNvPr id="4" name="图片 3"/>
          <p:cNvPicPr>
            <a:picLocks noChangeAspect="1"/>
          </p:cNvPicPr>
          <p:nvPr/>
        </p:nvPicPr>
        <p:blipFill>
          <a:blip r:embed="rId4"/>
          <a:stretch>
            <a:fillRect/>
          </a:stretch>
        </p:blipFill>
        <p:spPr>
          <a:xfrm>
            <a:off x="2014019" y="3833184"/>
            <a:ext cx="7044846" cy="2676798"/>
          </a:xfrm>
          <a:prstGeom prst="rect">
            <a:avLst/>
          </a:prstGeom>
        </p:spPr>
      </p:pic>
    </p:spTree>
    <p:extLst>
      <p:ext uri="{BB962C8B-B14F-4D97-AF65-F5344CB8AC3E}">
        <p14:creationId xmlns:p14="http://schemas.microsoft.com/office/powerpoint/2010/main" val="27016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Experiments</a:t>
            </a:r>
            <a:endParaRPr lang="zh-CN" altLang="en-US" sz="3600" b="1" dirty="0"/>
          </a:p>
        </p:txBody>
      </p:sp>
      <p:pic>
        <p:nvPicPr>
          <p:cNvPr id="6" name="图片 5"/>
          <p:cNvPicPr>
            <a:picLocks noChangeAspect="1"/>
          </p:cNvPicPr>
          <p:nvPr/>
        </p:nvPicPr>
        <p:blipFill>
          <a:blip r:embed="rId3"/>
          <a:stretch>
            <a:fillRect/>
          </a:stretch>
        </p:blipFill>
        <p:spPr>
          <a:xfrm>
            <a:off x="2188257" y="4585095"/>
            <a:ext cx="7542365" cy="1965829"/>
          </a:xfrm>
          <a:prstGeom prst="rect">
            <a:avLst/>
          </a:prstGeom>
        </p:spPr>
      </p:pic>
      <p:pic>
        <p:nvPicPr>
          <p:cNvPr id="4" name="图片 3"/>
          <p:cNvPicPr>
            <a:picLocks noChangeAspect="1"/>
          </p:cNvPicPr>
          <p:nvPr/>
        </p:nvPicPr>
        <p:blipFill>
          <a:blip r:embed="rId4"/>
          <a:stretch>
            <a:fillRect/>
          </a:stretch>
        </p:blipFill>
        <p:spPr>
          <a:xfrm>
            <a:off x="1752863" y="1337481"/>
            <a:ext cx="7567157" cy="2893325"/>
          </a:xfrm>
          <a:prstGeom prst="rect">
            <a:avLst/>
          </a:prstGeom>
        </p:spPr>
      </p:pic>
    </p:spTree>
    <p:extLst>
      <p:ext uri="{BB962C8B-B14F-4D97-AF65-F5344CB8AC3E}">
        <p14:creationId xmlns:p14="http://schemas.microsoft.com/office/powerpoint/2010/main" val="3218985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Experiments</a:t>
            </a:r>
            <a:endParaRPr lang="zh-CN" altLang="en-US" sz="3600" b="1" dirty="0"/>
          </a:p>
        </p:txBody>
      </p:sp>
      <p:pic>
        <p:nvPicPr>
          <p:cNvPr id="3" name="图片 2"/>
          <p:cNvPicPr>
            <a:picLocks noChangeAspect="1"/>
          </p:cNvPicPr>
          <p:nvPr/>
        </p:nvPicPr>
        <p:blipFill>
          <a:blip r:embed="rId3"/>
          <a:stretch>
            <a:fillRect/>
          </a:stretch>
        </p:blipFill>
        <p:spPr>
          <a:xfrm>
            <a:off x="1734909" y="2388398"/>
            <a:ext cx="7603066" cy="2442909"/>
          </a:xfrm>
          <a:prstGeom prst="rect">
            <a:avLst/>
          </a:prstGeom>
        </p:spPr>
      </p:pic>
    </p:spTree>
    <p:extLst>
      <p:ext uri="{BB962C8B-B14F-4D97-AF65-F5344CB8AC3E}">
        <p14:creationId xmlns:p14="http://schemas.microsoft.com/office/powerpoint/2010/main" val="2399966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507" y="1539022"/>
            <a:ext cx="10515600" cy="4351338"/>
          </a:xfrm>
        </p:spPr>
        <p:txBody>
          <a:bodyPr>
            <a:normAutofit/>
          </a:bodyPr>
          <a:lstStyle/>
          <a:p>
            <a:pPr marL="0" indent="0" algn="ctr">
              <a:buNone/>
            </a:pPr>
            <a:endParaRPr lang="en-US" altLang="zh-CN" sz="7200" dirty="0" smtClean="0"/>
          </a:p>
          <a:p>
            <a:pPr marL="0" indent="0" algn="ctr">
              <a:buNone/>
            </a:pPr>
            <a:r>
              <a:rPr lang="en-US" altLang="zh-CN" sz="7200" dirty="0" smtClean="0"/>
              <a:t>Thank You</a:t>
            </a:r>
            <a:r>
              <a:rPr lang="zh-CN" altLang="en-US" sz="7200" dirty="0" smtClean="0"/>
              <a:t>！</a:t>
            </a:r>
            <a:endParaRPr lang="zh-CN" altLang="en-US" sz="7200" dirty="0"/>
          </a:p>
        </p:txBody>
      </p:sp>
    </p:spTree>
    <p:extLst>
      <p:ext uri="{BB962C8B-B14F-4D97-AF65-F5344CB8AC3E}">
        <p14:creationId xmlns:p14="http://schemas.microsoft.com/office/powerpoint/2010/main" val="2546374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307" y="136478"/>
            <a:ext cx="10515600" cy="1325563"/>
          </a:xfrm>
        </p:spPr>
        <p:txBody>
          <a:bodyPr/>
          <a:lstStyle/>
          <a:p>
            <a:r>
              <a:rPr lang="en-US" altLang="zh-CN" dirty="0" smtClean="0"/>
              <a:t>Overview</a:t>
            </a:r>
            <a:endParaRPr lang="zh-CN" altLang="en-US" dirty="0"/>
          </a:p>
        </p:txBody>
      </p:sp>
      <p:sp>
        <p:nvSpPr>
          <p:cNvPr id="3" name="内容占位符 2"/>
          <p:cNvSpPr>
            <a:spLocks noGrp="1"/>
          </p:cNvSpPr>
          <p:nvPr>
            <p:ph idx="1"/>
          </p:nvPr>
        </p:nvSpPr>
        <p:spPr>
          <a:xfrm>
            <a:off x="838200" y="1282890"/>
            <a:ext cx="10515600" cy="4894073"/>
          </a:xfrm>
        </p:spPr>
        <p:txBody>
          <a:bodyPr/>
          <a:lstStyle/>
          <a:p>
            <a:pPr marL="0" indent="0">
              <a:buNone/>
            </a:pPr>
            <a:endParaRPr lang="en-US" altLang="zh-CN" dirty="0" smtClean="0"/>
          </a:p>
          <a:p>
            <a:pPr marL="0" indent="0">
              <a:buNone/>
            </a:pPr>
            <a:r>
              <a:rPr lang="en-US" altLang="zh-CN" dirty="0" smtClean="0"/>
              <a:t>Open-set</a:t>
            </a:r>
            <a:r>
              <a:rPr lang="zh-CN" altLang="en-US" dirty="0" smtClean="0"/>
              <a:t>域适应的困难主要源于两个方面：</a:t>
            </a:r>
            <a:endParaRPr lang="en-US" altLang="zh-CN" dirty="0" smtClean="0"/>
          </a:p>
          <a:p>
            <a:pPr marL="0" indent="0">
              <a:buNone/>
            </a:pPr>
            <a:r>
              <a:rPr lang="en-US" altLang="zh-CN" dirty="0"/>
              <a:t>	</a:t>
            </a:r>
            <a:endParaRPr lang="en-US" altLang="zh-CN" dirty="0" smtClean="0"/>
          </a:p>
          <a:p>
            <a:pPr marL="0" indent="0">
              <a:buNone/>
            </a:pPr>
            <a:endParaRPr lang="en-US" altLang="zh-CN" dirty="0"/>
          </a:p>
          <a:p>
            <a:pPr marL="0" indent="0">
              <a:buNone/>
            </a:pPr>
            <a:r>
              <a:rPr lang="en-US" altLang="zh-CN" dirty="0" smtClean="0"/>
              <a:t>	1</a:t>
            </a:r>
            <a:r>
              <a:rPr lang="zh-CN" altLang="en-US" dirty="0" smtClean="0"/>
              <a:t>）</a:t>
            </a:r>
            <a:r>
              <a:rPr lang="zh-CN" altLang="en-US" dirty="0"/>
              <a:t>在对已知目标样本进行正确分类的同时，如何区分未知目标样本和已知目标样</a:t>
            </a:r>
            <a:r>
              <a:rPr lang="zh-CN" altLang="en-US" dirty="0" smtClean="0"/>
              <a:t>本</a:t>
            </a:r>
            <a:endParaRPr lang="en-US" altLang="zh-CN" dirty="0" smtClean="0"/>
          </a:p>
          <a:p>
            <a:pPr marL="0" indent="0">
              <a:buNone/>
            </a:pPr>
            <a:r>
              <a:rPr lang="en-US" altLang="zh-CN" dirty="0"/>
              <a:t>	</a:t>
            </a:r>
            <a:r>
              <a:rPr lang="en-US" altLang="zh-CN" dirty="0" smtClean="0"/>
              <a:t>2</a:t>
            </a:r>
            <a:r>
              <a:rPr lang="zh-CN" altLang="en-US" dirty="0" smtClean="0"/>
              <a:t>）如何为</a:t>
            </a:r>
            <a:r>
              <a:rPr lang="en-US" altLang="zh-CN" dirty="0" smtClean="0"/>
              <a:t>close-set</a:t>
            </a:r>
            <a:r>
              <a:rPr lang="zh-CN" altLang="en-US" dirty="0" smtClean="0"/>
              <a:t>和</a:t>
            </a:r>
            <a:r>
              <a:rPr lang="en-US" altLang="zh-CN" dirty="0" smtClean="0"/>
              <a:t>open-set</a:t>
            </a:r>
            <a:r>
              <a:rPr lang="zh-CN" altLang="en-US" dirty="0" smtClean="0"/>
              <a:t>域适应学习一个混合网络</a:t>
            </a:r>
            <a:endParaRPr lang="zh-CN" altLang="en-US" dirty="0"/>
          </a:p>
          <a:p>
            <a:pPr marL="0" indent="0">
              <a:buNone/>
            </a:pPr>
            <a:endParaRPr lang="zh-CN" altLang="en-US" dirty="0"/>
          </a:p>
        </p:txBody>
      </p:sp>
    </p:spTree>
    <p:extLst>
      <p:ext uri="{BB962C8B-B14F-4D97-AF65-F5344CB8AC3E}">
        <p14:creationId xmlns:p14="http://schemas.microsoft.com/office/powerpoint/2010/main" val="66256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307" y="136478"/>
            <a:ext cx="10515600" cy="1325563"/>
          </a:xfrm>
        </p:spPr>
        <p:txBody>
          <a:bodyPr/>
          <a:lstStyle/>
          <a:p>
            <a:r>
              <a:rPr lang="en-US" altLang="zh-CN" dirty="0" smtClean="0"/>
              <a:t>Overview</a:t>
            </a:r>
            <a:endParaRPr lang="zh-CN" altLang="en-US" dirty="0"/>
          </a:p>
        </p:txBody>
      </p:sp>
      <p:sp>
        <p:nvSpPr>
          <p:cNvPr id="3" name="内容占位符 2"/>
          <p:cNvSpPr>
            <a:spLocks noGrp="1"/>
          </p:cNvSpPr>
          <p:nvPr>
            <p:ph idx="1"/>
          </p:nvPr>
        </p:nvSpPr>
        <p:spPr>
          <a:xfrm>
            <a:off x="838200" y="1282890"/>
            <a:ext cx="10515600" cy="4894073"/>
          </a:xfrm>
        </p:spPr>
        <p:txBody>
          <a:bodyPr>
            <a:noAutofit/>
          </a:bodyPr>
          <a:lstStyle/>
          <a:p>
            <a:pPr marL="0" indent="0">
              <a:buNone/>
            </a:pPr>
            <a:endParaRPr lang="en-US" altLang="zh-CN" sz="2400" dirty="0" smtClean="0"/>
          </a:p>
          <a:p>
            <a:pPr marL="0" indent="0">
              <a:buNone/>
            </a:pPr>
            <a:r>
              <a:rPr lang="en-US" altLang="zh-CN" sz="2400" dirty="0" smtClean="0"/>
              <a:t>Our method</a:t>
            </a:r>
            <a:r>
              <a:rPr lang="zh-CN" altLang="en-US" sz="2400" dirty="0" smtClean="0"/>
              <a:t>：</a:t>
            </a:r>
            <a:endParaRPr lang="en-US" altLang="zh-CN" sz="2400" dirty="0" smtClean="0"/>
          </a:p>
          <a:p>
            <a:pPr marL="0" indent="0">
              <a:buNone/>
            </a:pPr>
            <a:r>
              <a:rPr lang="en-US" altLang="zh-CN" sz="2400" dirty="0"/>
              <a:t>	</a:t>
            </a:r>
            <a:r>
              <a:rPr lang="zh-CN" altLang="en-US" sz="2400" dirty="0" smtClean="0"/>
              <a:t>为所有无标签样本进行聚类，明确的对为目标域中</a:t>
            </a:r>
            <a:r>
              <a:rPr lang="zh-CN" altLang="en-US" sz="2400" dirty="0" smtClean="0"/>
              <a:t>的已知类和未知类的不同语义建模，传递已知类和未知类的判别信息</a:t>
            </a:r>
            <a:endParaRPr lang="en-US" altLang="zh-CN" sz="2400" dirty="0" smtClean="0"/>
          </a:p>
          <a:p>
            <a:pPr marL="0" indent="0">
              <a:buNone/>
            </a:pPr>
            <a:endParaRPr lang="en-US" altLang="zh-CN" sz="2400" dirty="0"/>
          </a:p>
          <a:p>
            <a:pPr marL="0" indent="0">
              <a:buNone/>
            </a:pPr>
            <a:r>
              <a:rPr lang="en-US" altLang="zh-CN" sz="2400" dirty="0" smtClean="0"/>
              <a:t>	</a:t>
            </a:r>
            <a:r>
              <a:rPr lang="zh-CN" altLang="en-US" sz="2400" dirty="0" smtClean="0"/>
              <a:t>另外，我们用一个额外的聚类分支重构</a:t>
            </a:r>
            <a:r>
              <a:rPr lang="en-US" altLang="zh-CN" sz="2400" dirty="0" smtClean="0"/>
              <a:t>Self-Ensembling</a:t>
            </a:r>
            <a:r>
              <a:rPr lang="zh-CN" altLang="en-US" sz="2400" dirty="0" smtClean="0"/>
              <a:t>，以估计每个目标样本在所有聚类上的分配分布，完善了学习的表示以保留目标域的固有结构</a:t>
            </a:r>
            <a:r>
              <a:rPr lang="en-US" altLang="zh-CN" sz="2400" dirty="0" smtClean="0"/>
              <a:t>																																																																																																																																																																																												</a:t>
            </a:r>
          </a:p>
        </p:txBody>
      </p:sp>
    </p:spTree>
    <p:extLst>
      <p:ext uri="{BB962C8B-B14F-4D97-AF65-F5344CB8AC3E}">
        <p14:creationId xmlns:p14="http://schemas.microsoft.com/office/powerpoint/2010/main" val="1178365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pic>
        <p:nvPicPr>
          <p:cNvPr id="7" name="图片 6"/>
          <p:cNvPicPr>
            <a:picLocks noChangeAspect="1"/>
          </p:cNvPicPr>
          <p:nvPr/>
        </p:nvPicPr>
        <p:blipFill>
          <a:blip r:embed="rId2"/>
          <a:stretch>
            <a:fillRect/>
          </a:stretch>
        </p:blipFill>
        <p:spPr>
          <a:xfrm>
            <a:off x="467861" y="1185504"/>
            <a:ext cx="11589670" cy="5119761"/>
          </a:xfrm>
          <a:prstGeom prst="rect">
            <a:avLst/>
          </a:prstGeom>
        </p:spPr>
      </p:pic>
      <p:sp>
        <p:nvSpPr>
          <p:cNvPr id="3" name="文本框 2"/>
          <p:cNvSpPr txBox="1"/>
          <p:nvPr/>
        </p:nvSpPr>
        <p:spPr>
          <a:xfrm>
            <a:off x="8461612" y="1185504"/>
            <a:ext cx="306494" cy="369332"/>
          </a:xfrm>
          <a:prstGeom prst="rect">
            <a:avLst/>
          </a:prstGeom>
          <a:noFill/>
        </p:spPr>
        <p:txBody>
          <a:bodyPr wrap="none" rtlCol="0">
            <a:spAutoFit/>
          </a:bodyPr>
          <a:lstStyle/>
          <a:p>
            <a:r>
              <a:rPr lang="en-US" altLang="zh-CN" dirty="0" smtClean="0"/>
              <a:t>1</a:t>
            </a:r>
            <a:endParaRPr lang="zh-CN" altLang="en-US" dirty="0"/>
          </a:p>
        </p:txBody>
      </p:sp>
    </p:spTree>
    <p:extLst>
      <p:ext uri="{BB962C8B-B14F-4D97-AF65-F5344CB8AC3E}">
        <p14:creationId xmlns:p14="http://schemas.microsoft.com/office/powerpoint/2010/main" val="1201698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Notation</a:t>
            </a:r>
          </a:p>
          <a:p>
            <a:pPr marL="0" indent="0">
              <a:buNone/>
            </a:pPr>
            <a:r>
              <a:rPr lang="en-US" altLang="zh-CN" dirty="0"/>
              <a:t>	</a:t>
            </a:r>
            <a:r>
              <a:rPr lang="en-US" altLang="zh-CN" dirty="0" smtClean="0"/>
              <a:t>labeled samples:</a:t>
            </a:r>
          </a:p>
          <a:p>
            <a:pPr marL="0" indent="0">
              <a:buNone/>
            </a:pPr>
            <a:r>
              <a:rPr lang="en-US" altLang="zh-CN" dirty="0"/>
              <a:t>	</a:t>
            </a:r>
            <a:r>
              <a:rPr lang="en-US" altLang="zh-CN" dirty="0" smtClean="0"/>
              <a:t>unlabeled samples:</a:t>
            </a:r>
          </a:p>
          <a:p>
            <a:pPr marL="0" indent="0">
              <a:buNone/>
            </a:pPr>
            <a:r>
              <a:rPr lang="en-US" altLang="zh-CN" dirty="0"/>
              <a:t>	</a:t>
            </a:r>
            <a:r>
              <a:rPr lang="en-US" altLang="zh-CN" dirty="0" smtClean="0"/>
              <a:t>the set of N classes: C , consist of N-1 known classes and an additional unknown class</a:t>
            </a:r>
          </a:p>
        </p:txBody>
      </p:sp>
      <p:pic>
        <p:nvPicPr>
          <p:cNvPr id="4" name="图片 3"/>
          <p:cNvPicPr>
            <a:picLocks noChangeAspect="1"/>
          </p:cNvPicPr>
          <p:nvPr/>
        </p:nvPicPr>
        <p:blipFill>
          <a:blip r:embed="rId2"/>
          <a:stretch>
            <a:fillRect/>
          </a:stretch>
        </p:blipFill>
        <p:spPr>
          <a:xfrm>
            <a:off x="4553620" y="1906442"/>
            <a:ext cx="1942714" cy="406614"/>
          </a:xfrm>
          <a:prstGeom prst="rect">
            <a:avLst/>
          </a:prstGeom>
        </p:spPr>
      </p:pic>
      <p:pic>
        <p:nvPicPr>
          <p:cNvPr id="5" name="图片 4"/>
          <p:cNvPicPr>
            <a:picLocks noChangeAspect="1"/>
          </p:cNvPicPr>
          <p:nvPr/>
        </p:nvPicPr>
        <p:blipFill>
          <a:blip r:embed="rId3"/>
          <a:stretch>
            <a:fillRect/>
          </a:stretch>
        </p:blipFill>
        <p:spPr>
          <a:xfrm>
            <a:off x="5081553" y="2475965"/>
            <a:ext cx="1414781" cy="374157"/>
          </a:xfrm>
          <a:prstGeom prst="rect">
            <a:avLst/>
          </a:prstGeom>
        </p:spPr>
      </p:pic>
    </p:spTree>
    <p:extLst>
      <p:ext uri="{BB962C8B-B14F-4D97-AF65-F5344CB8AC3E}">
        <p14:creationId xmlns:p14="http://schemas.microsoft.com/office/powerpoint/2010/main" val="3792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endParaRPr lang="en-US" altLang="zh-CN" dirty="0" smtClean="0"/>
          </a:p>
          <a:p>
            <a:pPr marL="0" indent="0">
              <a:buNone/>
            </a:pPr>
            <a:r>
              <a:rPr lang="en-US" altLang="zh-CN" dirty="0" smtClean="0"/>
              <a:t>Self-Ensembling in Closed-Set Adaptation</a:t>
            </a:r>
          </a:p>
          <a:p>
            <a:pPr marL="0" indent="0">
              <a:buNone/>
            </a:pPr>
            <a:r>
              <a:rPr lang="en-US" altLang="zh-CN" dirty="0"/>
              <a:t>	</a:t>
            </a:r>
            <a:endParaRPr lang="en-US" altLang="zh-CN" dirty="0" smtClean="0"/>
          </a:p>
          <a:p>
            <a:pPr marL="0" indent="0">
              <a:buNone/>
            </a:pPr>
            <a:endParaRPr lang="en-US" altLang="zh-CN" sz="2000" dirty="0"/>
          </a:p>
          <a:p>
            <a:pPr marL="0" indent="0">
              <a:buNone/>
            </a:pPr>
            <a:r>
              <a:rPr lang="en-US" altLang="zh-CN" sz="2000" dirty="0" smtClean="0"/>
              <a:t>	Self-Ensembling</a:t>
            </a:r>
            <a:r>
              <a:rPr lang="zh-CN" altLang="en-US" sz="2000" dirty="0" smtClean="0"/>
              <a:t>由学生网络和教师网络</a:t>
            </a:r>
            <a:r>
              <a:rPr lang="en-US" altLang="zh-CN" sz="2000" dirty="0" smtClean="0"/>
              <a:t>(</a:t>
            </a:r>
            <a:r>
              <a:rPr lang="zh-CN" altLang="en-US" sz="2000" dirty="0" smtClean="0"/>
              <a:t>相同结构</a:t>
            </a:r>
            <a:r>
              <a:rPr lang="en-US" altLang="zh-CN" sz="2000" dirty="0" smtClean="0"/>
              <a:t>)</a:t>
            </a:r>
            <a:r>
              <a:rPr lang="zh-CN" altLang="en-US" sz="2000" dirty="0" smtClean="0"/>
              <a:t>组成：</a:t>
            </a:r>
            <a:endParaRPr lang="en-US" altLang="zh-CN" sz="2000" dirty="0" smtClean="0"/>
          </a:p>
          <a:p>
            <a:pPr marL="0" indent="0">
              <a:buNone/>
            </a:pPr>
            <a:r>
              <a:rPr lang="en-US" altLang="zh-CN" sz="2000" dirty="0"/>
              <a:t>	</a:t>
            </a:r>
            <a:r>
              <a:rPr lang="en-US" altLang="zh-CN" sz="2000" dirty="0" smtClean="0"/>
              <a:t>	</a:t>
            </a:r>
            <a:r>
              <a:rPr lang="zh-CN" altLang="en-US" sz="2000" dirty="0" smtClean="0"/>
              <a:t>学生网络被迫基于老师提供的目标数据，做出协同的预测</a:t>
            </a:r>
            <a:endParaRPr lang="en-US" altLang="zh-CN" sz="2000" dirty="0"/>
          </a:p>
          <a:p>
            <a:pPr marL="0" indent="0">
              <a:buNone/>
            </a:pPr>
            <a:r>
              <a:rPr lang="en-US" altLang="zh-CN" sz="2000" dirty="0" smtClean="0"/>
              <a:t>		</a:t>
            </a:r>
            <a:r>
              <a:rPr lang="zh-CN" altLang="en-US" sz="2000" dirty="0" smtClean="0"/>
              <a:t>教师网络的参数是学生网络的均值，所以教师在目标数据上做的预测可以看做是学生的伪标签</a:t>
            </a:r>
            <a:endParaRPr lang="en-US" altLang="zh-CN" sz="2000" dirty="0" smtClean="0"/>
          </a:p>
          <a:p>
            <a:pPr marL="0" indent="0">
              <a:buNone/>
            </a:pPr>
            <a:r>
              <a:rPr lang="en-US" altLang="zh-CN" sz="2000" dirty="0"/>
              <a:t>	</a:t>
            </a:r>
            <a:r>
              <a:rPr lang="en-US" altLang="zh-CN" sz="2000" dirty="0" smtClean="0"/>
              <a:t>Self-Ensembling</a:t>
            </a:r>
            <a:r>
              <a:rPr lang="zh-CN" altLang="en-US" sz="2000" dirty="0" smtClean="0"/>
              <a:t>的</a:t>
            </a:r>
            <a:r>
              <a:rPr lang="zh-CN" altLang="en-US" sz="2000" dirty="0"/>
              <a:t>主要思想是在输入图像的微小扰动下鼓励师生之间的一致分类预测</a:t>
            </a:r>
            <a:endParaRPr lang="en-US" altLang="zh-CN" sz="2000" dirty="0" smtClean="0"/>
          </a:p>
        </p:txBody>
      </p:sp>
    </p:spTree>
    <p:extLst>
      <p:ext uri="{BB962C8B-B14F-4D97-AF65-F5344CB8AC3E}">
        <p14:creationId xmlns:p14="http://schemas.microsoft.com/office/powerpoint/2010/main" val="3328319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Self-Ensembling in Closed-Set Adaptation</a:t>
            </a:r>
          </a:p>
          <a:p>
            <a:pPr marL="0" indent="0">
              <a:buNone/>
            </a:pPr>
            <a:r>
              <a:rPr lang="en-US" altLang="zh-CN" dirty="0"/>
              <a:t>	</a:t>
            </a:r>
            <a:r>
              <a:rPr lang="zh-CN" altLang="en-US" sz="2000" dirty="0"/>
              <a:t>给</a:t>
            </a:r>
            <a:r>
              <a:rPr lang="zh-CN" altLang="en-US" sz="2000" dirty="0" smtClean="0"/>
              <a:t>定从</a:t>
            </a:r>
            <a:r>
              <a:rPr lang="en-US" altLang="zh-CN" sz="2000" dirty="0" smtClean="0"/>
              <a:t>Xt</a:t>
            </a:r>
            <a:r>
              <a:rPr lang="zh-CN" altLang="en-US" sz="2000" dirty="0" smtClean="0"/>
              <a:t>拓展出来的两个样本，</a:t>
            </a:r>
            <a:endParaRPr lang="en-US" altLang="zh-CN" sz="2000" dirty="0" smtClean="0"/>
          </a:p>
          <a:p>
            <a:pPr marL="0" indent="0">
              <a:buNone/>
            </a:pPr>
            <a:r>
              <a:rPr lang="en-US" altLang="zh-CN" sz="2000" dirty="0" smtClean="0"/>
              <a:t>	self-ensembling loss</a:t>
            </a:r>
            <a:r>
              <a:rPr lang="zh-CN" altLang="en-US" sz="2000" dirty="0" smtClean="0"/>
              <a:t>：</a:t>
            </a:r>
            <a:endParaRPr lang="en-US" altLang="zh-CN" sz="2000" dirty="0" smtClean="0"/>
          </a:p>
          <a:p>
            <a:pPr marL="0" indent="0">
              <a:buNone/>
            </a:pPr>
            <a:endParaRPr lang="en-US" altLang="zh-CN" sz="2000" dirty="0"/>
          </a:p>
          <a:p>
            <a:pPr marL="0" indent="0">
              <a:buNone/>
            </a:pPr>
            <a:endParaRPr lang="en-US" altLang="zh-CN" sz="2000" dirty="0"/>
          </a:p>
          <a:p>
            <a:pPr marL="0" indent="0">
              <a:buNone/>
            </a:pPr>
            <a:r>
              <a:rPr lang="en-US" altLang="zh-CN" sz="2000" dirty="0" smtClean="0"/>
              <a:t>		</a:t>
            </a:r>
            <a:r>
              <a:rPr lang="zh-CN" altLang="en-US" sz="2000" dirty="0" smtClean="0"/>
              <a:t>表示的是学生模型和教师模型分类预测的差异</a:t>
            </a:r>
            <a:endParaRPr lang="en-US" altLang="zh-CN" sz="2000" dirty="0" smtClean="0"/>
          </a:p>
          <a:p>
            <a:pPr marL="0" indent="0">
              <a:buNone/>
            </a:pPr>
            <a:r>
              <a:rPr lang="en-US" altLang="zh-CN" sz="2000" dirty="0"/>
              <a:t>	</a:t>
            </a:r>
            <a:r>
              <a:rPr lang="en-US" altLang="zh-CN" sz="2000" dirty="0" smtClean="0"/>
              <a:t>	</a:t>
            </a:r>
            <a:r>
              <a:rPr lang="zh-CN" altLang="en-US" sz="2000" dirty="0" smtClean="0"/>
              <a:t>学生模型使用梯度下降进行训练，而教师模型直接使用学生权重的指数移动平均值进行更新</a:t>
            </a:r>
            <a:endParaRPr lang="en-US" altLang="zh-CN" sz="2000" dirty="0" smtClean="0"/>
          </a:p>
          <a:p>
            <a:pPr marL="0" indent="0">
              <a:buNone/>
            </a:pPr>
            <a:r>
              <a:rPr lang="en-US" altLang="zh-CN" sz="2000" dirty="0"/>
              <a:t>	</a:t>
            </a:r>
            <a:r>
              <a:rPr lang="en-US" altLang="zh-CN" sz="2000" dirty="0" smtClean="0"/>
              <a:t>	</a:t>
            </a:r>
            <a:r>
              <a:rPr lang="zh-CN" altLang="en-US" sz="2000" dirty="0" smtClean="0"/>
              <a:t>额外使用了无监督条件熵损失对学生模型的分类分支进行训练，可以使决策边界远离目标域中的高密度区域</a:t>
            </a:r>
            <a:endParaRPr lang="en-US" altLang="zh-CN" sz="2000" dirty="0" smtClean="0"/>
          </a:p>
        </p:txBody>
      </p:sp>
      <p:pic>
        <p:nvPicPr>
          <p:cNvPr id="4" name="图片 3"/>
          <p:cNvPicPr>
            <a:picLocks noChangeAspect="1"/>
          </p:cNvPicPr>
          <p:nvPr/>
        </p:nvPicPr>
        <p:blipFill>
          <a:blip r:embed="rId2"/>
          <a:stretch>
            <a:fillRect/>
          </a:stretch>
        </p:blipFill>
        <p:spPr>
          <a:xfrm>
            <a:off x="2565925" y="2799882"/>
            <a:ext cx="5445312" cy="735043"/>
          </a:xfrm>
          <a:prstGeom prst="rect">
            <a:avLst/>
          </a:prstGeom>
        </p:spPr>
      </p:pic>
    </p:spTree>
    <p:extLst>
      <p:ext uri="{BB962C8B-B14F-4D97-AF65-F5344CB8AC3E}">
        <p14:creationId xmlns:p14="http://schemas.microsoft.com/office/powerpoint/2010/main" val="3326325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42" y="11918"/>
            <a:ext cx="10515600" cy="1325563"/>
          </a:xfrm>
        </p:spPr>
        <p:txBody>
          <a:bodyPr>
            <a:normAutofit/>
          </a:bodyPr>
          <a:lstStyle/>
          <a:p>
            <a:r>
              <a:rPr lang="en-US" altLang="zh-CN" sz="3600" b="1" dirty="0" smtClean="0"/>
              <a:t>method</a:t>
            </a:r>
            <a:endParaRPr lang="zh-CN" altLang="en-US" sz="3600" b="1" dirty="0"/>
          </a:p>
        </p:txBody>
      </p:sp>
      <p:sp>
        <p:nvSpPr>
          <p:cNvPr id="3" name="内容占位符 2"/>
          <p:cNvSpPr>
            <a:spLocks noGrp="1"/>
          </p:cNvSpPr>
          <p:nvPr>
            <p:ph idx="1"/>
          </p:nvPr>
        </p:nvSpPr>
        <p:spPr>
          <a:xfrm>
            <a:off x="838200" y="1337481"/>
            <a:ext cx="10515600" cy="4839482"/>
          </a:xfrm>
        </p:spPr>
        <p:txBody>
          <a:bodyPr/>
          <a:lstStyle/>
          <a:p>
            <a:pPr marL="0" indent="0">
              <a:buNone/>
            </a:pPr>
            <a:r>
              <a:rPr lang="en-US" altLang="zh-CN" dirty="0" smtClean="0"/>
              <a:t>Self-Ensembling in Closed-Set Adaptation</a:t>
            </a:r>
          </a:p>
          <a:p>
            <a:pPr marL="0" indent="0">
              <a:buNone/>
            </a:pPr>
            <a:r>
              <a:rPr lang="en-US" altLang="zh-CN" dirty="0"/>
              <a:t>	</a:t>
            </a:r>
            <a:endParaRPr lang="en-US" altLang="zh-CN" dirty="0" smtClean="0"/>
          </a:p>
          <a:p>
            <a:pPr marL="0" indent="0">
              <a:buNone/>
            </a:pPr>
            <a:r>
              <a:rPr lang="en-US" altLang="zh-CN" dirty="0" smtClean="0"/>
              <a:t>	</a:t>
            </a:r>
            <a:r>
              <a:rPr lang="en-US" altLang="zh-CN" sz="2400" dirty="0" smtClean="0"/>
              <a:t>Self-Ensembling</a:t>
            </a:r>
            <a:r>
              <a:rPr lang="zh-CN" altLang="en-US" sz="2400" dirty="0" smtClean="0"/>
              <a:t>的总训练损失：</a:t>
            </a:r>
            <a:endParaRPr lang="en-US" altLang="zh-CN" sz="2400" dirty="0" smtClean="0"/>
          </a:p>
          <a:p>
            <a:pPr marL="0" indent="0">
              <a:buNone/>
            </a:pPr>
            <a:endParaRPr lang="en-US" altLang="zh-CN" sz="2400" dirty="0" smtClean="0"/>
          </a:p>
          <a:p>
            <a:pPr marL="0" indent="0">
              <a:buNone/>
            </a:pPr>
            <a:r>
              <a:rPr lang="en-US" altLang="zh-CN" sz="2400" dirty="0"/>
              <a:t>	</a:t>
            </a:r>
            <a:r>
              <a:rPr lang="en-US" altLang="zh-CN" sz="2400" dirty="0" smtClean="0"/>
              <a:t>	</a:t>
            </a:r>
          </a:p>
        </p:txBody>
      </p:sp>
      <p:pic>
        <p:nvPicPr>
          <p:cNvPr id="4" name="图片 3"/>
          <p:cNvPicPr>
            <a:picLocks noChangeAspect="1"/>
          </p:cNvPicPr>
          <p:nvPr/>
        </p:nvPicPr>
        <p:blipFill>
          <a:blip r:embed="rId2"/>
          <a:stretch>
            <a:fillRect/>
          </a:stretch>
        </p:blipFill>
        <p:spPr>
          <a:xfrm>
            <a:off x="2842821" y="3035379"/>
            <a:ext cx="6594794" cy="663164"/>
          </a:xfrm>
          <a:prstGeom prst="rect">
            <a:avLst/>
          </a:prstGeom>
        </p:spPr>
      </p:pic>
    </p:spTree>
    <p:extLst>
      <p:ext uri="{BB962C8B-B14F-4D97-AF65-F5344CB8AC3E}">
        <p14:creationId xmlns:p14="http://schemas.microsoft.com/office/powerpoint/2010/main" val="100018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5080</TotalTime>
  <Words>527</Words>
  <Application>Microsoft Office PowerPoint</Application>
  <PresentationFormat>宽屏</PresentationFormat>
  <Paragraphs>176</Paragraphs>
  <Slides>26</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Wingdings</vt:lpstr>
      <vt:lpstr>Office 主题​​</vt:lpstr>
      <vt:lpstr>Exploring Category-Agnostic Clusters for Open-Set Domain Adaptation </vt:lpstr>
      <vt:lpstr>Overview</vt:lpstr>
      <vt:lpstr>Overview</vt:lpstr>
      <vt:lpstr>Overview</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Experiments</vt:lpstr>
      <vt:lpstr>Experiments</vt:lpstr>
      <vt:lpstr>Experiments</vt:lpstr>
      <vt:lpstr>Experiments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海洋</dc:creator>
  <cp:lastModifiedBy>杨 海洋</cp:lastModifiedBy>
  <cp:revision>45</cp:revision>
  <dcterms:created xsi:type="dcterms:W3CDTF">2020-12-18T02:44:28Z</dcterms:created>
  <dcterms:modified xsi:type="dcterms:W3CDTF">2020-12-25T15:29:33Z</dcterms:modified>
</cp:coreProperties>
</file>