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173" autoAdjust="0"/>
  </p:normalViewPr>
  <p:slideViewPr>
    <p:cSldViewPr snapToGrid="0">
      <p:cViewPr varScale="1">
        <p:scale>
          <a:sx n="56" d="100"/>
          <a:sy n="56" d="100"/>
        </p:scale>
        <p:origin x="12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710DEB-68B6-404B-8491-F48AB8852A57}" type="datetimeFigureOut">
              <a:rPr lang="zh-CN" altLang="en-US" smtClean="0"/>
              <a:t>2020/11/10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504574-9DDC-42B4-BBE0-9B8996D1744A}" type="slidenum">
              <a:rPr lang="zh-CN" altLang="en-US" smtClean="0"/>
              <a:t>‹#›</a:t>
            </a:fld>
            <a:endParaRPr lang="zh-CN" altLang="en-US"/>
          </a:p>
        </p:txBody>
      </p:sp>
    </p:spTree>
    <p:extLst>
      <p:ext uri="{BB962C8B-B14F-4D97-AF65-F5344CB8AC3E}">
        <p14:creationId xmlns:p14="http://schemas.microsoft.com/office/powerpoint/2010/main" val="1881403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首先，我们注意到在没有任何规范化层的情况下，使用本地响应规范化（</a:t>
            </a:r>
            <a:r>
              <a:rPr lang="en-US" altLang="zh-CN" dirty="0" smtClean="0"/>
              <a:t>A-LRN</a:t>
            </a:r>
            <a:r>
              <a:rPr lang="zh-CN" altLang="en-US" dirty="0" smtClean="0"/>
              <a:t>网络）对模型</a:t>
            </a:r>
            <a:r>
              <a:rPr lang="en-US" altLang="zh-CN" dirty="0" smtClean="0"/>
              <a:t>A</a:t>
            </a:r>
            <a:r>
              <a:rPr lang="zh-CN" altLang="en-US" dirty="0" smtClean="0"/>
              <a:t>并没有改善。 因此，我们没有在较深的架构（</a:t>
            </a:r>
            <a:r>
              <a:rPr lang="en-US" altLang="zh-CN" dirty="0" smtClean="0"/>
              <a:t>B–E</a:t>
            </a:r>
            <a:r>
              <a:rPr lang="zh-CN" altLang="en-US" dirty="0" smtClean="0"/>
              <a:t>）中使用归一化。</a:t>
            </a:r>
            <a:endParaRPr lang="en-US" altLang="zh-CN" dirty="0" smtClean="0"/>
          </a:p>
          <a:p>
            <a:endParaRPr lang="en-US" altLang="zh-CN" dirty="0" smtClean="0"/>
          </a:p>
          <a:p>
            <a:r>
              <a:rPr lang="zh-CN" altLang="en-US" dirty="0" smtClean="0"/>
              <a:t>其次，我们观察到分类误差随着</a:t>
            </a:r>
            <a:r>
              <a:rPr lang="en-US" altLang="zh-CN" dirty="0" smtClean="0"/>
              <a:t>ConvNet</a:t>
            </a:r>
            <a:r>
              <a:rPr lang="zh-CN" altLang="en-US" dirty="0" smtClean="0"/>
              <a:t>深度的增加而减小：从</a:t>
            </a:r>
            <a:r>
              <a:rPr lang="en-US" altLang="zh-CN" dirty="0" smtClean="0"/>
              <a:t>A</a:t>
            </a:r>
            <a:r>
              <a:rPr lang="zh-CN" altLang="en-US" dirty="0" smtClean="0"/>
              <a:t>中的</a:t>
            </a:r>
            <a:r>
              <a:rPr lang="en-US" altLang="zh-CN" dirty="0" smtClean="0"/>
              <a:t>11</a:t>
            </a:r>
            <a:r>
              <a:rPr lang="zh-CN" altLang="en-US" dirty="0" smtClean="0"/>
              <a:t>层到</a:t>
            </a:r>
            <a:r>
              <a:rPr lang="en-US" altLang="zh-CN" dirty="0" smtClean="0"/>
              <a:t>E</a:t>
            </a:r>
            <a:r>
              <a:rPr lang="zh-CN" altLang="en-US" dirty="0" smtClean="0"/>
              <a:t>中的</a:t>
            </a:r>
            <a:r>
              <a:rPr lang="en-US" altLang="zh-CN" dirty="0" smtClean="0"/>
              <a:t>19</a:t>
            </a:r>
            <a:r>
              <a:rPr lang="zh-CN" altLang="en-US" dirty="0" smtClean="0"/>
              <a:t>层。值得注意的是，尽管深度相同 配置</a:t>
            </a:r>
            <a:r>
              <a:rPr lang="en-US" altLang="zh-CN" dirty="0" smtClean="0"/>
              <a:t>C</a:t>
            </a:r>
            <a:r>
              <a:rPr lang="zh-CN" altLang="en-US" dirty="0" smtClean="0"/>
              <a:t>（包含三个</a:t>
            </a:r>
            <a:r>
              <a:rPr lang="en-US" altLang="zh-CN" dirty="0" smtClean="0"/>
              <a:t>1×1</a:t>
            </a:r>
            <a:r>
              <a:rPr lang="zh-CN" altLang="en-US" dirty="0" smtClean="0"/>
              <a:t>转换层）比配置</a:t>
            </a:r>
            <a:r>
              <a:rPr lang="en-US" altLang="zh-CN" dirty="0" smtClean="0"/>
              <a:t>D</a:t>
            </a:r>
            <a:r>
              <a:rPr lang="zh-CN" altLang="en-US" dirty="0" smtClean="0"/>
              <a:t>（在整个网络中使用</a:t>
            </a:r>
            <a:r>
              <a:rPr lang="en-US" altLang="zh-CN" dirty="0" smtClean="0"/>
              <a:t>3×3</a:t>
            </a:r>
            <a:r>
              <a:rPr lang="zh-CN" altLang="en-US" dirty="0" smtClean="0"/>
              <a:t>转换层）的性能差。 这表明，虽然附加的非线性确实有帮助（</a:t>
            </a:r>
            <a:r>
              <a:rPr lang="en-US" altLang="zh-CN" dirty="0" smtClean="0"/>
              <a:t>C</a:t>
            </a:r>
            <a:r>
              <a:rPr lang="zh-CN" altLang="en-US" dirty="0" smtClean="0"/>
              <a:t>比</a:t>
            </a:r>
            <a:r>
              <a:rPr lang="en-US" altLang="zh-CN" dirty="0" smtClean="0"/>
              <a:t>B</a:t>
            </a:r>
            <a:r>
              <a:rPr lang="zh-CN" altLang="en-US" dirty="0" smtClean="0"/>
              <a:t>更好），但使用</a:t>
            </a:r>
            <a:r>
              <a:rPr lang="en-US" altLang="zh-CN" dirty="0" smtClean="0"/>
              <a:t>conv</a:t>
            </a:r>
            <a:r>
              <a:rPr lang="zh-CN" altLang="en-US" dirty="0" smtClean="0"/>
              <a:t>捕获空间上下文也很重要。 具有非平凡感受野的滤波器（</a:t>
            </a:r>
            <a:r>
              <a:rPr lang="en-US" altLang="zh-CN" dirty="0" smtClean="0"/>
              <a:t>D</a:t>
            </a:r>
            <a:r>
              <a:rPr lang="zh-CN" altLang="en-US" dirty="0" smtClean="0"/>
              <a:t>优于</a:t>
            </a:r>
            <a:r>
              <a:rPr lang="en-US" altLang="zh-CN" dirty="0" smtClean="0"/>
              <a:t>C</a:t>
            </a:r>
            <a:r>
              <a:rPr lang="zh-CN" altLang="en-US" dirty="0" smtClean="0"/>
              <a:t>）。 </a:t>
            </a:r>
            <a:endParaRPr lang="en-US" altLang="zh-CN" dirty="0" smtClean="0"/>
          </a:p>
          <a:p>
            <a:endParaRPr lang="en-US" altLang="zh-CN" dirty="0" smtClean="0"/>
          </a:p>
          <a:p>
            <a:r>
              <a:rPr lang="zh-CN" altLang="en-US" dirty="0" smtClean="0"/>
              <a:t>当深度到达</a:t>
            </a:r>
            <a:r>
              <a:rPr lang="en-US" altLang="zh-CN" dirty="0" smtClean="0"/>
              <a:t>19</a:t>
            </a:r>
            <a:r>
              <a:rPr lang="zh-CN" altLang="en-US" dirty="0" smtClean="0"/>
              <a:t>层时，我们的体系结构的错误率达到饱和，但是更深的模型可能对更大的数据集有利。 我们还将网络</a:t>
            </a:r>
            <a:r>
              <a:rPr lang="en-US" altLang="zh-CN" dirty="0" smtClean="0"/>
              <a:t>B</a:t>
            </a:r>
            <a:r>
              <a:rPr lang="zh-CN" altLang="en-US" dirty="0" smtClean="0"/>
              <a:t>与具有</a:t>
            </a:r>
            <a:r>
              <a:rPr lang="en-US" altLang="zh-CN" dirty="0" smtClean="0"/>
              <a:t>5×5conv</a:t>
            </a:r>
            <a:r>
              <a:rPr lang="zh-CN" altLang="en-US" dirty="0" smtClean="0"/>
              <a:t>的浅网络进行了比较。 层，它是通过替换每对</a:t>
            </a:r>
            <a:r>
              <a:rPr lang="en-US" altLang="zh-CN" dirty="0" smtClean="0"/>
              <a:t>3×3conv</a:t>
            </a:r>
            <a:r>
              <a:rPr lang="zh-CN" altLang="en-US" dirty="0" smtClean="0"/>
              <a:t>衍生自</a:t>
            </a:r>
            <a:r>
              <a:rPr lang="en-US" altLang="zh-CN" dirty="0" smtClean="0"/>
              <a:t>B</a:t>
            </a:r>
            <a:r>
              <a:rPr lang="zh-CN" altLang="en-US" dirty="0" smtClean="0"/>
              <a:t>的。 </a:t>
            </a:r>
            <a:r>
              <a:rPr lang="en-US" altLang="zh-CN" dirty="0" smtClean="0"/>
              <a:t>5×5conv</a:t>
            </a:r>
            <a:r>
              <a:rPr lang="zh-CN" altLang="en-US" dirty="0" smtClean="0"/>
              <a:t>的图层。 层（具有与第</a:t>
            </a:r>
            <a:r>
              <a:rPr lang="en-US" altLang="zh-CN" dirty="0" smtClean="0"/>
              <a:t>2.3</a:t>
            </a:r>
            <a:r>
              <a:rPr lang="zh-CN" altLang="en-US" dirty="0" smtClean="0"/>
              <a:t>节相同的接受场）。 浅网的</a:t>
            </a:r>
            <a:r>
              <a:rPr lang="en-US" altLang="zh-CN" dirty="0" smtClean="0"/>
              <a:t>top-1</a:t>
            </a:r>
            <a:r>
              <a:rPr lang="zh-CN" altLang="en-US" dirty="0" smtClean="0"/>
              <a:t>误差被测得比</a:t>
            </a:r>
            <a:r>
              <a:rPr lang="en-US" altLang="zh-CN" dirty="0" smtClean="0"/>
              <a:t>B</a:t>
            </a:r>
            <a:r>
              <a:rPr lang="zh-CN" altLang="en-US" dirty="0" smtClean="0"/>
              <a:t>（中心作物）高</a:t>
            </a:r>
            <a:r>
              <a:rPr lang="en-US" altLang="zh-CN" dirty="0" smtClean="0"/>
              <a:t>7</a:t>
            </a:r>
            <a:r>
              <a:rPr lang="zh-CN" altLang="en-US" dirty="0" smtClean="0"/>
              <a:t>％，这表明带有较小过滤器的深网要优于具有较大过滤器的浅网。</a:t>
            </a:r>
            <a:endParaRPr lang="en-US" altLang="zh-CN" dirty="0" smtClean="0"/>
          </a:p>
          <a:p>
            <a:endParaRPr lang="en-US" altLang="zh-CN" dirty="0" smtClean="0"/>
          </a:p>
          <a:p>
            <a:r>
              <a:rPr lang="zh-CN" altLang="en-US" dirty="0" smtClean="0"/>
              <a:t>最后，训练时的鳞片抖动（</a:t>
            </a:r>
            <a:r>
              <a:rPr lang="en-US" altLang="zh-CN" dirty="0" smtClean="0"/>
              <a:t>S ∈[256; 512]</a:t>
            </a:r>
            <a:r>
              <a:rPr lang="zh-CN" altLang="en-US" dirty="0" smtClean="0"/>
              <a:t>）即使在测试时使用单个比例尺，也比在固定最小边（</a:t>
            </a:r>
            <a:r>
              <a:rPr lang="en-US" altLang="zh-CN" dirty="0" smtClean="0"/>
              <a:t>S = 256</a:t>
            </a:r>
            <a:r>
              <a:rPr lang="zh-CN" altLang="en-US" dirty="0" smtClean="0"/>
              <a:t>或</a:t>
            </a:r>
            <a:r>
              <a:rPr lang="en-US" altLang="zh-CN" dirty="0" smtClean="0"/>
              <a:t>S = 384</a:t>
            </a:r>
            <a:r>
              <a:rPr lang="zh-CN" altLang="en-US" dirty="0" smtClean="0"/>
              <a:t>）的图像上进行训练产生的结果明显更好。 这证实了通过尺度抖动进行训练集增强确实有助于捕获多尺度图像统计信息。</a:t>
            </a:r>
            <a:endParaRPr lang="zh-CN" altLang="en-US" dirty="0"/>
          </a:p>
        </p:txBody>
      </p:sp>
      <p:sp>
        <p:nvSpPr>
          <p:cNvPr id="4" name="灯片编号占位符 3"/>
          <p:cNvSpPr>
            <a:spLocks noGrp="1"/>
          </p:cNvSpPr>
          <p:nvPr>
            <p:ph type="sldNum" sz="quarter" idx="10"/>
          </p:nvPr>
        </p:nvSpPr>
        <p:spPr/>
        <p:txBody>
          <a:bodyPr/>
          <a:lstStyle/>
          <a:p>
            <a:fld id="{5A504574-9DDC-42B4-BBE0-9B8996D1744A}" type="slidenum">
              <a:rPr lang="zh-CN" altLang="en-US" smtClean="0"/>
              <a:t>8</a:t>
            </a:fld>
            <a:endParaRPr lang="zh-CN" altLang="en-US"/>
          </a:p>
        </p:txBody>
      </p:sp>
    </p:spTree>
    <p:extLst>
      <p:ext uri="{BB962C8B-B14F-4D97-AF65-F5344CB8AC3E}">
        <p14:creationId xmlns:p14="http://schemas.microsoft.com/office/powerpoint/2010/main" val="1436154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表</a:t>
            </a:r>
            <a:r>
              <a:rPr lang="en-US" altLang="zh-CN" dirty="0" smtClean="0"/>
              <a:t>4</a:t>
            </a:r>
            <a:r>
              <a:rPr lang="zh-CN" altLang="en-US" dirty="0" smtClean="0"/>
              <a:t>中显示的结果表明，在测试时进行的比例抖动会带来更好的性能（与在单一比例下评估相同模型的结果相比，如表</a:t>
            </a:r>
            <a:r>
              <a:rPr lang="en-US" altLang="zh-CN" dirty="0" smtClean="0"/>
              <a:t>3</a:t>
            </a:r>
            <a:r>
              <a:rPr lang="zh-CN" altLang="en-US" dirty="0" smtClean="0"/>
              <a:t>所示）。</a:t>
            </a:r>
            <a:endParaRPr lang="en-US" altLang="zh-CN" dirty="0" smtClean="0"/>
          </a:p>
          <a:p>
            <a:r>
              <a:rPr lang="zh-CN" altLang="en-US" dirty="0" smtClean="0"/>
              <a:t> 和以前一样，最深的配置（</a:t>
            </a:r>
            <a:r>
              <a:rPr lang="en-US" altLang="zh-CN" dirty="0" smtClean="0"/>
              <a:t>D</a:t>
            </a:r>
            <a:r>
              <a:rPr lang="zh-CN" altLang="en-US" dirty="0" smtClean="0"/>
              <a:t>和</a:t>
            </a:r>
            <a:r>
              <a:rPr lang="en-US" altLang="zh-CN" dirty="0" smtClean="0"/>
              <a:t>E</a:t>
            </a:r>
            <a:r>
              <a:rPr lang="zh-CN" altLang="en-US" dirty="0" smtClean="0"/>
              <a:t>）执行效果最好，并且缩放抖动比使用固定的最小</a:t>
            </a:r>
            <a:r>
              <a:rPr lang="en-US" altLang="zh-CN" dirty="0" smtClean="0"/>
              <a:t>sideS</a:t>
            </a:r>
            <a:r>
              <a:rPr lang="zh-CN" altLang="en-US" dirty="0" smtClean="0"/>
              <a:t>进行训练要好。 </a:t>
            </a:r>
            <a:endParaRPr lang="en-US" altLang="zh-CN" dirty="0" smtClean="0"/>
          </a:p>
          <a:p>
            <a:r>
              <a:rPr lang="zh-CN" altLang="en-US" dirty="0" smtClean="0"/>
              <a:t>我们在验证</a:t>
            </a:r>
            <a:r>
              <a:rPr lang="en-US" altLang="zh-CN" dirty="0" smtClean="0"/>
              <a:t>set</a:t>
            </a:r>
            <a:r>
              <a:rPr lang="zh-CN" altLang="en-US" dirty="0" smtClean="0"/>
              <a:t>上的最佳单网络性能是</a:t>
            </a:r>
            <a:r>
              <a:rPr lang="en-US" altLang="zh-CN" dirty="0" smtClean="0"/>
              <a:t>24.8</a:t>
            </a:r>
            <a:r>
              <a:rPr lang="zh-CN" altLang="en-US" dirty="0" smtClean="0"/>
              <a:t>％</a:t>
            </a:r>
            <a:r>
              <a:rPr lang="en-US" altLang="zh-CN" dirty="0" smtClean="0"/>
              <a:t>/ 7.5</a:t>
            </a:r>
            <a:r>
              <a:rPr lang="zh-CN" altLang="en-US" dirty="0" smtClean="0"/>
              <a:t>％</a:t>
            </a:r>
            <a:r>
              <a:rPr lang="en-US" altLang="zh-CN" dirty="0" smtClean="0"/>
              <a:t>top-1 / top-5</a:t>
            </a:r>
            <a:r>
              <a:rPr lang="zh-CN" altLang="en-US" dirty="0" smtClean="0"/>
              <a:t>错误（在表</a:t>
            </a:r>
            <a:r>
              <a:rPr lang="en-US" altLang="zh-CN" dirty="0" smtClean="0"/>
              <a:t>4</a:t>
            </a:r>
            <a:r>
              <a:rPr lang="zh-CN" altLang="en-US" dirty="0" smtClean="0"/>
              <a:t>中以粗体突出显示）。 </a:t>
            </a:r>
            <a:endParaRPr lang="en-US" altLang="zh-CN" dirty="0" smtClean="0"/>
          </a:p>
          <a:p>
            <a:r>
              <a:rPr lang="zh-CN" altLang="en-US" dirty="0" smtClean="0"/>
              <a:t>在测试集上，配置</a:t>
            </a:r>
            <a:r>
              <a:rPr lang="en-US" altLang="zh-CN" dirty="0" smtClean="0"/>
              <a:t>E</a:t>
            </a:r>
            <a:r>
              <a:rPr lang="zh-CN" altLang="en-US" dirty="0" smtClean="0"/>
              <a:t>达到</a:t>
            </a:r>
            <a:r>
              <a:rPr lang="en-US" altLang="zh-CN" dirty="0" smtClean="0"/>
              <a:t>7.3</a:t>
            </a:r>
            <a:r>
              <a:rPr lang="zh-CN" altLang="en-US" dirty="0" smtClean="0"/>
              <a:t>％</a:t>
            </a:r>
            <a:r>
              <a:rPr lang="en-US" altLang="zh-CN" dirty="0" smtClean="0"/>
              <a:t>top-5</a:t>
            </a:r>
            <a:r>
              <a:rPr lang="zh-CN" altLang="en-US" dirty="0" smtClean="0"/>
              <a:t>错误</a:t>
            </a:r>
            <a:endParaRPr lang="zh-CN" altLang="en-US" dirty="0"/>
          </a:p>
        </p:txBody>
      </p:sp>
      <p:sp>
        <p:nvSpPr>
          <p:cNvPr id="4" name="灯片编号占位符 3"/>
          <p:cNvSpPr>
            <a:spLocks noGrp="1"/>
          </p:cNvSpPr>
          <p:nvPr>
            <p:ph type="sldNum" sz="quarter" idx="10"/>
          </p:nvPr>
        </p:nvSpPr>
        <p:spPr/>
        <p:txBody>
          <a:bodyPr/>
          <a:lstStyle/>
          <a:p>
            <a:fld id="{5A504574-9DDC-42B4-BBE0-9B8996D1744A}" type="slidenum">
              <a:rPr lang="zh-CN" altLang="en-US" smtClean="0"/>
              <a:t>9</a:t>
            </a:fld>
            <a:endParaRPr lang="zh-CN" altLang="en-US"/>
          </a:p>
        </p:txBody>
      </p:sp>
    </p:spTree>
    <p:extLst>
      <p:ext uri="{BB962C8B-B14F-4D97-AF65-F5344CB8AC3E}">
        <p14:creationId xmlns:p14="http://schemas.microsoft.com/office/powerpoint/2010/main" val="4067174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使用多种作物的效果要好于密集评估，并且这两种方法确实是互补的，因为它们的组合优于每种方法。</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如上所述，我们假设这是由于对卷积边界条件的不同处理。</a:t>
            </a:r>
            <a:endParaRPr lang="zh-CN" altLang="en-US" dirty="0"/>
          </a:p>
        </p:txBody>
      </p:sp>
      <p:sp>
        <p:nvSpPr>
          <p:cNvPr id="4" name="灯片编号占位符 3"/>
          <p:cNvSpPr>
            <a:spLocks noGrp="1"/>
          </p:cNvSpPr>
          <p:nvPr>
            <p:ph type="sldNum" sz="quarter" idx="10"/>
          </p:nvPr>
        </p:nvSpPr>
        <p:spPr/>
        <p:txBody>
          <a:bodyPr/>
          <a:lstStyle/>
          <a:p>
            <a:fld id="{5A504574-9DDC-42B4-BBE0-9B8996D1744A}" type="slidenum">
              <a:rPr lang="zh-CN" altLang="en-US" smtClean="0"/>
              <a:t>10</a:t>
            </a:fld>
            <a:endParaRPr lang="zh-CN" altLang="en-US"/>
          </a:p>
        </p:txBody>
      </p:sp>
    </p:spTree>
    <p:extLst>
      <p:ext uri="{BB962C8B-B14F-4D97-AF65-F5344CB8AC3E}">
        <p14:creationId xmlns:p14="http://schemas.microsoft.com/office/powerpoint/2010/main" val="952576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在提交</a:t>
            </a:r>
            <a:r>
              <a:rPr lang="en-US" altLang="zh-CN" sz="1200" b="0" i="0" kern="1200" dirty="0" smtClean="0">
                <a:solidFill>
                  <a:schemeClr val="tx1"/>
                </a:solidFill>
                <a:effectLst/>
                <a:latin typeface="+mn-lt"/>
                <a:ea typeface="+mn-ea"/>
                <a:cs typeface="+mn-cs"/>
              </a:rPr>
              <a:t>ILSVRC</a:t>
            </a:r>
            <a:r>
              <a:rPr lang="zh-CN" altLang="en-US" sz="1200" b="0" i="0" kern="1200" dirty="0" smtClean="0">
                <a:solidFill>
                  <a:schemeClr val="tx1"/>
                </a:solidFill>
                <a:effectLst/>
                <a:latin typeface="+mn-lt"/>
                <a:ea typeface="+mn-ea"/>
                <a:cs typeface="+mn-cs"/>
              </a:rPr>
              <a:t>时，我们仅训练了单尺度网络以及多尺度模型</a:t>
            </a:r>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（仅对全连接层而非所有层进行了微调）。 </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结果是</a:t>
            </a:r>
            <a:r>
              <a:rPr lang="en-US" altLang="zh-CN" sz="1200" b="0" i="0" kern="1200" dirty="0" smtClean="0">
                <a:solidFill>
                  <a:schemeClr val="tx1"/>
                </a:solidFill>
                <a:effectLst/>
                <a:latin typeface="+mn-lt"/>
                <a:ea typeface="+mn-ea"/>
                <a:cs typeface="+mn-cs"/>
              </a:rPr>
              <a:t>7</a:t>
            </a:r>
            <a:r>
              <a:rPr lang="zh-CN" altLang="en-US" sz="1200" b="0" i="0" kern="1200" dirty="0" smtClean="0">
                <a:solidFill>
                  <a:schemeClr val="tx1"/>
                </a:solidFill>
                <a:effectLst/>
                <a:latin typeface="+mn-lt"/>
                <a:ea typeface="+mn-ea"/>
                <a:cs typeface="+mn-cs"/>
              </a:rPr>
              <a:t>个网络的整体具有</a:t>
            </a:r>
            <a:r>
              <a:rPr lang="en-US" altLang="zh-CN" sz="1200" b="0" i="0" kern="1200" dirty="0" smtClean="0">
                <a:solidFill>
                  <a:schemeClr val="tx1"/>
                </a:solidFill>
                <a:effectLst/>
                <a:latin typeface="+mn-lt"/>
                <a:ea typeface="+mn-ea"/>
                <a:cs typeface="+mn-cs"/>
              </a:rPr>
              <a:t>7.3</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ILSVRC</a:t>
            </a:r>
            <a:r>
              <a:rPr lang="zh-CN" altLang="en-US" sz="1200" b="0" i="0" kern="1200" dirty="0" smtClean="0">
                <a:solidFill>
                  <a:schemeClr val="tx1"/>
                </a:solidFill>
                <a:effectLst/>
                <a:latin typeface="+mn-lt"/>
                <a:ea typeface="+mn-ea"/>
                <a:cs typeface="+mn-cs"/>
              </a:rPr>
              <a:t>测试误差。</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提交后，我们仅考虑了两个最佳性能的多尺度模型（配置</a:t>
            </a:r>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E</a:t>
            </a:r>
            <a:r>
              <a:rPr lang="zh-CN" altLang="en-US" sz="1200" b="0" i="0" kern="1200" dirty="0" smtClean="0">
                <a:solidFill>
                  <a:schemeClr val="tx1"/>
                </a:solidFill>
                <a:effectLst/>
                <a:latin typeface="+mn-lt"/>
                <a:ea typeface="+mn-ea"/>
                <a:cs typeface="+mn-cs"/>
              </a:rPr>
              <a:t>）的整体，使用密集模式将测试误差降低至</a:t>
            </a:r>
            <a:r>
              <a:rPr lang="en-US" altLang="zh-CN" sz="1200" b="0" i="0" kern="1200" dirty="0" smtClean="0">
                <a:solidFill>
                  <a:schemeClr val="tx1"/>
                </a:solidFill>
                <a:effectLst/>
                <a:latin typeface="+mn-lt"/>
                <a:ea typeface="+mn-ea"/>
                <a:cs typeface="+mn-cs"/>
              </a:rPr>
              <a:t>7.0</a:t>
            </a:r>
            <a:r>
              <a:rPr lang="zh-CN" altLang="en-US" sz="1200" b="0" i="0" kern="1200" dirty="0" smtClean="0">
                <a:solidFill>
                  <a:schemeClr val="tx1"/>
                </a:solidFill>
                <a:effectLst/>
                <a:latin typeface="+mn-lt"/>
                <a:ea typeface="+mn-ea"/>
                <a:cs typeface="+mn-cs"/>
              </a:rPr>
              <a:t>％ 密度和多作物综合评价的比例为</a:t>
            </a:r>
            <a:r>
              <a:rPr lang="en-US" altLang="zh-CN" sz="1200" b="0" i="0" kern="1200" dirty="0" smtClean="0">
                <a:solidFill>
                  <a:schemeClr val="tx1"/>
                </a:solidFill>
                <a:effectLst/>
                <a:latin typeface="+mn-lt"/>
                <a:ea typeface="+mn-ea"/>
                <a:cs typeface="+mn-cs"/>
              </a:rPr>
              <a:t>6.8</a:t>
            </a:r>
            <a:r>
              <a:rPr lang="zh-CN" altLang="en-US" sz="1200" b="0" i="0" kern="1200" dirty="0" smtClean="0">
                <a:solidFill>
                  <a:schemeClr val="tx1"/>
                </a:solidFill>
                <a:effectLst/>
                <a:latin typeface="+mn-lt"/>
                <a:ea typeface="+mn-ea"/>
                <a:cs typeface="+mn-cs"/>
              </a:rPr>
              <a:t>％。 </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作为参考，我们性能最好的单个模型实现了</a:t>
            </a:r>
            <a:r>
              <a:rPr lang="en-US" altLang="zh-CN" sz="1200" b="0" i="0" kern="1200" dirty="0" smtClean="0">
                <a:solidFill>
                  <a:schemeClr val="tx1"/>
                </a:solidFill>
                <a:effectLst/>
                <a:latin typeface="+mn-lt"/>
                <a:ea typeface="+mn-ea"/>
                <a:cs typeface="+mn-cs"/>
              </a:rPr>
              <a:t>7.1</a:t>
            </a:r>
            <a:r>
              <a:rPr lang="zh-CN" altLang="en-US" sz="1200" b="0" i="0" kern="1200" dirty="0" smtClean="0">
                <a:solidFill>
                  <a:schemeClr val="tx1"/>
                </a:solidFill>
                <a:effectLst/>
                <a:latin typeface="+mn-lt"/>
                <a:ea typeface="+mn-ea"/>
                <a:cs typeface="+mn-cs"/>
              </a:rPr>
              <a:t>％的误差（模型</a:t>
            </a:r>
            <a:r>
              <a:rPr lang="en-US" altLang="zh-CN" sz="1200" b="0" i="0" kern="1200" dirty="0" smtClean="0">
                <a:solidFill>
                  <a:schemeClr val="tx1"/>
                </a:solidFill>
                <a:effectLst/>
                <a:latin typeface="+mn-lt"/>
                <a:ea typeface="+mn-ea"/>
                <a:cs typeface="+mn-cs"/>
              </a:rPr>
              <a:t>E</a:t>
            </a:r>
            <a:r>
              <a:rPr lang="zh-CN" altLang="en-US" sz="1200" b="0" i="0" kern="1200" dirty="0" smtClean="0">
                <a:solidFill>
                  <a:schemeClr val="tx1"/>
                </a:solidFill>
                <a:effectLst/>
                <a:latin typeface="+mn-lt"/>
                <a:ea typeface="+mn-ea"/>
                <a:cs typeface="+mn-cs"/>
              </a:rPr>
              <a:t>，表</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5A504574-9DDC-42B4-BBE0-9B8996D1744A}" type="slidenum">
              <a:rPr lang="zh-CN" altLang="en-US" smtClean="0"/>
              <a:t>11</a:t>
            </a:fld>
            <a:endParaRPr lang="zh-CN" altLang="en-US"/>
          </a:p>
        </p:txBody>
      </p:sp>
    </p:spTree>
    <p:extLst>
      <p:ext uri="{BB962C8B-B14F-4D97-AF65-F5344CB8AC3E}">
        <p14:creationId xmlns:p14="http://schemas.microsoft.com/office/powerpoint/2010/main" val="70553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使用</a:t>
            </a:r>
            <a:r>
              <a:rPr lang="en-US" altLang="zh-CN" sz="1200" b="0" i="0" kern="1200" dirty="0" smtClean="0">
                <a:solidFill>
                  <a:schemeClr val="tx1"/>
                </a:solidFill>
                <a:effectLst/>
                <a:latin typeface="+mn-lt"/>
                <a:ea typeface="+mn-ea"/>
                <a:cs typeface="+mn-cs"/>
              </a:rPr>
              <a:t>7</a:t>
            </a:r>
            <a:r>
              <a:rPr lang="zh-CN" altLang="en-US" sz="1200" b="0" i="0" kern="1200" dirty="0" smtClean="0">
                <a:solidFill>
                  <a:schemeClr val="tx1"/>
                </a:solidFill>
                <a:effectLst/>
                <a:latin typeface="+mn-lt"/>
                <a:ea typeface="+mn-ea"/>
                <a:cs typeface="+mn-cs"/>
              </a:rPr>
              <a:t>个模型的组合，测试错误为</a:t>
            </a:r>
            <a:r>
              <a:rPr lang="en-US" altLang="zh-CN" sz="1200" b="0" i="0" kern="1200" dirty="0" smtClean="0">
                <a:solidFill>
                  <a:schemeClr val="tx1"/>
                </a:solidFill>
                <a:effectLst/>
                <a:latin typeface="+mn-lt"/>
                <a:ea typeface="+mn-ea"/>
                <a:cs typeface="+mn-cs"/>
              </a:rPr>
              <a:t>7.3</a:t>
            </a:r>
            <a:r>
              <a:rPr lang="zh-CN" altLang="en-US" sz="1200" b="0" i="0" kern="1200" dirty="0" smtClean="0">
                <a:solidFill>
                  <a:schemeClr val="tx1"/>
                </a:solidFill>
                <a:effectLst/>
                <a:latin typeface="+mn-lt"/>
                <a:ea typeface="+mn-ea"/>
                <a:cs typeface="+mn-cs"/>
              </a:rPr>
              <a:t>％。使用</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个模型的集合将错误率降低到</a:t>
            </a:r>
            <a:r>
              <a:rPr lang="en-US" altLang="zh-CN" sz="1200" b="0" i="0" kern="1200" dirty="0" smtClean="0">
                <a:solidFill>
                  <a:schemeClr val="tx1"/>
                </a:solidFill>
                <a:effectLst/>
                <a:latin typeface="+mn-lt"/>
                <a:ea typeface="+mn-ea"/>
                <a:cs typeface="+mn-cs"/>
              </a:rPr>
              <a:t>6.8</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从表</a:t>
            </a:r>
            <a:r>
              <a:rPr lang="en-US" altLang="zh-CN" sz="1200" b="0" i="0" kern="1200" dirty="0" smtClean="0">
                <a:solidFill>
                  <a:schemeClr val="tx1"/>
                </a:solidFill>
                <a:effectLst/>
                <a:latin typeface="+mn-lt"/>
                <a:ea typeface="+mn-ea"/>
                <a:cs typeface="+mn-cs"/>
              </a:rPr>
              <a:t>7</a:t>
            </a:r>
            <a:r>
              <a:rPr lang="zh-CN" altLang="en-US" sz="1200" b="0" i="0" kern="1200" dirty="0" smtClean="0">
                <a:solidFill>
                  <a:schemeClr val="tx1"/>
                </a:solidFill>
                <a:effectLst/>
                <a:latin typeface="+mn-lt"/>
                <a:ea typeface="+mn-ea"/>
                <a:cs typeface="+mn-cs"/>
              </a:rPr>
              <a:t>中可以看出，我们非常深的</a:t>
            </a:r>
            <a:r>
              <a:rPr lang="en-US" altLang="zh-CN" sz="1200" b="0" i="0" kern="1200" dirty="0" smtClean="0">
                <a:solidFill>
                  <a:schemeClr val="tx1"/>
                </a:solidFill>
                <a:effectLst/>
                <a:latin typeface="+mn-lt"/>
                <a:ea typeface="+mn-ea"/>
                <a:cs typeface="+mn-cs"/>
              </a:rPr>
              <a:t>ConvNets</a:t>
            </a:r>
            <a:r>
              <a:rPr lang="zh-CN" altLang="en-US" sz="1200" b="0" i="0" kern="1200" dirty="0" smtClean="0">
                <a:solidFill>
                  <a:schemeClr val="tx1"/>
                </a:solidFill>
                <a:effectLst/>
                <a:latin typeface="+mn-lt"/>
                <a:ea typeface="+mn-ea"/>
                <a:cs typeface="+mn-cs"/>
              </a:rPr>
              <a:t>明显优于以前的模型，</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对于分类任务的获胜者（</a:t>
            </a:r>
            <a:r>
              <a:rPr lang="en-US" altLang="zh-CN" sz="1200" b="0" i="0" kern="1200" dirty="0" smtClean="0">
                <a:solidFill>
                  <a:schemeClr val="tx1"/>
                </a:solidFill>
                <a:effectLst/>
                <a:latin typeface="+mn-lt"/>
                <a:ea typeface="+mn-ea"/>
                <a:cs typeface="+mn-cs"/>
              </a:rPr>
              <a:t>GoogLeNet</a:t>
            </a:r>
            <a:r>
              <a:rPr lang="zh-CN" altLang="en-US" sz="1200" b="0" i="0" kern="1200" dirty="0" smtClean="0">
                <a:solidFill>
                  <a:schemeClr val="tx1"/>
                </a:solidFill>
                <a:effectLst/>
                <a:latin typeface="+mn-lt"/>
                <a:ea typeface="+mn-ea"/>
                <a:cs typeface="+mn-cs"/>
              </a:rPr>
              <a:t>，错误率为</a:t>
            </a:r>
            <a:r>
              <a:rPr lang="en-US" altLang="zh-CN" sz="1200" b="0" i="0" kern="1200" dirty="0" smtClean="0">
                <a:solidFill>
                  <a:schemeClr val="tx1"/>
                </a:solidFill>
                <a:effectLst/>
                <a:latin typeface="+mn-lt"/>
                <a:ea typeface="+mn-ea"/>
                <a:cs typeface="+mn-cs"/>
              </a:rPr>
              <a:t>6.7</a:t>
            </a:r>
            <a:r>
              <a:rPr lang="zh-CN" altLang="en-US" sz="1200" b="0" i="0" kern="1200" dirty="0" smtClean="0">
                <a:solidFill>
                  <a:schemeClr val="tx1"/>
                </a:solidFill>
                <a:effectLst/>
                <a:latin typeface="+mn-lt"/>
                <a:ea typeface="+mn-ea"/>
                <a:cs typeface="+mn-cs"/>
              </a:rPr>
              <a:t>％），我们的结果也具有竞争力，</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Clarifai</a:t>
            </a:r>
            <a:r>
              <a:rPr lang="zh-CN" altLang="en-US" sz="1200" b="0" i="0" kern="1200" dirty="0" smtClean="0">
                <a:solidFill>
                  <a:schemeClr val="tx1"/>
                </a:solidFill>
                <a:effectLst/>
                <a:latin typeface="+mn-lt"/>
                <a:ea typeface="+mn-ea"/>
                <a:cs typeface="+mn-cs"/>
              </a:rPr>
              <a:t>，在外部培训数据的帮助下达到了</a:t>
            </a:r>
            <a:r>
              <a:rPr lang="en-US" altLang="zh-CN" sz="1200" b="0" i="0" kern="1200" dirty="0" smtClean="0">
                <a:solidFill>
                  <a:schemeClr val="tx1"/>
                </a:solidFill>
                <a:effectLst/>
                <a:latin typeface="+mn-lt"/>
                <a:ea typeface="+mn-ea"/>
                <a:cs typeface="+mn-cs"/>
              </a:rPr>
              <a:t>11.2</a:t>
            </a:r>
            <a:r>
              <a:rPr lang="zh-CN" altLang="en-US" sz="1200" b="0" i="0" kern="1200" dirty="0" smtClean="0">
                <a:solidFill>
                  <a:schemeClr val="tx1"/>
                </a:solidFill>
                <a:effectLst/>
                <a:latin typeface="+mn-lt"/>
                <a:ea typeface="+mn-ea"/>
                <a:cs typeface="+mn-cs"/>
              </a:rPr>
              <a:t>％，在没有外部培训的情况下达到了</a:t>
            </a:r>
            <a:r>
              <a:rPr lang="en-US" altLang="zh-CN" sz="1200" b="0" i="0" kern="1200" dirty="0" smtClean="0">
                <a:solidFill>
                  <a:schemeClr val="tx1"/>
                </a:solidFill>
                <a:effectLst/>
                <a:latin typeface="+mn-lt"/>
                <a:ea typeface="+mn-ea"/>
                <a:cs typeface="+mn-cs"/>
              </a:rPr>
              <a:t>11.7</a:t>
            </a:r>
            <a:r>
              <a:rPr lang="zh-CN" altLang="en-US" sz="1200" b="0" i="0" kern="1200" dirty="0" smtClean="0">
                <a:solidFill>
                  <a:schemeClr val="tx1"/>
                </a:solidFill>
                <a:effectLst/>
                <a:latin typeface="+mn-lt"/>
                <a:ea typeface="+mn-ea"/>
                <a:cs typeface="+mn-cs"/>
              </a:rPr>
              <a:t>％。 </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考虑到我们仅通过组合两种模型即可获得最佳结果，这一点非常显着，远低于大多数</a:t>
            </a:r>
            <a:r>
              <a:rPr lang="en-US" altLang="zh-CN" sz="1200" b="0" i="0" kern="1200" dirty="0" smtClean="0">
                <a:solidFill>
                  <a:schemeClr val="tx1"/>
                </a:solidFill>
                <a:effectLst/>
                <a:latin typeface="+mn-lt"/>
                <a:ea typeface="+mn-ea"/>
                <a:cs typeface="+mn-cs"/>
              </a:rPr>
              <a:t>ILSVRC</a:t>
            </a:r>
            <a:r>
              <a:rPr lang="zh-CN" altLang="en-US" sz="1200" b="0" i="0" kern="1200" dirty="0" smtClean="0">
                <a:solidFill>
                  <a:schemeClr val="tx1"/>
                </a:solidFill>
                <a:effectLst/>
                <a:latin typeface="+mn-lt"/>
                <a:ea typeface="+mn-ea"/>
                <a:cs typeface="+mn-cs"/>
              </a:rPr>
              <a:t>提交文件中使用的模型。 就单网性能而言，我们的体系结构可实现最佳结果（</a:t>
            </a:r>
            <a:r>
              <a:rPr lang="en-US" altLang="zh-CN" sz="1200" b="0" i="0" kern="1200" dirty="0" smtClean="0">
                <a:solidFill>
                  <a:schemeClr val="tx1"/>
                </a:solidFill>
                <a:effectLst/>
                <a:latin typeface="+mn-lt"/>
                <a:ea typeface="+mn-ea"/>
                <a:cs typeface="+mn-cs"/>
              </a:rPr>
              <a:t>7.0</a:t>
            </a:r>
            <a:r>
              <a:rPr lang="zh-CN" altLang="en-US" sz="1200" b="0" i="0" kern="1200" dirty="0" smtClean="0">
                <a:solidFill>
                  <a:schemeClr val="tx1"/>
                </a:solidFill>
                <a:effectLst/>
                <a:latin typeface="+mn-lt"/>
                <a:ea typeface="+mn-ea"/>
                <a:cs typeface="+mn-cs"/>
              </a:rPr>
              <a:t>％的测试错误），比单个</a:t>
            </a:r>
            <a:r>
              <a:rPr lang="en-US" altLang="zh-CN" sz="1200" b="0" i="0" kern="1200" dirty="0" smtClean="0">
                <a:solidFill>
                  <a:schemeClr val="tx1"/>
                </a:solidFill>
                <a:effectLst/>
                <a:latin typeface="+mn-lt"/>
                <a:ea typeface="+mn-ea"/>
                <a:cs typeface="+mn-cs"/>
              </a:rPr>
              <a:t>GoogLeNet</a:t>
            </a:r>
            <a:r>
              <a:rPr lang="zh-CN" altLang="en-US" sz="1200" b="0" i="0" kern="1200" dirty="0" smtClean="0">
                <a:solidFill>
                  <a:schemeClr val="tx1"/>
                </a:solidFill>
                <a:effectLst/>
                <a:latin typeface="+mn-lt"/>
                <a:ea typeface="+mn-ea"/>
                <a:cs typeface="+mn-cs"/>
              </a:rPr>
              <a:t>高出</a:t>
            </a:r>
            <a:r>
              <a:rPr lang="en-US" altLang="zh-CN" sz="1200" b="0" i="0" kern="1200" dirty="0" smtClean="0">
                <a:solidFill>
                  <a:schemeClr val="tx1"/>
                </a:solidFill>
                <a:effectLst/>
                <a:latin typeface="+mn-lt"/>
                <a:ea typeface="+mn-ea"/>
                <a:cs typeface="+mn-cs"/>
              </a:rPr>
              <a:t>0.9</a:t>
            </a:r>
            <a:r>
              <a:rPr lang="zh-CN" altLang="en-US" sz="1200" b="0" i="0" kern="1200" dirty="0" smtClean="0">
                <a:solidFill>
                  <a:schemeClr val="tx1"/>
                </a:solidFill>
                <a:effectLst/>
                <a:latin typeface="+mn-lt"/>
                <a:ea typeface="+mn-ea"/>
                <a:cs typeface="+mn-cs"/>
              </a:rPr>
              <a:t>％。 值得注意的是，我们并没有脱离</a:t>
            </a:r>
            <a:r>
              <a:rPr lang="en-US" altLang="zh-CN" sz="1200" b="0" i="0" kern="1200" dirty="0" smtClean="0">
                <a:solidFill>
                  <a:schemeClr val="tx1"/>
                </a:solidFill>
                <a:effectLst/>
                <a:latin typeface="+mn-lt"/>
                <a:ea typeface="+mn-ea"/>
                <a:cs typeface="+mn-cs"/>
              </a:rPr>
              <a:t>LeCun</a:t>
            </a:r>
            <a:r>
              <a:rPr lang="zh-CN" altLang="en-US" sz="1200" b="0" i="0" kern="1200" dirty="0" smtClean="0">
                <a:solidFill>
                  <a:schemeClr val="tx1"/>
                </a:solidFill>
                <a:effectLst/>
                <a:latin typeface="+mn-lt"/>
                <a:ea typeface="+mn-ea"/>
                <a:cs typeface="+mn-cs"/>
              </a:rPr>
              <a:t>等人的经典</a:t>
            </a:r>
            <a:r>
              <a:rPr lang="en-US" altLang="zh-CN" sz="1200" b="0" i="0" kern="1200" dirty="0" smtClean="0">
                <a:solidFill>
                  <a:schemeClr val="tx1"/>
                </a:solidFill>
                <a:effectLst/>
                <a:latin typeface="+mn-lt"/>
                <a:ea typeface="+mn-ea"/>
                <a:cs typeface="+mn-cs"/>
              </a:rPr>
              <a:t>ConvNet</a:t>
            </a:r>
            <a:r>
              <a:rPr lang="zh-CN" altLang="en-US" sz="1200" b="0" i="0" kern="1200" dirty="0" smtClean="0">
                <a:solidFill>
                  <a:schemeClr val="tx1"/>
                </a:solidFill>
                <a:effectLst/>
                <a:latin typeface="+mn-lt"/>
                <a:ea typeface="+mn-ea"/>
                <a:cs typeface="+mn-cs"/>
              </a:rPr>
              <a:t>体系结构。 （</a:t>
            </a:r>
            <a:r>
              <a:rPr lang="en-US" altLang="zh-CN" sz="1200" b="0" i="0" kern="1200" dirty="0" smtClean="0">
                <a:solidFill>
                  <a:schemeClr val="tx1"/>
                </a:solidFill>
                <a:effectLst/>
                <a:latin typeface="+mn-lt"/>
                <a:ea typeface="+mn-ea"/>
                <a:cs typeface="+mn-cs"/>
              </a:rPr>
              <a:t>1989</a:t>
            </a:r>
            <a:r>
              <a:rPr lang="zh-CN" altLang="en-US" sz="1200" b="0" i="0" kern="1200" dirty="0" smtClean="0">
                <a:solidFill>
                  <a:schemeClr val="tx1"/>
                </a:solidFill>
                <a:effectLst/>
                <a:latin typeface="+mn-lt"/>
                <a:ea typeface="+mn-ea"/>
                <a:cs typeface="+mn-cs"/>
              </a:rPr>
              <a:t>），但通过大幅增加深度对其进行了改进。</a:t>
            </a:r>
            <a:endParaRPr lang="zh-CN" altLang="en-US" dirty="0"/>
          </a:p>
        </p:txBody>
      </p:sp>
      <p:sp>
        <p:nvSpPr>
          <p:cNvPr id="4" name="灯片编号占位符 3"/>
          <p:cNvSpPr>
            <a:spLocks noGrp="1"/>
          </p:cNvSpPr>
          <p:nvPr>
            <p:ph type="sldNum" sz="quarter" idx="10"/>
          </p:nvPr>
        </p:nvSpPr>
        <p:spPr/>
        <p:txBody>
          <a:bodyPr/>
          <a:lstStyle/>
          <a:p>
            <a:fld id="{5A504574-9DDC-42B4-BBE0-9B8996D1744A}" type="slidenum">
              <a:rPr lang="zh-CN" altLang="en-US" smtClean="0"/>
              <a:t>12</a:t>
            </a:fld>
            <a:endParaRPr lang="zh-CN" altLang="en-US"/>
          </a:p>
        </p:txBody>
      </p:sp>
    </p:spTree>
    <p:extLst>
      <p:ext uri="{BB962C8B-B14F-4D97-AF65-F5344CB8AC3E}">
        <p14:creationId xmlns:p14="http://schemas.microsoft.com/office/powerpoint/2010/main" val="2284429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视为对象检测的一种特殊情况，其中应为前五类中的每一个预测单个对象边界框，而与该类的实际对象数量无关</a:t>
            </a:r>
          </a:p>
          <a:p>
            <a:endParaRPr lang="zh-CN" altLang="en-US" dirty="0"/>
          </a:p>
        </p:txBody>
      </p:sp>
      <p:sp>
        <p:nvSpPr>
          <p:cNvPr id="4" name="灯片编号占位符 3"/>
          <p:cNvSpPr>
            <a:spLocks noGrp="1"/>
          </p:cNvSpPr>
          <p:nvPr>
            <p:ph type="sldNum" sz="quarter" idx="10"/>
          </p:nvPr>
        </p:nvSpPr>
        <p:spPr/>
        <p:txBody>
          <a:bodyPr/>
          <a:lstStyle/>
          <a:p>
            <a:fld id="{5A504574-9DDC-42B4-BBE0-9B8996D1744A}" type="slidenum">
              <a:rPr lang="zh-CN" altLang="en-US" smtClean="0"/>
              <a:t>13</a:t>
            </a:fld>
            <a:endParaRPr lang="zh-CN" altLang="en-US"/>
          </a:p>
        </p:txBody>
      </p:sp>
    </p:spTree>
    <p:extLst>
      <p:ext uri="{BB962C8B-B14F-4D97-AF65-F5344CB8AC3E}">
        <p14:creationId xmlns:p14="http://schemas.microsoft.com/office/powerpoint/2010/main" val="2746047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从表</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可以看出，每类回归（</a:t>
            </a:r>
            <a:r>
              <a:rPr lang="en-US" altLang="zh-CN" sz="1200" b="0" i="0" kern="1200" dirty="0" smtClean="0">
                <a:solidFill>
                  <a:schemeClr val="tx1"/>
                </a:solidFill>
                <a:effectLst/>
                <a:latin typeface="+mn-lt"/>
                <a:ea typeface="+mn-ea"/>
                <a:cs typeface="+mn-cs"/>
              </a:rPr>
              <a:t>PCR</a:t>
            </a:r>
            <a:r>
              <a:rPr lang="zh-CN" altLang="en-US" sz="1200" b="0" i="0" kern="1200" dirty="0" smtClean="0">
                <a:solidFill>
                  <a:schemeClr val="tx1"/>
                </a:solidFill>
                <a:effectLst/>
                <a:latin typeface="+mn-lt"/>
                <a:ea typeface="+mn-ea"/>
                <a:cs typeface="+mn-cs"/>
              </a:rPr>
              <a:t>）的表现优于与类无关的单类回归（</a:t>
            </a:r>
            <a:r>
              <a:rPr lang="en-US" altLang="zh-CN" sz="1200" b="0" i="0" kern="1200" dirty="0" smtClean="0">
                <a:solidFill>
                  <a:schemeClr val="tx1"/>
                </a:solidFill>
                <a:effectLst/>
                <a:latin typeface="+mn-lt"/>
                <a:ea typeface="+mn-ea"/>
                <a:cs typeface="+mn-cs"/>
              </a:rPr>
              <a:t>SCR</a:t>
            </a:r>
            <a:r>
              <a:rPr lang="zh-CN" altLang="en-US" sz="1200" b="0" i="0" kern="1200" dirty="0" smtClean="0">
                <a:solidFill>
                  <a:schemeClr val="tx1"/>
                </a:solidFill>
                <a:effectLst/>
                <a:latin typeface="+mn-lt"/>
                <a:ea typeface="+mn-ea"/>
                <a:cs typeface="+mn-cs"/>
              </a:rPr>
              <a:t>），这与</a:t>
            </a:r>
            <a:r>
              <a:rPr lang="en-US" altLang="zh-CN" sz="1200" b="0" i="0" kern="1200" dirty="0" smtClean="0">
                <a:solidFill>
                  <a:schemeClr val="tx1"/>
                </a:solidFill>
                <a:effectLst/>
                <a:latin typeface="+mn-lt"/>
                <a:ea typeface="+mn-ea"/>
                <a:cs typeface="+mn-cs"/>
              </a:rPr>
              <a:t>Sermanet</a:t>
            </a:r>
            <a:r>
              <a:rPr lang="zh-CN" altLang="en-US" sz="1200" b="0" i="0" kern="1200" dirty="0" smtClean="0">
                <a:solidFill>
                  <a:schemeClr val="tx1"/>
                </a:solidFill>
                <a:effectLst/>
                <a:latin typeface="+mn-lt"/>
                <a:ea typeface="+mn-ea"/>
                <a:cs typeface="+mn-cs"/>
              </a:rPr>
              <a:t>等人（</a:t>
            </a:r>
            <a:r>
              <a:rPr lang="en-US" altLang="zh-CN" sz="1200" b="0" i="0" kern="1200" dirty="0" smtClean="0">
                <a:solidFill>
                  <a:schemeClr val="tx1"/>
                </a:solidFill>
                <a:effectLst/>
                <a:latin typeface="+mn-lt"/>
                <a:ea typeface="+mn-ea"/>
                <a:cs typeface="+mn-cs"/>
              </a:rPr>
              <a:t>2014</a:t>
            </a:r>
            <a:r>
              <a:rPr lang="zh-CN" altLang="en-US" sz="1200" b="0" i="0" kern="1200" dirty="0" smtClean="0">
                <a:solidFill>
                  <a:schemeClr val="tx1"/>
                </a:solidFill>
                <a:effectLst/>
                <a:latin typeface="+mn-lt"/>
                <a:ea typeface="+mn-ea"/>
                <a:cs typeface="+mn-cs"/>
              </a:rPr>
              <a:t>）的发现有所不同，后者在</a:t>
            </a:r>
            <a:r>
              <a:rPr lang="en-US" altLang="zh-CN" sz="1200" b="0" i="0" kern="1200" dirty="0" smtClean="0">
                <a:solidFill>
                  <a:schemeClr val="tx1"/>
                </a:solidFill>
                <a:effectLst/>
                <a:latin typeface="+mn-lt"/>
                <a:ea typeface="+mn-ea"/>
                <a:cs typeface="+mn-cs"/>
              </a:rPr>
              <a:t>PCR</a:t>
            </a:r>
            <a:r>
              <a:rPr lang="zh-CN" altLang="en-US" sz="1200" b="0" i="0" kern="1200" dirty="0" smtClean="0">
                <a:solidFill>
                  <a:schemeClr val="tx1"/>
                </a:solidFill>
                <a:effectLst/>
                <a:latin typeface="+mn-lt"/>
                <a:ea typeface="+mn-ea"/>
                <a:cs typeface="+mn-cs"/>
              </a:rPr>
              <a:t>方面的表现优于</a:t>
            </a:r>
            <a:r>
              <a:rPr lang="en-US" altLang="zh-CN" sz="1200" b="0" i="0" kern="1200" dirty="0" smtClean="0">
                <a:solidFill>
                  <a:schemeClr val="tx1"/>
                </a:solidFill>
                <a:effectLst/>
                <a:latin typeface="+mn-lt"/>
                <a:ea typeface="+mn-ea"/>
                <a:cs typeface="+mn-cs"/>
              </a:rPr>
              <a:t>SCR</a:t>
            </a:r>
            <a:r>
              <a:rPr lang="zh-CN" altLang="en-US" sz="1200" b="0" i="0" kern="1200" dirty="0" smtClean="0">
                <a:solidFill>
                  <a:schemeClr val="tx1"/>
                </a:solidFill>
                <a:effectLst/>
                <a:latin typeface="+mn-lt"/>
                <a:ea typeface="+mn-ea"/>
                <a:cs typeface="+mn-cs"/>
              </a:rPr>
              <a:t>。 </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我们还注意到，与仅对完全连接的层进行微调相比，对本地化任务的所有层进行微调可产生明显更好的结果（</a:t>
            </a:r>
            <a:r>
              <a:rPr lang="en-US" altLang="zh-CN" sz="1200" b="0" i="0" kern="1200" dirty="0" smtClean="0">
                <a:solidFill>
                  <a:schemeClr val="tx1"/>
                </a:solidFill>
                <a:effectLst/>
                <a:latin typeface="+mn-lt"/>
                <a:ea typeface="+mn-ea"/>
                <a:cs typeface="+mn-cs"/>
              </a:rPr>
              <a:t>asdone in</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Sermanet et al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2014</a:t>
            </a:r>
            <a:r>
              <a:rPr lang="zh-CN" altLang="en-US" sz="1200" b="0" i="0" kern="1200" dirty="0" smtClean="0">
                <a:solidFill>
                  <a:schemeClr val="tx1"/>
                </a:solidFill>
                <a:effectLst/>
                <a:latin typeface="+mn-lt"/>
                <a:ea typeface="+mn-ea"/>
                <a:cs typeface="+mn-cs"/>
              </a:rPr>
              <a:t>））。 </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在这些实验中，最小的像侧设置为</a:t>
            </a:r>
            <a:r>
              <a:rPr lang="en-US" altLang="zh-CN" sz="1200" b="0" i="0" kern="1200" dirty="0" smtClean="0">
                <a:solidFill>
                  <a:schemeClr val="tx1"/>
                </a:solidFill>
                <a:effectLst/>
                <a:latin typeface="+mn-lt"/>
                <a:ea typeface="+mn-ea"/>
                <a:cs typeface="+mn-cs"/>
              </a:rPr>
              <a:t>S = 384</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S = 256</a:t>
            </a:r>
            <a:r>
              <a:rPr lang="zh-CN" altLang="en-US" sz="1200" b="0" i="0" kern="1200" dirty="0" smtClean="0">
                <a:solidFill>
                  <a:schemeClr val="tx1"/>
                </a:solidFill>
                <a:effectLst/>
                <a:latin typeface="+mn-lt"/>
                <a:ea typeface="+mn-ea"/>
                <a:cs typeface="+mn-cs"/>
              </a:rPr>
              <a:t>的结果表现出相同的行为，为简洁起见未显示</a:t>
            </a:r>
            <a:endParaRPr lang="zh-CN" altLang="en-US" dirty="0"/>
          </a:p>
        </p:txBody>
      </p:sp>
      <p:sp>
        <p:nvSpPr>
          <p:cNvPr id="4" name="灯片编号占位符 3"/>
          <p:cNvSpPr>
            <a:spLocks noGrp="1"/>
          </p:cNvSpPr>
          <p:nvPr>
            <p:ph type="sldNum" sz="quarter" idx="10"/>
          </p:nvPr>
        </p:nvSpPr>
        <p:spPr/>
        <p:txBody>
          <a:bodyPr/>
          <a:lstStyle/>
          <a:p>
            <a:fld id="{5A504574-9DDC-42B4-BBE0-9B8996D1744A}" type="slidenum">
              <a:rPr lang="zh-CN" altLang="en-US" smtClean="0"/>
              <a:t>14</a:t>
            </a:fld>
            <a:endParaRPr lang="zh-CN" altLang="en-US"/>
          </a:p>
        </p:txBody>
      </p:sp>
    </p:spTree>
    <p:extLst>
      <p:ext uri="{BB962C8B-B14F-4D97-AF65-F5344CB8AC3E}">
        <p14:creationId xmlns:p14="http://schemas.microsoft.com/office/powerpoint/2010/main" val="2897936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确定了最佳的本地化设置（</a:t>
            </a:r>
            <a:r>
              <a:rPr lang="en-US" altLang="zh-CN" sz="1200" b="0" i="0" kern="1200" dirty="0" smtClean="0">
                <a:solidFill>
                  <a:schemeClr val="tx1"/>
                </a:solidFill>
                <a:effectLst/>
                <a:latin typeface="+mn-lt"/>
                <a:ea typeface="+mn-ea"/>
                <a:cs typeface="+mn-cs"/>
              </a:rPr>
              <a:t>PCR</a:t>
            </a:r>
            <a:r>
              <a:rPr lang="zh-CN" altLang="en-US" sz="1200" b="0" i="0" kern="1200" dirty="0" smtClean="0">
                <a:solidFill>
                  <a:schemeClr val="tx1"/>
                </a:solidFill>
                <a:effectLst/>
                <a:latin typeface="+mn-lt"/>
                <a:ea typeface="+mn-ea"/>
                <a:cs typeface="+mn-cs"/>
              </a:rPr>
              <a:t>，对所有层进行微调）后，我们现在将其应用在成熟的场景中，</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在该场景中，将使用性能最佳的分类系统来预测前五类标签，（第</a:t>
            </a:r>
            <a:r>
              <a:rPr lang="en-US" altLang="zh-CN" sz="1200" b="0" i="0" kern="1200" dirty="0" smtClean="0">
                <a:solidFill>
                  <a:schemeClr val="tx1"/>
                </a:solidFill>
                <a:effectLst/>
                <a:latin typeface="+mn-lt"/>
                <a:ea typeface="+mn-ea"/>
                <a:cs typeface="+mn-cs"/>
              </a:rPr>
              <a:t>4.5</a:t>
            </a:r>
            <a:r>
              <a:rPr lang="zh-CN" altLang="en-US" sz="1200" b="0" i="0" kern="1200" dirty="0" smtClean="0">
                <a:solidFill>
                  <a:schemeClr val="tx1"/>
                </a:solidFill>
                <a:effectLst/>
                <a:latin typeface="+mn-lt"/>
                <a:ea typeface="+mn-ea"/>
                <a:cs typeface="+mn-cs"/>
              </a:rPr>
              <a:t>节）， 使用</a:t>
            </a:r>
            <a:r>
              <a:rPr lang="en-US" altLang="zh-CN" sz="1200" b="0" i="0" kern="1200" dirty="0" smtClean="0">
                <a:solidFill>
                  <a:schemeClr val="tx1"/>
                </a:solidFill>
                <a:effectLst/>
                <a:latin typeface="+mn-lt"/>
                <a:ea typeface="+mn-ea"/>
                <a:cs typeface="+mn-cs"/>
              </a:rPr>
              <a:t>Sermanet</a:t>
            </a:r>
            <a:r>
              <a:rPr lang="zh-CN" altLang="en-US" sz="1200" b="0" i="0" kern="1200" dirty="0" smtClean="0">
                <a:solidFill>
                  <a:schemeClr val="tx1"/>
                </a:solidFill>
                <a:effectLst/>
                <a:latin typeface="+mn-lt"/>
                <a:ea typeface="+mn-ea"/>
                <a:cs typeface="+mn-cs"/>
              </a:rPr>
              <a:t>等人的方法合并了多个密集计算的边界框预测。 （</a:t>
            </a:r>
            <a:r>
              <a:rPr lang="en-US" altLang="zh-CN" sz="1200" b="0" i="0" kern="1200" dirty="0" smtClean="0">
                <a:solidFill>
                  <a:schemeClr val="tx1"/>
                </a:solidFill>
                <a:effectLst/>
                <a:latin typeface="+mn-lt"/>
                <a:ea typeface="+mn-ea"/>
                <a:cs typeface="+mn-cs"/>
              </a:rPr>
              <a:t>2014</a:t>
            </a:r>
            <a:r>
              <a:rPr lang="zh-CN" altLang="en-US" sz="1200" b="0" i="0" kern="1200" dirty="0" smtClean="0">
                <a:solidFill>
                  <a:schemeClr val="tx1"/>
                </a:solidFill>
                <a:effectLst/>
                <a:latin typeface="+mn-lt"/>
                <a:ea typeface="+mn-ea"/>
                <a:cs typeface="+mn-cs"/>
              </a:rPr>
              <a:t>）。 </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从表</a:t>
            </a:r>
            <a:r>
              <a:rPr lang="en-US" altLang="zh-CN" sz="1200" b="0" i="0" kern="1200" dirty="0" smtClean="0">
                <a:solidFill>
                  <a:schemeClr val="tx1"/>
                </a:solidFill>
                <a:effectLst/>
                <a:latin typeface="+mn-lt"/>
                <a:ea typeface="+mn-ea"/>
                <a:cs typeface="+mn-cs"/>
              </a:rPr>
              <a:t>9</a:t>
            </a:r>
            <a:r>
              <a:rPr lang="zh-CN" altLang="en-US" sz="1200" b="0" i="0" kern="1200" dirty="0" smtClean="0">
                <a:solidFill>
                  <a:schemeClr val="tx1"/>
                </a:solidFill>
                <a:effectLst/>
                <a:latin typeface="+mn-lt"/>
                <a:ea typeface="+mn-ea"/>
                <a:cs typeface="+mn-cs"/>
              </a:rPr>
              <a:t>中可以看出，将定位</a:t>
            </a:r>
            <a:r>
              <a:rPr lang="en-US" altLang="zh-CN" sz="1200" b="0" i="0" kern="1200" dirty="0" smtClean="0">
                <a:solidFill>
                  <a:schemeClr val="tx1"/>
                </a:solidFill>
                <a:effectLst/>
                <a:latin typeface="+mn-lt"/>
                <a:ea typeface="+mn-ea"/>
                <a:cs typeface="+mn-cs"/>
              </a:rPr>
              <a:t>ConvNet</a:t>
            </a:r>
            <a:r>
              <a:rPr lang="zh-CN" altLang="en-US" sz="1200" b="0" i="0" kern="1200" dirty="0" smtClean="0">
                <a:solidFill>
                  <a:schemeClr val="tx1"/>
                </a:solidFill>
                <a:effectLst/>
                <a:latin typeface="+mn-lt"/>
                <a:ea typeface="+mn-ea"/>
                <a:cs typeface="+mn-cs"/>
              </a:rPr>
              <a:t>应用于整个图像与使用中心作物相比，可以显着改善结果（表</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），尽管使用了前五名的预测类别标签代替了地面真实性。 </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与分类任务（第</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节）相似，在多个规模上进行测试并组合多个网络的预测可以进一步提高性能。</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值得注意的是，即使我们使用的音阶较小且未使用其分辨率增强技术，我们的结果也比</a:t>
            </a:r>
            <a:r>
              <a:rPr lang="en-US" altLang="zh-CN" sz="1200" b="0" i="0" kern="1200" dirty="0" smtClean="0">
                <a:solidFill>
                  <a:schemeClr val="tx1"/>
                </a:solidFill>
                <a:effectLst/>
                <a:latin typeface="+mn-lt"/>
                <a:ea typeface="+mn-ea"/>
                <a:cs typeface="+mn-cs"/>
              </a:rPr>
              <a:t>ILSVRC-2013</a:t>
            </a:r>
            <a:r>
              <a:rPr lang="zh-CN" altLang="en-US" sz="1200" b="0" i="0" kern="1200" dirty="0" smtClean="0">
                <a:solidFill>
                  <a:schemeClr val="tx1"/>
                </a:solidFill>
                <a:effectLst/>
                <a:latin typeface="+mn-lt"/>
                <a:ea typeface="+mn-ea"/>
                <a:cs typeface="+mn-cs"/>
              </a:rPr>
              <a:t>冠军</a:t>
            </a:r>
            <a:r>
              <a:rPr lang="en-US" altLang="zh-CN" sz="1200" b="0" i="0" kern="1200" dirty="0" smtClean="0">
                <a:solidFill>
                  <a:schemeClr val="tx1"/>
                </a:solidFill>
                <a:effectLst/>
                <a:latin typeface="+mn-lt"/>
                <a:ea typeface="+mn-ea"/>
                <a:cs typeface="+mn-cs"/>
              </a:rPr>
              <a:t>Overfeat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Sermanet</a:t>
            </a:r>
            <a:r>
              <a:rPr lang="zh-CN" altLang="en-US" sz="1200" b="0" i="0" kern="1200" dirty="0" smtClean="0">
                <a:solidFill>
                  <a:schemeClr val="tx1"/>
                </a:solidFill>
                <a:effectLst/>
                <a:latin typeface="+mn-lt"/>
                <a:ea typeface="+mn-ea"/>
                <a:cs typeface="+mn-cs"/>
              </a:rPr>
              <a:t>等人，</a:t>
            </a:r>
            <a:r>
              <a:rPr lang="en-US" altLang="zh-CN" sz="1200" b="0" i="0" kern="1200" dirty="0" smtClean="0">
                <a:solidFill>
                  <a:schemeClr val="tx1"/>
                </a:solidFill>
                <a:effectLst/>
                <a:latin typeface="+mn-lt"/>
                <a:ea typeface="+mn-ea"/>
                <a:cs typeface="+mn-cs"/>
              </a:rPr>
              <a:t>2014</a:t>
            </a:r>
            <a:r>
              <a:rPr lang="zh-CN" altLang="en-US" sz="1200" b="0" i="0" kern="1200" dirty="0" smtClean="0">
                <a:solidFill>
                  <a:schemeClr val="tx1"/>
                </a:solidFill>
                <a:effectLst/>
                <a:latin typeface="+mn-lt"/>
                <a:ea typeface="+mn-ea"/>
                <a:cs typeface="+mn-cs"/>
              </a:rPr>
              <a:t>）的结果要好得多。 我们设想，如果将这种技术结合到我们的方法中，则可以实现更好的定位性能。 这表明我们非常深入的</a:t>
            </a:r>
            <a:r>
              <a:rPr lang="en-US" altLang="zh-CN" sz="1200" b="0" i="0" kern="1200" dirty="0" smtClean="0">
                <a:solidFill>
                  <a:schemeClr val="tx1"/>
                </a:solidFill>
                <a:effectLst/>
                <a:latin typeface="+mn-lt"/>
                <a:ea typeface="+mn-ea"/>
                <a:cs typeface="+mn-cs"/>
              </a:rPr>
              <a:t>ConvNets</a:t>
            </a:r>
            <a:r>
              <a:rPr lang="zh-CN" altLang="en-US" sz="1200" b="0" i="0" kern="1200" dirty="0" smtClean="0">
                <a:solidFill>
                  <a:schemeClr val="tx1"/>
                </a:solidFill>
                <a:effectLst/>
                <a:latin typeface="+mn-lt"/>
                <a:ea typeface="+mn-ea"/>
                <a:cs typeface="+mn-cs"/>
              </a:rPr>
              <a:t>带来了性能上的进步</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通过更简单的本地化方法，我们获得了更好的结果，但表示方式却更加强大。</a:t>
            </a:r>
            <a:endParaRPr lang="zh-CN" altLang="en-US" dirty="0"/>
          </a:p>
        </p:txBody>
      </p:sp>
      <p:sp>
        <p:nvSpPr>
          <p:cNvPr id="4" name="灯片编号占位符 3"/>
          <p:cNvSpPr>
            <a:spLocks noGrp="1"/>
          </p:cNvSpPr>
          <p:nvPr>
            <p:ph type="sldNum" sz="quarter" idx="10"/>
          </p:nvPr>
        </p:nvSpPr>
        <p:spPr/>
        <p:txBody>
          <a:bodyPr/>
          <a:lstStyle/>
          <a:p>
            <a:fld id="{5A504574-9DDC-42B4-BBE0-9B8996D1744A}" type="slidenum">
              <a:rPr lang="zh-CN" altLang="en-US" smtClean="0"/>
              <a:t>15</a:t>
            </a:fld>
            <a:endParaRPr lang="zh-CN" altLang="en-US"/>
          </a:p>
        </p:txBody>
      </p:sp>
    </p:spTree>
    <p:extLst>
      <p:ext uri="{BB962C8B-B14F-4D97-AF65-F5344CB8AC3E}">
        <p14:creationId xmlns:p14="http://schemas.microsoft.com/office/powerpoint/2010/main" val="1385239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5A504574-9DDC-42B4-BBE0-9B8996D1744A}" type="slidenum">
              <a:rPr lang="zh-CN" altLang="en-US" smtClean="0"/>
              <a:t>16</a:t>
            </a:fld>
            <a:endParaRPr lang="zh-CN" altLang="en-US"/>
          </a:p>
        </p:txBody>
      </p:sp>
    </p:spTree>
    <p:extLst>
      <p:ext uri="{BB962C8B-B14F-4D97-AF65-F5344CB8AC3E}">
        <p14:creationId xmlns:p14="http://schemas.microsoft.com/office/powerpoint/2010/main" val="711628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5EF12817-0155-4232-B992-6E1E27DC011E}" type="datetimeFigureOut">
              <a:rPr lang="zh-CN" altLang="en-US" smtClean="0"/>
              <a:t>2020/11/10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76D02F-7378-4B4D-B274-250D64C87C58}" type="slidenum">
              <a:rPr lang="zh-CN" altLang="en-US" smtClean="0"/>
              <a:t>‹#›</a:t>
            </a:fld>
            <a:endParaRPr lang="zh-CN" altLang="en-US"/>
          </a:p>
        </p:txBody>
      </p:sp>
    </p:spTree>
    <p:extLst>
      <p:ext uri="{BB962C8B-B14F-4D97-AF65-F5344CB8AC3E}">
        <p14:creationId xmlns:p14="http://schemas.microsoft.com/office/powerpoint/2010/main" val="472523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EF12817-0155-4232-B992-6E1E27DC011E}" type="datetimeFigureOut">
              <a:rPr lang="zh-CN" altLang="en-US" smtClean="0"/>
              <a:t>2020/11/10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76D02F-7378-4B4D-B274-250D64C87C58}" type="slidenum">
              <a:rPr lang="zh-CN" altLang="en-US" smtClean="0"/>
              <a:t>‹#›</a:t>
            </a:fld>
            <a:endParaRPr lang="zh-CN" altLang="en-US"/>
          </a:p>
        </p:txBody>
      </p:sp>
    </p:spTree>
    <p:extLst>
      <p:ext uri="{BB962C8B-B14F-4D97-AF65-F5344CB8AC3E}">
        <p14:creationId xmlns:p14="http://schemas.microsoft.com/office/powerpoint/2010/main" val="344482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EF12817-0155-4232-B992-6E1E27DC011E}" type="datetimeFigureOut">
              <a:rPr lang="zh-CN" altLang="en-US" smtClean="0"/>
              <a:t>2020/11/10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76D02F-7378-4B4D-B274-250D64C87C58}" type="slidenum">
              <a:rPr lang="zh-CN" altLang="en-US" smtClean="0"/>
              <a:t>‹#›</a:t>
            </a:fld>
            <a:endParaRPr lang="zh-CN" altLang="en-US"/>
          </a:p>
        </p:txBody>
      </p:sp>
    </p:spTree>
    <p:extLst>
      <p:ext uri="{BB962C8B-B14F-4D97-AF65-F5344CB8AC3E}">
        <p14:creationId xmlns:p14="http://schemas.microsoft.com/office/powerpoint/2010/main" val="3182828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EF12817-0155-4232-B992-6E1E27DC011E}" type="datetimeFigureOut">
              <a:rPr lang="zh-CN" altLang="en-US" smtClean="0"/>
              <a:t>2020/11/10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76D02F-7378-4B4D-B274-250D64C87C58}" type="slidenum">
              <a:rPr lang="zh-CN" altLang="en-US" smtClean="0"/>
              <a:t>‹#›</a:t>
            </a:fld>
            <a:endParaRPr lang="zh-CN" altLang="en-US"/>
          </a:p>
        </p:txBody>
      </p:sp>
    </p:spTree>
    <p:extLst>
      <p:ext uri="{BB962C8B-B14F-4D97-AF65-F5344CB8AC3E}">
        <p14:creationId xmlns:p14="http://schemas.microsoft.com/office/powerpoint/2010/main" val="348503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5EF12817-0155-4232-B992-6E1E27DC011E}" type="datetimeFigureOut">
              <a:rPr lang="zh-CN" altLang="en-US" smtClean="0"/>
              <a:t>2020/11/10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76D02F-7378-4B4D-B274-250D64C87C58}" type="slidenum">
              <a:rPr lang="zh-CN" altLang="en-US" smtClean="0"/>
              <a:t>‹#›</a:t>
            </a:fld>
            <a:endParaRPr lang="zh-CN" altLang="en-US"/>
          </a:p>
        </p:txBody>
      </p:sp>
    </p:spTree>
    <p:extLst>
      <p:ext uri="{BB962C8B-B14F-4D97-AF65-F5344CB8AC3E}">
        <p14:creationId xmlns:p14="http://schemas.microsoft.com/office/powerpoint/2010/main" val="924355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EF12817-0155-4232-B992-6E1E27DC011E}" type="datetimeFigureOut">
              <a:rPr lang="zh-CN" altLang="en-US" smtClean="0"/>
              <a:t>2020/11/10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576D02F-7378-4B4D-B274-250D64C87C58}" type="slidenum">
              <a:rPr lang="zh-CN" altLang="en-US" smtClean="0"/>
              <a:t>‹#›</a:t>
            </a:fld>
            <a:endParaRPr lang="zh-CN" altLang="en-US"/>
          </a:p>
        </p:txBody>
      </p:sp>
    </p:spTree>
    <p:extLst>
      <p:ext uri="{BB962C8B-B14F-4D97-AF65-F5344CB8AC3E}">
        <p14:creationId xmlns:p14="http://schemas.microsoft.com/office/powerpoint/2010/main" val="1401304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EF12817-0155-4232-B992-6E1E27DC011E}" type="datetimeFigureOut">
              <a:rPr lang="zh-CN" altLang="en-US" smtClean="0"/>
              <a:t>2020/11/10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576D02F-7378-4B4D-B274-250D64C87C58}" type="slidenum">
              <a:rPr lang="zh-CN" altLang="en-US" smtClean="0"/>
              <a:t>‹#›</a:t>
            </a:fld>
            <a:endParaRPr lang="zh-CN" altLang="en-US"/>
          </a:p>
        </p:txBody>
      </p:sp>
    </p:spTree>
    <p:extLst>
      <p:ext uri="{BB962C8B-B14F-4D97-AF65-F5344CB8AC3E}">
        <p14:creationId xmlns:p14="http://schemas.microsoft.com/office/powerpoint/2010/main" val="526505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EF12817-0155-4232-B992-6E1E27DC011E}" type="datetimeFigureOut">
              <a:rPr lang="zh-CN" altLang="en-US" smtClean="0"/>
              <a:t>2020/11/10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576D02F-7378-4B4D-B274-250D64C87C58}" type="slidenum">
              <a:rPr lang="zh-CN" altLang="en-US" smtClean="0"/>
              <a:t>‹#›</a:t>
            </a:fld>
            <a:endParaRPr lang="zh-CN" altLang="en-US"/>
          </a:p>
        </p:txBody>
      </p:sp>
    </p:spTree>
    <p:extLst>
      <p:ext uri="{BB962C8B-B14F-4D97-AF65-F5344CB8AC3E}">
        <p14:creationId xmlns:p14="http://schemas.microsoft.com/office/powerpoint/2010/main" val="1026527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EF12817-0155-4232-B992-6E1E27DC011E}" type="datetimeFigureOut">
              <a:rPr lang="zh-CN" altLang="en-US" smtClean="0"/>
              <a:t>2020/11/10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576D02F-7378-4B4D-B274-250D64C87C58}" type="slidenum">
              <a:rPr lang="zh-CN" altLang="en-US" smtClean="0"/>
              <a:t>‹#›</a:t>
            </a:fld>
            <a:endParaRPr lang="zh-CN" altLang="en-US"/>
          </a:p>
        </p:txBody>
      </p:sp>
    </p:spTree>
    <p:extLst>
      <p:ext uri="{BB962C8B-B14F-4D97-AF65-F5344CB8AC3E}">
        <p14:creationId xmlns:p14="http://schemas.microsoft.com/office/powerpoint/2010/main" val="2312060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EF12817-0155-4232-B992-6E1E27DC011E}" type="datetimeFigureOut">
              <a:rPr lang="zh-CN" altLang="en-US" smtClean="0"/>
              <a:t>2020/11/10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576D02F-7378-4B4D-B274-250D64C87C58}" type="slidenum">
              <a:rPr lang="zh-CN" altLang="en-US" smtClean="0"/>
              <a:t>‹#›</a:t>
            </a:fld>
            <a:endParaRPr lang="zh-CN" altLang="en-US"/>
          </a:p>
        </p:txBody>
      </p:sp>
    </p:spTree>
    <p:extLst>
      <p:ext uri="{BB962C8B-B14F-4D97-AF65-F5344CB8AC3E}">
        <p14:creationId xmlns:p14="http://schemas.microsoft.com/office/powerpoint/2010/main" val="3730625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EF12817-0155-4232-B992-6E1E27DC011E}" type="datetimeFigureOut">
              <a:rPr lang="zh-CN" altLang="en-US" smtClean="0"/>
              <a:t>2020/11/10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576D02F-7378-4B4D-B274-250D64C87C58}" type="slidenum">
              <a:rPr lang="zh-CN" altLang="en-US" smtClean="0"/>
              <a:t>‹#›</a:t>
            </a:fld>
            <a:endParaRPr lang="zh-CN" altLang="en-US"/>
          </a:p>
        </p:txBody>
      </p:sp>
    </p:spTree>
    <p:extLst>
      <p:ext uri="{BB962C8B-B14F-4D97-AF65-F5344CB8AC3E}">
        <p14:creationId xmlns:p14="http://schemas.microsoft.com/office/powerpoint/2010/main" val="2522958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12817-0155-4232-B992-6E1E27DC011E}" type="datetimeFigureOut">
              <a:rPr lang="zh-CN" altLang="en-US" smtClean="0"/>
              <a:t>2020/11/10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76D02F-7378-4B4D-B274-250D64C87C58}" type="slidenum">
              <a:rPr lang="zh-CN" altLang="en-US" smtClean="0"/>
              <a:t>‹#›</a:t>
            </a:fld>
            <a:endParaRPr lang="zh-CN" altLang="en-US"/>
          </a:p>
        </p:txBody>
      </p:sp>
    </p:spTree>
    <p:extLst>
      <p:ext uri="{BB962C8B-B14F-4D97-AF65-F5344CB8AC3E}">
        <p14:creationId xmlns:p14="http://schemas.microsoft.com/office/powerpoint/2010/main" val="3540672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smtClean="0"/>
              <a:t>Very Deep Convlution Network for Large-Scale Image Recognition</a:t>
            </a:r>
            <a:endParaRPr lang="zh-CN" altLang="en-US" dirty="0"/>
          </a:p>
        </p:txBody>
      </p:sp>
      <p:sp>
        <p:nvSpPr>
          <p:cNvPr id="3" name="副标题 2"/>
          <p:cNvSpPr>
            <a:spLocks noGrp="1"/>
          </p:cNvSpPr>
          <p:nvPr>
            <p:ph type="subTitle" idx="1"/>
          </p:nvPr>
        </p:nvSpPr>
        <p:spPr/>
        <p:txBody>
          <a:bodyPr>
            <a:normAutofit lnSpcReduction="10000"/>
          </a:bodyPr>
          <a:lstStyle/>
          <a:p>
            <a:endParaRPr lang="en-US" altLang="zh-CN" dirty="0" smtClean="0"/>
          </a:p>
          <a:p>
            <a:endParaRPr lang="en-US" altLang="zh-CN" dirty="0"/>
          </a:p>
          <a:p>
            <a:endParaRPr lang="en-US" altLang="zh-CN" dirty="0" smtClean="0"/>
          </a:p>
          <a:p>
            <a:r>
              <a:rPr lang="zh-CN" altLang="en-US" dirty="0" smtClean="0"/>
              <a:t>报告人：杨</a:t>
            </a:r>
            <a:r>
              <a:rPr lang="zh-CN" altLang="en-US" dirty="0"/>
              <a:t>海洋</a:t>
            </a:r>
          </a:p>
        </p:txBody>
      </p:sp>
    </p:spTree>
    <p:extLst>
      <p:ext uri="{BB962C8B-B14F-4D97-AF65-F5344CB8AC3E}">
        <p14:creationId xmlns:p14="http://schemas.microsoft.com/office/powerpoint/2010/main" val="1701032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9479507" cy="603866"/>
          </a:xfrm>
        </p:spPr>
        <p:txBody>
          <a:bodyPr>
            <a:normAutofit fontScale="90000"/>
          </a:bodyPr>
          <a:lstStyle/>
          <a:p>
            <a:r>
              <a:rPr lang="zh-CN" altLang="en-US" dirty="0" smtClean="0"/>
              <a:t>实验</a:t>
            </a:r>
            <a:endParaRPr lang="zh-CN" altLang="en-US" dirty="0"/>
          </a:p>
        </p:txBody>
      </p:sp>
      <p:sp>
        <p:nvSpPr>
          <p:cNvPr id="3" name="内容占位符 2"/>
          <p:cNvSpPr>
            <a:spLocks noGrp="1"/>
          </p:cNvSpPr>
          <p:nvPr>
            <p:ph idx="1"/>
          </p:nvPr>
        </p:nvSpPr>
        <p:spPr>
          <a:xfrm>
            <a:off x="838200" y="1296537"/>
            <a:ext cx="10515600" cy="4880426"/>
          </a:xfrm>
        </p:spPr>
        <p:txBody>
          <a:bodyPr>
            <a:normAutofit/>
          </a:bodyPr>
          <a:lstStyle/>
          <a:p>
            <a:pPr marL="0" indent="0">
              <a:buNone/>
            </a:pPr>
            <a:r>
              <a:rPr lang="en-US" altLang="zh-CN" sz="2000" dirty="0" smtClean="0"/>
              <a:t>3.</a:t>
            </a:r>
            <a:r>
              <a:rPr lang="zh-CN" altLang="en-US" sz="2000" dirty="0" smtClean="0"/>
              <a:t>多剪切评估</a:t>
            </a:r>
            <a:endParaRPr lang="en-US" altLang="zh-CN" sz="2000" dirty="0" smtClean="0"/>
          </a:p>
          <a:p>
            <a:pPr marL="0" indent="0">
              <a:buNone/>
            </a:pPr>
            <a:r>
              <a:rPr lang="zh-CN" altLang="en-US" sz="2000" dirty="0"/>
              <a:t>将密集的</a:t>
            </a:r>
            <a:r>
              <a:rPr lang="en-US" altLang="zh-CN" sz="2000" dirty="0"/>
              <a:t>ConvNet</a:t>
            </a:r>
            <a:r>
              <a:rPr lang="zh-CN" altLang="en-US" sz="2000" dirty="0"/>
              <a:t>评价与多种作物评价进行了比较</a:t>
            </a:r>
            <a:endParaRPr lang="en-US" altLang="zh-CN" sz="2000" dirty="0" smtClean="0"/>
          </a:p>
        </p:txBody>
      </p:sp>
      <p:pic>
        <p:nvPicPr>
          <p:cNvPr id="4" name="图片 3"/>
          <p:cNvPicPr>
            <a:picLocks noChangeAspect="1"/>
          </p:cNvPicPr>
          <p:nvPr/>
        </p:nvPicPr>
        <p:blipFill>
          <a:blip r:embed="rId3"/>
          <a:stretch>
            <a:fillRect/>
          </a:stretch>
        </p:blipFill>
        <p:spPr>
          <a:xfrm>
            <a:off x="1357978" y="3053751"/>
            <a:ext cx="9995822" cy="2498955"/>
          </a:xfrm>
          <a:prstGeom prst="rect">
            <a:avLst/>
          </a:prstGeom>
        </p:spPr>
      </p:pic>
    </p:spTree>
    <p:extLst>
      <p:ext uri="{BB962C8B-B14F-4D97-AF65-F5344CB8AC3E}">
        <p14:creationId xmlns:p14="http://schemas.microsoft.com/office/powerpoint/2010/main" val="2891763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9479507" cy="603866"/>
          </a:xfrm>
        </p:spPr>
        <p:txBody>
          <a:bodyPr>
            <a:normAutofit fontScale="90000"/>
          </a:bodyPr>
          <a:lstStyle/>
          <a:p>
            <a:r>
              <a:rPr lang="zh-CN" altLang="en-US" dirty="0" smtClean="0"/>
              <a:t>实验</a:t>
            </a:r>
            <a:endParaRPr lang="zh-CN" altLang="en-US" dirty="0"/>
          </a:p>
        </p:txBody>
      </p:sp>
      <p:sp>
        <p:nvSpPr>
          <p:cNvPr id="3" name="内容占位符 2"/>
          <p:cNvSpPr>
            <a:spLocks noGrp="1"/>
          </p:cNvSpPr>
          <p:nvPr>
            <p:ph idx="1"/>
          </p:nvPr>
        </p:nvSpPr>
        <p:spPr>
          <a:xfrm>
            <a:off x="838200" y="1296537"/>
            <a:ext cx="10515600" cy="4880426"/>
          </a:xfrm>
        </p:spPr>
        <p:txBody>
          <a:bodyPr>
            <a:normAutofit/>
          </a:bodyPr>
          <a:lstStyle/>
          <a:p>
            <a:pPr marL="0" indent="0">
              <a:buNone/>
            </a:pPr>
            <a:r>
              <a:rPr lang="en-US" altLang="zh-CN" sz="2000" dirty="0" smtClean="0"/>
              <a:t>4.</a:t>
            </a:r>
            <a:r>
              <a:rPr lang="zh-CN" altLang="en-US" sz="2000" dirty="0"/>
              <a:t>卷积网</a:t>
            </a:r>
            <a:r>
              <a:rPr lang="zh-CN" altLang="en-US" sz="2000" dirty="0" smtClean="0"/>
              <a:t>络合并</a:t>
            </a:r>
            <a:endParaRPr lang="en-US" altLang="zh-CN" sz="2000" dirty="0" smtClean="0"/>
          </a:p>
          <a:p>
            <a:pPr marL="0" indent="0">
              <a:buNone/>
            </a:pPr>
            <a:r>
              <a:rPr lang="zh-CN" altLang="en-US" sz="2000" dirty="0" smtClean="0"/>
              <a:t>通过平均其</a:t>
            </a:r>
            <a:r>
              <a:rPr lang="en-US" altLang="zh-CN" sz="2000" dirty="0" smtClean="0"/>
              <a:t>soft-max</a:t>
            </a:r>
            <a:r>
              <a:rPr lang="zh-CN" altLang="en-US" sz="2000" dirty="0" smtClean="0"/>
              <a:t>类后代来组合几种模型的输出，由于模型的互补性，这种方法提高了性能</a:t>
            </a:r>
            <a:endParaRPr lang="en-US" altLang="zh-CN" sz="2000" dirty="0" smtClean="0"/>
          </a:p>
        </p:txBody>
      </p:sp>
      <p:pic>
        <p:nvPicPr>
          <p:cNvPr id="5" name="图片 4"/>
          <p:cNvPicPr>
            <a:picLocks noChangeAspect="1"/>
          </p:cNvPicPr>
          <p:nvPr/>
        </p:nvPicPr>
        <p:blipFill>
          <a:blip r:embed="rId3"/>
          <a:stretch>
            <a:fillRect/>
          </a:stretch>
        </p:blipFill>
        <p:spPr>
          <a:xfrm>
            <a:off x="665727" y="2796693"/>
            <a:ext cx="10860545" cy="3121027"/>
          </a:xfrm>
          <a:prstGeom prst="rect">
            <a:avLst/>
          </a:prstGeom>
        </p:spPr>
      </p:pic>
    </p:spTree>
    <p:extLst>
      <p:ext uri="{BB962C8B-B14F-4D97-AF65-F5344CB8AC3E}">
        <p14:creationId xmlns:p14="http://schemas.microsoft.com/office/powerpoint/2010/main" val="2180011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9479507" cy="603866"/>
          </a:xfrm>
        </p:spPr>
        <p:txBody>
          <a:bodyPr>
            <a:normAutofit fontScale="90000"/>
          </a:bodyPr>
          <a:lstStyle/>
          <a:p>
            <a:r>
              <a:rPr lang="zh-CN" altLang="en-US" dirty="0" smtClean="0"/>
              <a:t>实验</a:t>
            </a:r>
            <a:endParaRPr lang="zh-CN" altLang="en-US" dirty="0"/>
          </a:p>
        </p:txBody>
      </p:sp>
      <p:sp>
        <p:nvSpPr>
          <p:cNvPr id="3" name="内容占位符 2"/>
          <p:cNvSpPr>
            <a:spLocks noGrp="1"/>
          </p:cNvSpPr>
          <p:nvPr>
            <p:ph idx="1"/>
          </p:nvPr>
        </p:nvSpPr>
        <p:spPr>
          <a:xfrm>
            <a:off x="838200" y="1296537"/>
            <a:ext cx="10515600" cy="4880426"/>
          </a:xfrm>
        </p:spPr>
        <p:txBody>
          <a:bodyPr>
            <a:normAutofit/>
          </a:bodyPr>
          <a:lstStyle/>
          <a:p>
            <a:pPr marL="0" indent="0">
              <a:buNone/>
            </a:pPr>
            <a:r>
              <a:rPr lang="en-US" altLang="zh-CN" sz="2000" dirty="0" smtClean="0"/>
              <a:t>5.</a:t>
            </a:r>
            <a:r>
              <a:rPr lang="zh-CN" altLang="en-US" sz="2000" dirty="0" smtClean="0"/>
              <a:t>和现在方法的比较</a:t>
            </a:r>
            <a:endParaRPr lang="en-US" altLang="zh-CN" sz="2000" dirty="0" smtClean="0"/>
          </a:p>
          <a:p>
            <a:pPr marL="0" indent="0">
              <a:buNone/>
            </a:pPr>
            <a:r>
              <a:rPr lang="zh-CN" altLang="en-US" sz="2000" dirty="0" smtClean="0"/>
              <a:t>将结果与表</a:t>
            </a:r>
            <a:r>
              <a:rPr lang="en-US" altLang="zh-CN" sz="2000" dirty="0" smtClean="0"/>
              <a:t>7</a:t>
            </a:r>
            <a:r>
              <a:rPr lang="zh-CN" altLang="en-US" sz="2000" dirty="0" smtClean="0"/>
              <a:t>中的最新模型进行比较</a:t>
            </a:r>
            <a:endParaRPr lang="en-US" altLang="zh-CN" sz="2000" dirty="0" smtClean="0"/>
          </a:p>
        </p:txBody>
      </p:sp>
      <p:pic>
        <p:nvPicPr>
          <p:cNvPr id="4" name="图片 3"/>
          <p:cNvPicPr>
            <a:picLocks noChangeAspect="1"/>
          </p:cNvPicPr>
          <p:nvPr/>
        </p:nvPicPr>
        <p:blipFill>
          <a:blip r:embed="rId3"/>
          <a:stretch>
            <a:fillRect/>
          </a:stretch>
        </p:blipFill>
        <p:spPr>
          <a:xfrm>
            <a:off x="1606450" y="2185116"/>
            <a:ext cx="8979100" cy="4319392"/>
          </a:xfrm>
          <a:prstGeom prst="rect">
            <a:avLst/>
          </a:prstGeom>
        </p:spPr>
      </p:pic>
    </p:spTree>
    <p:extLst>
      <p:ext uri="{BB962C8B-B14F-4D97-AF65-F5344CB8AC3E}">
        <p14:creationId xmlns:p14="http://schemas.microsoft.com/office/powerpoint/2010/main" val="1212728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9582509" cy="635539"/>
          </a:xfrm>
        </p:spPr>
        <p:txBody>
          <a:bodyPr>
            <a:normAutofit fontScale="90000"/>
          </a:bodyPr>
          <a:lstStyle/>
          <a:p>
            <a:r>
              <a:rPr lang="zh-CN" altLang="en-US" dirty="0" smtClean="0"/>
              <a:t>附录</a:t>
            </a:r>
            <a:r>
              <a:rPr lang="en-US" altLang="zh-CN" dirty="0" smtClean="0"/>
              <a:t>A:</a:t>
            </a:r>
            <a:r>
              <a:rPr lang="zh-CN" altLang="en-US" dirty="0" smtClean="0"/>
              <a:t>本地化</a:t>
            </a:r>
            <a:endParaRPr lang="zh-CN" altLang="en-US" dirty="0"/>
          </a:p>
        </p:txBody>
      </p:sp>
      <p:sp>
        <p:nvSpPr>
          <p:cNvPr id="3" name="内容占位符 2"/>
          <p:cNvSpPr>
            <a:spLocks noGrp="1"/>
          </p:cNvSpPr>
          <p:nvPr>
            <p:ph idx="1"/>
          </p:nvPr>
        </p:nvSpPr>
        <p:spPr>
          <a:xfrm>
            <a:off x="838200" y="1224951"/>
            <a:ext cx="10515600" cy="5400136"/>
          </a:xfrm>
        </p:spPr>
        <p:txBody>
          <a:bodyPr>
            <a:normAutofit/>
          </a:bodyPr>
          <a:lstStyle/>
          <a:p>
            <a:pPr marL="0" indent="0">
              <a:buNone/>
            </a:pPr>
            <a:r>
              <a:rPr lang="en-US" altLang="zh-CN" sz="2000" dirty="0" smtClean="0"/>
              <a:t>1.</a:t>
            </a:r>
            <a:r>
              <a:rPr lang="zh-CN" altLang="en-US" sz="2000" dirty="0" smtClean="0"/>
              <a:t>本地化卷积网络</a:t>
            </a:r>
            <a:endParaRPr lang="en-US" altLang="zh-CN" sz="2000" dirty="0" smtClean="0"/>
          </a:p>
          <a:p>
            <a:pPr marL="0" indent="0">
              <a:buNone/>
            </a:pPr>
            <a:r>
              <a:rPr lang="zh-CN" altLang="en-US" sz="2000" dirty="0" smtClean="0"/>
              <a:t>使用了非常深的</a:t>
            </a:r>
            <a:r>
              <a:rPr lang="en-US" altLang="zh-CN" sz="2000" dirty="0" smtClean="0"/>
              <a:t>ConvNet</a:t>
            </a:r>
            <a:r>
              <a:rPr lang="zh-CN" altLang="en-US" sz="2000" dirty="0" smtClean="0"/>
              <a:t>，其中最后一个完全连接的层将预测边界框的位置，而不是类分数</a:t>
            </a:r>
            <a:endParaRPr lang="en-US" altLang="zh-CN" sz="2000" dirty="0" smtClean="0"/>
          </a:p>
          <a:p>
            <a:pPr marL="0" indent="0">
              <a:buNone/>
            </a:pPr>
            <a:r>
              <a:rPr lang="zh-CN" altLang="en-US" sz="2000" dirty="0" smtClean="0"/>
              <a:t>边界框由存储其中心坐标，宽度和高度的</a:t>
            </a:r>
            <a:r>
              <a:rPr lang="en-US" altLang="zh-CN" sz="2000" dirty="0" smtClean="0"/>
              <a:t>4-D</a:t>
            </a:r>
            <a:r>
              <a:rPr lang="zh-CN" altLang="en-US" sz="2000" dirty="0" smtClean="0"/>
              <a:t>向量表示</a:t>
            </a:r>
            <a:endParaRPr lang="en-US" altLang="zh-CN" sz="2000" dirty="0" smtClean="0"/>
          </a:p>
          <a:p>
            <a:pPr marL="0" indent="0">
              <a:buNone/>
            </a:pPr>
            <a:r>
              <a:rPr lang="zh-CN" altLang="en-US" sz="2000" dirty="0" smtClean="0"/>
              <a:t>可以选择</a:t>
            </a:r>
            <a:r>
              <a:rPr lang="en-US" altLang="zh-CN" sz="2000" dirty="0" smtClean="0"/>
              <a:t>SCR</a:t>
            </a:r>
            <a:r>
              <a:rPr lang="zh-CN" altLang="en-US" sz="2000" dirty="0" smtClean="0"/>
              <a:t>（所有类别间共享），</a:t>
            </a:r>
            <a:r>
              <a:rPr lang="en-US" altLang="zh-CN" sz="2000" dirty="0" smtClean="0"/>
              <a:t>PCR</a:t>
            </a:r>
            <a:r>
              <a:rPr lang="zh-CN" altLang="en-US" sz="2000" dirty="0" smtClean="0"/>
              <a:t>（每个类别一个）</a:t>
            </a:r>
            <a:endParaRPr lang="en-US" altLang="zh-CN" sz="2000" dirty="0" smtClean="0"/>
          </a:p>
          <a:p>
            <a:pPr marL="0" indent="0">
              <a:buNone/>
            </a:pPr>
            <a:r>
              <a:rPr lang="zh-CN" altLang="en-US" sz="2000" dirty="0" smtClean="0"/>
              <a:t>除了最后一个边界框预测层之外，我们还使用</a:t>
            </a:r>
            <a:r>
              <a:rPr lang="en-US" altLang="zh-CN" sz="2000" dirty="0" smtClean="0"/>
              <a:t>ConvNet</a:t>
            </a:r>
            <a:r>
              <a:rPr lang="zh-CN" altLang="en-US" sz="2000" dirty="0" smtClean="0"/>
              <a:t>配置</a:t>
            </a:r>
            <a:r>
              <a:rPr lang="en-US" altLang="zh-CN" sz="2000" dirty="0" smtClean="0"/>
              <a:t>D</a:t>
            </a:r>
          </a:p>
          <a:p>
            <a:pPr marL="0" indent="0">
              <a:buNone/>
            </a:pPr>
            <a:r>
              <a:rPr lang="zh-CN" altLang="en-US" sz="2000" dirty="0"/>
              <a:t>训</a:t>
            </a:r>
            <a:r>
              <a:rPr lang="zh-CN" altLang="en-US" sz="2000" dirty="0" smtClean="0"/>
              <a:t>练：用欧几里得损失替换了逻辑回归目标 共训练了两个本地化模型 使用</a:t>
            </a:r>
            <a:r>
              <a:rPr lang="en-US" altLang="zh-CN" sz="2000" dirty="0" smtClean="0"/>
              <a:t>S = 256</a:t>
            </a:r>
            <a:r>
              <a:rPr lang="zh-CN" altLang="en-US" sz="2000" dirty="0" smtClean="0"/>
              <a:t>和</a:t>
            </a:r>
            <a:r>
              <a:rPr lang="en-US" altLang="zh-CN" sz="2000" dirty="0" smtClean="0"/>
              <a:t>S = 384</a:t>
            </a:r>
            <a:r>
              <a:rPr lang="zh-CN" altLang="en-US" sz="2000" dirty="0" smtClean="0"/>
              <a:t>，</a:t>
            </a:r>
            <a:endParaRPr lang="en-US" altLang="zh-CN" sz="2000" dirty="0" smtClean="0"/>
          </a:p>
          <a:p>
            <a:pPr marL="0" indent="0">
              <a:buNone/>
            </a:pPr>
            <a:r>
              <a:rPr lang="zh-CN" altLang="en-US" sz="2000" dirty="0"/>
              <a:t>初</a:t>
            </a:r>
            <a:r>
              <a:rPr lang="zh-CN" altLang="en-US" sz="2000" dirty="0" smtClean="0"/>
              <a:t>始学习率设置为</a:t>
            </a:r>
            <a:r>
              <a:rPr lang="en-US" altLang="zh-CN" sz="2000" dirty="0" smtClean="0"/>
              <a:t>0.001</a:t>
            </a:r>
            <a:r>
              <a:rPr lang="zh-CN" altLang="en-US" sz="2000" dirty="0" smtClean="0"/>
              <a:t>，探索了对所有层进行微调和仅对前两个全连接的层进行微调， 最后一个全连接的层被随机初始化并从头开始训练的过程。</a:t>
            </a:r>
            <a:endParaRPr lang="en-US" altLang="zh-CN" sz="2000" dirty="0" smtClean="0"/>
          </a:p>
          <a:p>
            <a:pPr marL="0" indent="0">
              <a:buNone/>
            </a:pPr>
            <a:r>
              <a:rPr lang="zh-CN" altLang="en-US" sz="2000" dirty="0"/>
              <a:t>测</a:t>
            </a:r>
            <a:r>
              <a:rPr lang="zh-CN" altLang="en-US" sz="2000" dirty="0" smtClean="0"/>
              <a:t>试：使用两个测试场景。第一个用于比较验证集上的不同网络修改，并且仅考虑</a:t>
            </a:r>
            <a:r>
              <a:rPr lang="en-US" altLang="zh-CN" sz="2000" dirty="0" smtClean="0"/>
              <a:t>ground truth</a:t>
            </a:r>
            <a:r>
              <a:rPr lang="zh-CN" altLang="en-US" sz="2000" dirty="0" smtClean="0"/>
              <a:t>类的边界框预测（以排除分类错误），仅将网络应用于图像的中心裁剪即可获得边界框</a:t>
            </a:r>
            <a:endParaRPr lang="en-US" altLang="zh-CN" sz="2000" dirty="0" smtClean="0"/>
          </a:p>
          <a:p>
            <a:pPr marL="0" indent="0">
              <a:buNone/>
            </a:pPr>
            <a:r>
              <a:rPr lang="zh-CN" altLang="en-US" sz="2000" dirty="0" smtClean="0"/>
              <a:t>第二个完全成熟的测试过程是基于</a:t>
            </a:r>
            <a:r>
              <a:rPr lang="en-US" altLang="zh-CN" sz="2000" dirty="0" smtClean="0"/>
              <a:t>localizationConvNet</a:t>
            </a:r>
            <a:r>
              <a:rPr lang="zh-CN" altLang="en-US" sz="2000" dirty="0" smtClean="0"/>
              <a:t>在整个图像上的密集应用，类似于分类任务。最后的全连接层的输出不是一组分数映射，而是一组边界框预测</a:t>
            </a:r>
            <a:endParaRPr lang="zh-CN" altLang="en-US" sz="2000" dirty="0"/>
          </a:p>
        </p:txBody>
      </p:sp>
    </p:spTree>
    <p:extLst>
      <p:ext uri="{BB962C8B-B14F-4D97-AF65-F5344CB8AC3E}">
        <p14:creationId xmlns:p14="http://schemas.microsoft.com/office/powerpoint/2010/main" val="3346408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9582509" cy="635539"/>
          </a:xfrm>
        </p:spPr>
        <p:txBody>
          <a:bodyPr>
            <a:normAutofit fontScale="90000"/>
          </a:bodyPr>
          <a:lstStyle/>
          <a:p>
            <a:r>
              <a:rPr lang="zh-CN" altLang="en-US" dirty="0" smtClean="0"/>
              <a:t>附录</a:t>
            </a:r>
            <a:r>
              <a:rPr lang="en-US" altLang="zh-CN" dirty="0" smtClean="0"/>
              <a:t>A:</a:t>
            </a:r>
            <a:r>
              <a:rPr lang="zh-CN" altLang="en-US" dirty="0" smtClean="0"/>
              <a:t>本地化</a:t>
            </a:r>
            <a:endParaRPr lang="zh-CN" altLang="en-US" dirty="0"/>
          </a:p>
        </p:txBody>
      </p:sp>
      <p:sp>
        <p:nvSpPr>
          <p:cNvPr id="3" name="内容占位符 2"/>
          <p:cNvSpPr>
            <a:spLocks noGrp="1"/>
          </p:cNvSpPr>
          <p:nvPr>
            <p:ph idx="1"/>
          </p:nvPr>
        </p:nvSpPr>
        <p:spPr>
          <a:xfrm>
            <a:off x="838200" y="1224951"/>
            <a:ext cx="10515600" cy="5400136"/>
          </a:xfrm>
        </p:spPr>
        <p:txBody>
          <a:bodyPr>
            <a:normAutofit/>
          </a:bodyPr>
          <a:lstStyle/>
          <a:p>
            <a:pPr marL="0" indent="0">
              <a:buNone/>
            </a:pPr>
            <a:r>
              <a:rPr lang="en-US" altLang="zh-CN" sz="2000" dirty="0"/>
              <a:t>2</a:t>
            </a:r>
            <a:r>
              <a:rPr lang="en-US" altLang="zh-CN" sz="2000" dirty="0" smtClean="0"/>
              <a:t>.</a:t>
            </a:r>
            <a:r>
              <a:rPr lang="zh-CN" altLang="en-US" sz="2000" dirty="0" smtClean="0"/>
              <a:t>实验</a:t>
            </a:r>
            <a:endParaRPr lang="en-US" altLang="zh-CN" sz="2000" dirty="0"/>
          </a:p>
          <a:p>
            <a:pPr marL="0" indent="0">
              <a:buNone/>
            </a:pPr>
            <a:r>
              <a:rPr lang="zh-CN" altLang="en-US" sz="2000" dirty="0" smtClean="0"/>
              <a:t>使用第一个场景找出最佳本地化设置，在第二个完全成熟的场景评估</a:t>
            </a:r>
          </a:p>
        </p:txBody>
      </p:sp>
      <p:pic>
        <p:nvPicPr>
          <p:cNvPr id="4" name="图片 3"/>
          <p:cNvPicPr>
            <a:picLocks noChangeAspect="1"/>
          </p:cNvPicPr>
          <p:nvPr/>
        </p:nvPicPr>
        <p:blipFill>
          <a:blip r:embed="rId3"/>
          <a:stretch>
            <a:fillRect/>
          </a:stretch>
        </p:blipFill>
        <p:spPr>
          <a:xfrm>
            <a:off x="838200" y="3258453"/>
            <a:ext cx="10567159" cy="2503992"/>
          </a:xfrm>
          <a:prstGeom prst="rect">
            <a:avLst/>
          </a:prstGeom>
        </p:spPr>
      </p:pic>
    </p:spTree>
    <p:extLst>
      <p:ext uri="{BB962C8B-B14F-4D97-AF65-F5344CB8AC3E}">
        <p14:creationId xmlns:p14="http://schemas.microsoft.com/office/powerpoint/2010/main" val="3541530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9582509" cy="635539"/>
          </a:xfrm>
        </p:spPr>
        <p:txBody>
          <a:bodyPr>
            <a:normAutofit fontScale="90000"/>
          </a:bodyPr>
          <a:lstStyle/>
          <a:p>
            <a:r>
              <a:rPr lang="zh-CN" altLang="en-US" dirty="0" smtClean="0"/>
              <a:t>附录</a:t>
            </a:r>
            <a:r>
              <a:rPr lang="en-US" altLang="zh-CN" dirty="0" smtClean="0"/>
              <a:t>A:</a:t>
            </a:r>
            <a:r>
              <a:rPr lang="zh-CN" altLang="en-US" dirty="0" smtClean="0"/>
              <a:t>本地化</a:t>
            </a:r>
            <a:endParaRPr lang="zh-CN" altLang="en-US" dirty="0"/>
          </a:p>
        </p:txBody>
      </p:sp>
      <p:sp>
        <p:nvSpPr>
          <p:cNvPr id="3" name="内容占位符 2"/>
          <p:cNvSpPr>
            <a:spLocks noGrp="1"/>
          </p:cNvSpPr>
          <p:nvPr>
            <p:ph idx="1"/>
          </p:nvPr>
        </p:nvSpPr>
        <p:spPr>
          <a:xfrm>
            <a:off x="838200" y="1224951"/>
            <a:ext cx="10515600" cy="5400136"/>
          </a:xfrm>
        </p:spPr>
        <p:txBody>
          <a:bodyPr>
            <a:normAutofit/>
          </a:bodyPr>
          <a:lstStyle/>
          <a:p>
            <a:pPr marL="0" indent="0">
              <a:buNone/>
            </a:pPr>
            <a:r>
              <a:rPr lang="en-US" altLang="zh-CN" sz="2000" dirty="0"/>
              <a:t>2</a:t>
            </a:r>
            <a:r>
              <a:rPr lang="en-US" altLang="zh-CN" sz="2000" dirty="0" smtClean="0"/>
              <a:t>.</a:t>
            </a:r>
            <a:r>
              <a:rPr lang="zh-CN" altLang="en-US" sz="2000" dirty="0" smtClean="0"/>
              <a:t>实验</a:t>
            </a:r>
            <a:endParaRPr lang="en-US" altLang="zh-CN" sz="2000" dirty="0"/>
          </a:p>
          <a:p>
            <a:pPr marL="0" indent="0">
              <a:buNone/>
            </a:pPr>
            <a:r>
              <a:rPr lang="zh-CN" altLang="en-US" sz="2000" dirty="0" smtClean="0"/>
              <a:t>使用第一个场景找出最佳本地化设置，在第二个完全成熟的场景评估</a:t>
            </a:r>
          </a:p>
        </p:txBody>
      </p:sp>
      <p:pic>
        <p:nvPicPr>
          <p:cNvPr id="5" name="图片 4"/>
          <p:cNvPicPr>
            <a:picLocks noChangeAspect="1"/>
          </p:cNvPicPr>
          <p:nvPr/>
        </p:nvPicPr>
        <p:blipFill>
          <a:blip r:embed="rId3"/>
          <a:stretch>
            <a:fillRect/>
          </a:stretch>
        </p:blipFill>
        <p:spPr>
          <a:xfrm>
            <a:off x="2943918" y="1967530"/>
            <a:ext cx="6338106" cy="1997555"/>
          </a:xfrm>
          <a:prstGeom prst="rect">
            <a:avLst/>
          </a:prstGeom>
        </p:spPr>
      </p:pic>
      <p:pic>
        <p:nvPicPr>
          <p:cNvPr id="6" name="图片 5"/>
          <p:cNvPicPr>
            <a:picLocks noChangeAspect="1"/>
          </p:cNvPicPr>
          <p:nvPr/>
        </p:nvPicPr>
        <p:blipFill>
          <a:blip r:embed="rId4"/>
          <a:stretch>
            <a:fillRect/>
          </a:stretch>
        </p:blipFill>
        <p:spPr>
          <a:xfrm>
            <a:off x="1288131" y="4336374"/>
            <a:ext cx="9615737" cy="1917423"/>
          </a:xfrm>
          <a:prstGeom prst="rect">
            <a:avLst/>
          </a:prstGeom>
        </p:spPr>
      </p:pic>
    </p:spTree>
    <p:extLst>
      <p:ext uri="{BB962C8B-B14F-4D97-AF65-F5344CB8AC3E}">
        <p14:creationId xmlns:p14="http://schemas.microsoft.com/office/powerpoint/2010/main" val="193056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9582509" cy="635539"/>
          </a:xfrm>
        </p:spPr>
        <p:txBody>
          <a:bodyPr>
            <a:normAutofit fontScale="90000"/>
          </a:bodyPr>
          <a:lstStyle/>
          <a:p>
            <a:r>
              <a:rPr lang="zh-CN" altLang="en-US" dirty="0" smtClean="0"/>
              <a:t>附录</a:t>
            </a:r>
            <a:r>
              <a:rPr lang="en-US" altLang="zh-CN" dirty="0" smtClean="0"/>
              <a:t>B:</a:t>
            </a:r>
            <a:r>
              <a:rPr lang="zh-CN" altLang="en-US" dirty="0" smtClean="0"/>
              <a:t>泛化</a:t>
            </a:r>
            <a:endParaRPr lang="zh-CN" altLang="en-US" dirty="0"/>
          </a:p>
        </p:txBody>
      </p:sp>
      <p:pic>
        <p:nvPicPr>
          <p:cNvPr id="4" name="内容占位符 3"/>
          <p:cNvPicPr>
            <a:picLocks noGrp="1" noChangeAspect="1"/>
          </p:cNvPicPr>
          <p:nvPr>
            <p:ph idx="1"/>
          </p:nvPr>
        </p:nvPicPr>
        <p:blipFill>
          <a:blip r:embed="rId3"/>
          <a:stretch>
            <a:fillRect/>
          </a:stretch>
        </p:blipFill>
        <p:spPr>
          <a:xfrm>
            <a:off x="1012472" y="1905932"/>
            <a:ext cx="10424211" cy="3614973"/>
          </a:xfrm>
          <a:prstGeom prst="rect">
            <a:avLst/>
          </a:prstGeom>
        </p:spPr>
      </p:pic>
    </p:spTree>
    <p:extLst>
      <p:ext uri="{BB962C8B-B14F-4D97-AF65-F5344CB8AC3E}">
        <p14:creationId xmlns:p14="http://schemas.microsoft.com/office/powerpoint/2010/main" val="1399036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1055431" y="2069714"/>
            <a:ext cx="10505403" cy="2812838"/>
          </a:xfrm>
          <a:prstGeom prst="rect">
            <a:avLst/>
          </a:prstGeom>
        </p:spPr>
      </p:pic>
      <p:sp>
        <p:nvSpPr>
          <p:cNvPr id="5" name="标题 1"/>
          <p:cNvSpPr txBox="1">
            <a:spLocks/>
          </p:cNvSpPr>
          <p:nvPr/>
        </p:nvSpPr>
        <p:spPr>
          <a:xfrm>
            <a:off x="838200" y="365125"/>
            <a:ext cx="9582509" cy="635539"/>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mtClean="0"/>
              <a:t>附录</a:t>
            </a:r>
            <a:r>
              <a:rPr lang="en-US" altLang="zh-CN" smtClean="0"/>
              <a:t>B:</a:t>
            </a:r>
            <a:r>
              <a:rPr lang="zh-CN" altLang="en-US" smtClean="0"/>
              <a:t>泛化</a:t>
            </a:r>
            <a:endParaRPr lang="zh-CN" altLang="en-US" dirty="0"/>
          </a:p>
        </p:txBody>
      </p:sp>
    </p:spTree>
    <p:extLst>
      <p:ext uri="{BB962C8B-B14F-4D97-AF65-F5344CB8AC3E}">
        <p14:creationId xmlns:p14="http://schemas.microsoft.com/office/powerpoint/2010/main" val="3873763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6599830" cy="562923"/>
          </a:xfrm>
        </p:spPr>
        <p:txBody>
          <a:bodyPr>
            <a:normAutofit fontScale="90000"/>
          </a:bodyPr>
          <a:lstStyle/>
          <a:p>
            <a:r>
              <a:rPr lang="zh-CN" altLang="en-US" dirty="0"/>
              <a:t>绪论</a:t>
            </a:r>
          </a:p>
        </p:txBody>
      </p:sp>
      <p:sp>
        <p:nvSpPr>
          <p:cNvPr id="3" name="内容占位符 2"/>
          <p:cNvSpPr>
            <a:spLocks noGrp="1"/>
          </p:cNvSpPr>
          <p:nvPr>
            <p:ph idx="1"/>
          </p:nvPr>
        </p:nvSpPr>
        <p:spPr/>
        <p:txBody>
          <a:bodyPr/>
          <a:lstStyle/>
          <a:p>
            <a:pPr marL="0" indent="0">
              <a:buNone/>
            </a:pPr>
            <a:r>
              <a:rPr lang="zh-CN" altLang="en-US" dirty="0" smtClean="0"/>
              <a:t>研究卷积网络的深度在大规模图像识别环境中对准确性的影响</a:t>
            </a:r>
            <a:endParaRPr lang="en-US" altLang="zh-CN" dirty="0" smtClean="0"/>
          </a:p>
          <a:p>
            <a:pPr marL="0" indent="0">
              <a:buNone/>
            </a:pPr>
            <a:r>
              <a:rPr lang="zh-CN" altLang="en-US" dirty="0"/>
              <a:t>主</a:t>
            </a:r>
            <a:r>
              <a:rPr lang="zh-CN" altLang="en-US" dirty="0" smtClean="0"/>
              <a:t>要贡献是使用</a:t>
            </a:r>
            <a:r>
              <a:rPr lang="en-US" altLang="zh-CN" dirty="0" smtClean="0"/>
              <a:t>3x3</a:t>
            </a:r>
            <a:r>
              <a:rPr lang="zh-CN" altLang="en-US" dirty="0" smtClean="0"/>
              <a:t>的卷积滤波器的结构来增加网络的深度，可以将深度推到</a:t>
            </a:r>
            <a:r>
              <a:rPr lang="en-US" altLang="zh-CN" dirty="0" smtClean="0"/>
              <a:t>16-19</a:t>
            </a:r>
            <a:r>
              <a:rPr lang="zh-CN" altLang="en-US" dirty="0" smtClean="0"/>
              <a:t>层，实现对现有技术配置的重大改进</a:t>
            </a:r>
            <a:endParaRPr lang="zh-CN" altLang="en-US" dirty="0"/>
          </a:p>
        </p:txBody>
      </p:sp>
    </p:spTree>
    <p:extLst>
      <p:ext uri="{BB962C8B-B14F-4D97-AF65-F5344CB8AC3E}">
        <p14:creationId xmlns:p14="http://schemas.microsoft.com/office/powerpoint/2010/main" val="24376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6913728" cy="549275"/>
          </a:xfrm>
        </p:spPr>
        <p:txBody>
          <a:bodyPr>
            <a:normAutofit fontScale="90000"/>
          </a:bodyPr>
          <a:lstStyle/>
          <a:p>
            <a:r>
              <a:rPr lang="zh-CN" altLang="en-US" dirty="0" smtClean="0"/>
              <a:t>卷积层的设置</a:t>
            </a:r>
            <a:endParaRPr lang="zh-CN" altLang="en-US" dirty="0"/>
          </a:p>
        </p:txBody>
      </p:sp>
      <p:sp>
        <p:nvSpPr>
          <p:cNvPr id="3" name="内容占位符 2"/>
          <p:cNvSpPr>
            <a:spLocks noGrp="1"/>
          </p:cNvSpPr>
          <p:nvPr>
            <p:ph idx="1"/>
          </p:nvPr>
        </p:nvSpPr>
        <p:spPr>
          <a:xfrm>
            <a:off x="838200" y="1255594"/>
            <a:ext cx="10515599" cy="5254388"/>
          </a:xfrm>
        </p:spPr>
        <p:txBody>
          <a:bodyPr>
            <a:normAutofit/>
          </a:bodyPr>
          <a:lstStyle/>
          <a:p>
            <a:pPr marL="0" indent="0">
              <a:buNone/>
            </a:pPr>
            <a:r>
              <a:rPr lang="en-US" altLang="zh-CN" sz="2000" dirty="0" smtClean="0"/>
              <a:t>1.</a:t>
            </a:r>
            <a:r>
              <a:rPr lang="zh-CN" altLang="en-US" sz="2000" dirty="0" smtClean="0"/>
              <a:t>卷积层的通用布局</a:t>
            </a:r>
            <a:endParaRPr lang="en-US" altLang="zh-CN" sz="2000" dirty="0" smtClean="0"/>
          </a:p>
          <a:p>
            <a:pPr marL="0" indent="0">
              <a:buNone/>
            </a:pPr>
            <a:r>
              <a:rPr lang="zh-CN" altLang="en-US" sz="2000" dirty="0" smtClean="0"/>
              <a:t>输入图像：固定大小</a:t>
            </a:r>
            <a:r>
              <a:rPr lang="en-US" altLang="zh-CN" sz="2000" dirty="0" smtClean="0"/>
              <a:t>224x224</a:t>
            </a:r>
            <a:r>
              <a:rPr lang="zh-CN" altLang="en-US" sz="2000" dirty="0" smtClean="0"/>
              <a:t>的</a:t>
            </a:r>
            <a:r>
              <a:rPr lang="en-US" altLang="zh-CN" sz="2000" dirty="0" smtClean="0"/>
              <a:t>RGB</a:t>
            </a:r>
            <a:r>
              <a:rPr lang="zh-CN" altLang="en-US" sz="2000" dirty="0" smtClean="0"/>
              <a:t>图像</a:t>
            </a:r>
            <a:endParaRPr lang="en-US" altLang="zh-CN" sz="2000" dirty="0" smtClean="0"/>
          </a:p>
          <a:p>
            <a:pPr marL="0" indent="0">
              <a:buNone/>
            </a:pPr>
            <a:r>
              <a:rPr lang="zh-CN" altLang="en-US" sz="2000" dirty="0" smtClean="0"/>
              <a:t>预</a:t>
            </a:r>
            <a:r>
              <a:rPr lang="zh-CN" altLang="en-US" sz="2000" dirty="0"/>
              <a:t>处</a:t>
            </a:r>
            <a:r>
              <a:rPr lang="zh-CN" altLang="en-US" sz="2000" dirty="0" smtClean="0"/>
              <a:t>理：从每个像素中减去在训练集中计算出的</a:t>
            </a:r>
            <a:r>
              <a:rPr lang="en-US" altLang="zh-CN" sz="2000" dirty="0" smtClean="0"/>
              <a:t>RGB</a:t>
            </a:r>
            <a:r>
              <a:rPr lang="zh-CN" altLang="en-US" sz="2000" dirty="0"/>
              <a:t>平均</a:t>
            </a:r>
            <a:r>
              <a:rPr lang="zh-CN" altLang="en-US" sz="2000" dirty="0" smtClean="0"/>
              <a:t>值</a:t>
            </a:r>
            <a:endParaRPr lang="en-US" altLang="zh-CN" sz="2000" dirty="0" smtClean="0"/>
          </a:p>
          <a:p>
            <a:pPr marL="0" indent="0">
              <a:buNone/>
            </a:pPr>
            <a:r>
              <a:rPr lang="zh-CN" altLang="en-US" sz="2000" dirty="0"/>
              <a:t>结</a:t>
            </a:r>
            <a:r>
              <a:rPr lang="zh-CN" altLang="en-US" sz="2000" dirty="0" smtClean="0"/>
              <a:t>构：图像经过一堆卷积层，每个卷积层中是</a:t>
            </a:r>
            <a:r>
              <a:rPr lang="en-US" altLang="zh-CN" sz="2000" dirty="0" smtClean="0"/>
              <a:t>3x3</a:t>
            </a:r>
            <a:r>
              <a:rPr lang="zh-CN" altLang="en-US" sz="2000" dirty="0" smtClean="0"/>
              <a:t>的卷积核</a:t>
            </a:r>
            <a:endParaRPr lang="en-US" altLang="zh-CN" sz="2000" dirty="0" smtClean="0"/>
          </a:p>
          <a:p>
            <a:pPr marL="0" indent="0">
              <a:buNone/>
            </a:pPr>
            <a:r>
              <a:rPr lang="zh-CN" altLang="en-US" sz="2000" dirty="0" smtClean="0"/>
              <a:t>（</a:t>
            </a:r>
            <a:r>
              <a:rPr lang="en-US" altLang="zh-CN" sz="2000" dirty="0" smtClean="0"/>
              <a:t>3x3</a:t>
            </a:r>
            <a:r>
              <a:rPr lang="zh-CN" altLang="en-US" sz="2000" dirty="0" smtClean="0"/>
              <a:t>是可以捕获左右，上下和中心的最小尺寸）</a:t>
            </a:r>
            <a:endParaRPr lang="en-US" altLang="zh-CN" sz="2000" dirty="0" smtClean="0"/>
          </a:p>
          <a:p>
            <a:pPr marL="0" indent="0">
              <a:buNone/>
            </a:pPr>
            <a:r>
              <a:rPr lang="en-US" altLang="zh-CN" sz="2000" dirty="0"/>
              <a:t>	</a:t>
            </a:r>
            <a:r>
              <a:rPr lang="zh-CN" altLang="en-US" sz="2000" dirty="0" smtClean="0"/>
              <a:t>在其中的一种配置中还利用了</a:t>
            </a:r>
            <a:r>
              <a:rPr lang="en-US" altLang="zh-CN" sz="2000" dirty="0" smtClean="0"/>
              <a:t>1x1</a:t>
            </a:r>
            <a:r>
              <a:rPr lang="zh-CN" altLang="en-US" sz="2000" dirty="0" smtClean="0"/>
              <a:t>的卷积核，可以看做是输入通道的线性变换。</a:t>
            </a:r>
            <a:endParaRPr lang="en-US" altLang="zh-CN" sz="2000" dirty="0" smtClean="0"/>
          </a:p>
          <a:p>
            <a:pPr marL="0" indent="0">
              <a:buNone/>
            </a:pPr>
            <a:r>
              <a:rPr lang="en-US" altLang="zh-CN" sz="2000" dirty="0"/>
              <a:t>	</a:t>
            </a:r>
            <a:r>
              <a:rPr lang="zh-CN" altLang="en-US" sz="2000" dirty="0" smtClean="0"/>
              <a:t>卷积步幅固定为</a:t>
            </a:r>
            <a:r>
              <a:rPr lang="en-US" altLang="zh-CN" sz="2000" dirty="0" smtClean="0"/>
              <a:t>1</a:t>
            </a:r>
            <a:r>
              <a:rPr lang="zh-CN" altLang="en-US" sz="2000" dirty="0" smtClean="0"/>
              <a:t>像素，填充也是</a:t>
            </a:r>
            <a:r>
              <a:rPr lang="en-US" altLang="zh-CN" sz="2000" dirty="0" smtClean="0"/>
              <a:t>1</a:t>
            </a:r>
            <a:r>
              <a:rPr lang="zh-CN" altLang="en-US" sz="2000" dirty="0" smtClean="0"/>
              <a:t>像素</a:t>
            </a:r>
            <a:endParaRPr lang="en-US" altLang="zh-CN" sz="2000" dirty="0" smtClean="0"/>
          </a:p>
          <a:p>
            <a:pPr marL="0" indent="0">
              <a:buNone/>
            </a:pPr>
            <a:r>
              <a:rPr lang="en-US" altLang="zh-CN" sz="2000" dirty="0"/>
              <a:t>	</a:t>
            </a:r>
            <a:r>
              <a:rPr lang="zh-CN" altLang="en-US" sz="2000" dirty="0"/>
              <a:t>池</a:t>
            </a:r>
            <a:r>
              <a:rPr lang="zh-CN" altLang="en-US" sz="2000" dirty="0" smtClean="0"/>
              <a:t>化共使用了</a:t>
            </a:r>
            <a:r>
              <a:rPr lang="en-US" altLang="zh-CN" sz="2000" dirty="0" smtClean="0"/>
              <a:t>5</a:t>
            </a:r>
            <a:r>
              <a:rPr lang="zh-CN" altLang="en-US" sz="2000" dirty="0" smtClean="0"/>
              <a:t>个最大池化层（并不是所有卷积层之后都跟着池化层，池化区域为</a:t>
            </a:r>
            <a:r>
              <a:rPr lang="en-US" altLang="zh-CN" sz="2000" dirty="0" smtClean="0"/>
              <a:t>2x2</a:t>
            </a:r>
            <a:r>
              <a:rPr lang="zh-CN" altLang="en-US" sz="2000" dirty="0" smtClean="0"/>
              <a:t>像素，步幅是</a:t>
            </a:r>
            <a:r>
              <a:rPr lang="en-US" altLang="zh-CN" sz="2000" dirty="0" smtClean="0"/>
              <a:t>2</a:t>
            </a:r>
            <a:r>
              <a:rPr lang="zh-CN" altLang="en-US" sz="2000" dirty="0" smtClean="0"/>
              <a:t>像素）</a:t>
            </a:r>
            <a:endParaRPr lang="en-US" altLang="zh-CN" sz="2000" dirty="0" smtClean="0"/>
          </a:p>
          <a:p>
            <a:pPr marL="0" indent="0">
              <a:buNone/>
            </a:pPr>
            <a:r>
              <a:rPr lang="en-US" altLang="zh-CN" sz="2000" dirty="0"/>
              <a:t>	</a:t>
            </a:r>
            <a:r>
              <a:rPr lang="zh-CN" altLang="en-US" sz="2000" dirty="0" smtClean="0"/>
              <a:t>卷积层之后是三个全连接层，前两个每个有</a:t>
            </a:r>
            <a:r>
              <a:rPr lang="en-US" altLang="zh-CN" sz="2000" dirty="0" smtClean="0"/>
              <a:t>4096</a:t>
            </a:r>
            <a:r>
              <a:rPr lang="zh-CN" altLang="en-US" sz="2000" dirty="0" smtClean="0"/>
              <a:t>个通道，第三个包含</a:t>
            </a:r>
            <a:r>
              <a:rPr lang="en-US" altLang="zh-CN" sz="2000" dirty="0" smtClean="0"/>
              <a:t>1000</a:t>
            </a:r>
            <a:r>
              <a:rPr lang="zh-CN" altLang="en-US" sz="2000" dirty="0" smtClean="0"/>
              <a:t>个通道（因为共有</a:t>
            </a:r>
            <a:r>
              <a:rPr lang="en-US" altLang="zh-CN" sz="2000" dirty="0" smtClean="0"/>
              <a:t>1000</a:t>
            </a:r>
            <a:r>
              <a:rPr lang="zh-CN" altLang="en-US" sz="2000" dirty="0" smtClean="0"/>
              <a:t>个类，每个类一个），最后一层是</a:t>
            </a:r>
            <a:r>
              <a:rPr lang="en-US" altLang="zh-CN" sz="2000" dirty="0" smtClean="0"/>
              <a:t>softmax</a:t>
            </a:r>
            <a:r>
              <a:rPr lang="zh-CN" altLang="en-US" sz="2000" dirty="0" smtClean="0"/>
              <a:t>层，所有全连接层配置相同，所有全连接层的配置相同，隐藏层都是非线性整流</a:t>
            </a:r>
            <a:r>
              <a:rPr lang="en-US" altLang="zh-CN" sz="2000" dirty="0" smtClean="0"/>
              <a:t>ReLU</a:t>
            </a:r>
            <a:r>
              <a:rPr lang="zh-CN" altLang="en-US" sz="2000" dirty="0" smtClean="0"/>
              <a:t>，其中只有一个网络包含</a:t>
            </a:r>
            <a:r>
              <a:rPr lang="en-US" altLang="zh-CN" sz="2000" dirty="0" smtClean="0"/>
              <a:t>LRN</a:t>
            </a:r>
            <a:r>
              <a:rPr lang="zh-CN" altLang="en-US" sz="2000" dirty="0"/>
              <a:t>规范化</a:t>
            </a:r>
            <a:endParaRPr lang="en-US" altLang="zh-CN" sz="2000" dirty="0" smtClean="0"/>
          </a:p>
        </p:txBody>
      </p:sp>
    </p:spTree>
    <p:extLst>
      <p:ext uri="{BB962C8B-B14F-4D97-AF65-F5344CB8AC3E}">
        <p14:creationId xmlns:p14="http://schemas.microsoft.com/office/powerpoint/2010/main" val="2513085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8619699" cy="631162"/>
          </a:xfrm>
        </p:spPr>
        <p:txBody>
          <a:bodyPr>
            <a:normAutofit fontScale="90000"/>
          </a:bodyPr>
          <a:lstStyle/>
          <a:p>
            <a:r>
              <a:rPr lang="zh-CN" altLang="en-US" dirty="0" smtClean="0"/>
              <a:t>卷积层的设置</a:t>
            </a:r>
            <a:endParaRPr lang="zh-CN" altLang="en-US" dirty="0"/>
          </a:p>
        </p:txBody>
      </p:sp>
      <p:sp>
        <p:nvSpPr>
          <p:cNvPr id="3" name="内容占位符 2"/>
          <p:cNvSpPr>
            <a:spLocks noGrp="1"/>
          </p:cNvSpPr>
          <p:nvPr>
            <p:ph idx="1"/>
          </p:nvPr>
        </p:nvSpPr>
        <p:spPr>
          <a:xfrm>
            <a:off x="838200" y="1282890"/>
            <a:ext cx="10515600" cy="5227092"/>
          </a:xfrm>
        </p:spPr>
        <p:txBody>
          <a:bodyPr/>
          <a:lstStyle/>
          <a:p>
            <a:pPr marL="0" indent="0">
              <a:buNone/>
            </a:pPr>
            <a:r>
              <a:rPr lang="en-US" altLang="zh-CN" dirty="0" smtClean="0"/>
              <a:t>2.</a:t>
            </a:r>
            <a:r>
              <a:rPr lang="zh-CN" altLang="en-US" dirty="0" smtClean="0"/>
              <a:t>配置</a:t>
            </a:r>
            <a:endParaRPr lang="zh-CN" altLang="en-US" dirty="0"/>
          </a:p>
        </p:txBody>
      </p:sp>
      <p:pic>
        <p:nvPicPr>
          <p:cNvPr id="4" name="图片 3"/>
          <p:cNvPicPr>
            <a:picLocks noChangeAspect="1"/>
          </p:cNvPicPr>
          <p:nvPr/>
        </p:nvPicPr>
        <p:blipFill>
          <a:blip r:embed="rId2"/>
          <a:stretch>
            <a:fillRect/>
          </a:stretch>
        </p:blipFill>
        <p:spPr>
          <a:xfrm>
            <a:off x="4034437" y="1282890"/>
            <a:ext cx="5259688" cy="5426457"/>
          </a:xfrm>
          <a:prstGeom prst="rect">
            <a:avLst/>
          </a:prstGeom>
        </p:spPr>
      </p:pic>
    </p:spTree>
    <p:extLst>
      <p:ext uri="{BB962C8B-B14F-4D97-AF65-F5344CB8AC3E}">
        <p14:creationId xmlns:p14="http://schemas.microsoft.com/office/powerpoint/2010/main" val="1209786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8333096" cy="699400"/>
          </a:xfrm>
        </p:spPr>
        <p:txBody>
          <a:bodyPr/>
          <a:lstStyle/>
          <a:p>
            <a:r>
              <a:rPr lang="zh-CN" altLang="en-US" dirty="0" smtClean="0"/>
              <a:t>卷积层的设置</a:t>
            </a:r>
            <a:endParaRPr lang="zh-CN" altLang="en-US" dirty="0"/>
          </a:p>
        </p:txBody>
      </p:sp>
      <p:sp>
        <p:nvSpPr>
          <p:cNvPr id="3" name="内容占位符 2"/>
          <p:cNvSpPr>
            <a:spLocks noGrp="1"/>
          </p:cNvSpPr>
          <p:nvPr>
            <p:ph idx="1"/>
          </p:nvPr>
        </p:nvSpPr>
        <p:spPr>
          <a:xfrm>
            <a:off x="838200" y="1364776"/>
            <a:ext cx="10515600" cy="5104263"/>
          </a:xfrm>
        </p:spPr>
        <p:txBody>
          <a:bodyPr/>
          <a:lstStyle/>
          <a:p>
            <a:pPr marL="0" indent="0">
              <a:buNone/>
            </a:pPr>
            <a:r>
              <a:rPr lang="en-US" altLang="zh-CN" dirty="0" smtClean="0"/>
              <a:t>3.</a:t>
            </a:r>
            <a:r>
              <a:rPr lang="zh-CN" altLang="en-US" dirty="0" smtClean="0"/>
              <a:t>讨论</a:t>
            </a:r>
            <a:endParaRPr lang="en-US" altLang="zh-CN" dirty="0" smtClean="0"/>
          </a:p>
          <a:p>
            <a:pPr marL="0" indent="0">
              <a:buNone/>
            </a:pPr>
            <a:r>
              <a:rPr lang="en-US" altLang="zh-CN" dirty="0"/>
              <a:t>	</a:t>
            </a:r>
            <a:r>
              <a:rPr lang="zh-CN" altLang="en-US" dirty="0" smtClean="0"/>
              <a:t>整个网络中使用的是</a:t>
            </a:r>
            <a:r>
              <a:rPr lang="en-US" altLang="zh-CN" dirty="0" smtClean="0"/>
              <a:t>3x3</a:t>
            </a:r>
            <a:r>
              <a:rPr lang="zh-CN" altLang="en-US" dirty="0" smtClean="0"/>
              <a:t>的卷积核，因为</a:t>
            </a:r>
            <a:r>
              <a:rPr lang="en-US" altLang="zh-CN" dirty="0" smtClean="0"/>
              <a:t>2</a:t>
            </a:r>
            <a:r>
              <a:rPr lang="zh-CN" altLang="en-US" dirty="0" smtClean="0"/>
              <a:t>个</a:t>
            </a:r>
            <a:r>
              <a:rPr lang="en-US" altLang="zh-CN" dirty="0" smtClean="0"/>
              <a:t>3x3</a:t>
            </a:r>
            <a:r>
              <a:rPr lang="zh-CN" altLang="en-US" dirty="0" smtClean="0"/>
              <a:t>的卷积层叠加在一起和一个</a:t>
            </a:r>
            <a:r>
              <a:rPr lang="en-US" altLang="zh-CN" dirty="0" smtClean="0"/>
              <a:t>5x5</a:t>
            </a:r>
            <a:r>
              <a:rPr lang="zh-CN" altLang="en-US" dirty="0" smtClean="0"/>
              <a:t>的层的卷积效果是一样的；同样的，</a:t>
            </a:r>
            <a:r>
              <a:rPr lang="en-US" altLang="zh-CN" dirty="0" smtClean="0"/>
              <a:t>3</a:t>
            </a:r>
            <a:r>
              <a:rPr lang="zh-CN" altLang="en-US" dirty="0" smtClean="0"/>
              <a:t>个</a:t>
            </a:r>
            <a:r>
              <a:rPr lang="en-US" altLang="zh-CN" dirty="0" smtClean="0"/>
              <a:t>3x3</a:t>
            </a:r>
            <a:r>
              <a:rPr lang="zh-CN" altLang="en-US" dirty="0" smtClean="0"/>
              <a:t>的卷积层叠加一起和一个</a:t>
            </a:r>
            <a:r>
              <a:rPr lang="en-US" altLang="zh-CN" dirty="0" smtClean="0"/>
              <a:t>7x7</a:t>
            </a:r>
            <a:r>
              <a:rPr lang="zh-CN" altLang="en-US" dirty="0" smtClean="0"/>
              <a:t>的卷积层的卷积效果相同</a:t>
            </a:r>
            <a:endParaRPr lang="en-US" altLang="zh-CN" dirty="0" smtClean="0"/>
          </a:p>
          <a:p>
            <a:pPr marL="0" indent="0">
              <a:buNone/>
            </a:pPr>
            <a:r>
              <a:rPr lang="en-US" altLang="zh-CN" dirty="0"/>
              <a:t>	</a:t>
            </a:r>
            <a:r>
              <a:rPr lang="zh-CN" altLang="en-US" dirty="0" smtClean="0"/>
              <a:t>使用多层</a:t>
            </a:r>
            <a:r>
              <a:rPr lang="en-US" altLang="zh-CN" dirty="0" smtClean="0"/>
              <a:t>3x3</a:t>
            </a:r>
            <a:r>
              <a:rPr lang="zh-CN" altLang="en-US" dirty="0" smtClean="0"/>
              <a:t>合并了多个</a:t>
            </a:r>
            <a:r>
              <a:rPr lang="en-US" altLang="zh-CN" dirty="0" smtClean="0"/>
              <a:t>ReLU</a:t>
            </a:r>
            <a:r>
              <a:rPr lang="zh-CN" altLang="en-US" dirty="0" smtClean="0"/>
              <a:t>，减少了参数数量</a:t>
            </a:r>
            <a:endParaRPr lang="en-US" altLang="zh-CN" dirty="0" smtClean="0"/>
          </a:p>
        </p:txBody>
      </p:sp>
      <p:pic>
        <p:nvPicPr>
          <p:cNvPr id="4" name="图片 3"/>
          <p:cNvPicPr>
            <a:picLocks noChangeAspect="1"/>
          </p:cNvPicPr>
          <p:nvPr/>
        </p:nvPicPr>
        <p:blipFill>
          <a:blip r:embed="rId2"/>
          <a:stretch>
            <a:fillRect/>
          </a:stretch>
        </p:blipFill>
        <p:spPr>
          <a:xfrm>
            <a:off x="2009315" y="4572176"/>
            <a:ext cx="8173369" cy="1228123"/>
          </a:xfrm>
          <a:prstGeom prst="rect">
            <a:avLst/>
          </a:prstGeom>
        </p:spPr>
      </p:pic>
    </p:spTree>
    <p:extLst>
      <p:ext uri="{BB962C8B-B14F-4D97-AF65-F5344CB8AC3E}">
        <p14:creationId xmlns:p14="http://schemas.microsoft.com/office/powerpoint/2010/main" val="1676961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9001836" cy="562923"/>
          </a:xfrm>
        </p:spPr>
        <p:txBody>
          <a:bodyPr>
            <a:normAutofit fontScale="90000"/>
          </a:bodyPr>
          <a:lstStyle/>
          <a:p>
            <a:r>
              <a:rPr lang="zh-CN" altLang="en-US" dirty="0" smtClean="0"/>
              <a:t>分类框架</a:t>
            </a:r>
            <a:endParaRPr lang="zh-CN" altLang="en-US" dirty="0"/>
          </a:p>
        </p:txBody>
      </p:sp>
      <p:sp>
        <p:nvSpPr>
          <p:cNvPr id="3" name="内容占位符 2"/>
          <p:cNvSpPr>
            <a:spLocks noGrp="1"/>
          </p:cNvSpPr>
          <p:nvPr>
            <p:ph idx="1"/>
          </p:nvPr>
        </p:nvSpPr>
        <p:spPr>
          <a:xfrm>
            <a:off x="838200" y="1269242"/>
            <a:ext cx="10515600" cy="5363570"/>
          </a:xfrm>
        </p:spPr>
        <p:txBody>
          <a:bodyPr>
            <a:normAutofit/>
          </a:bodyPr>
          <a:lstStyle/>
          <a:p>
            <a:pPr marL="0" indent="0">
              <a:buNone/>
            </a:pPr>
            <a:r>
              <a:rPr lang="en-US" altLang="zh-CN" sz="2000" dirty="0" smtClean="0"/>
              <a:t>1.</a:t>
            </a:r>
            <a:r>
              <a:rPr lang="zh-CN" altLang="en-US" sz="2000" dirty="0" smtClean="0"/>
              <a:t>训练</a:t>
            </a:r>
            <a:endParaRPr lang="en-US" altLang="zh-CN" sz="2000" dirty="0" smtClean="0"/>
          </a:p>
          <a:p>
            <a:pPr marL="0" indent="0">
              <a:buNone/>
            </a:pPr>
            <a:r>
              <a:rPr lang="zh-CN" altLang="en-US" sz="2000" dirty="0" smtClean="0"/>
              <a:t>输入从大规模训练图像中采样</a:t>
            </a:r>
            <a:endParaRPr lang="en-US" altLang="zh-CN" sz="2000" dirty="0" smtClean="0"/>
          </a:p>
          <a:p>
            <a:pPr marL="0" indent="0">
              <a:buNone/>
            </a:pPr>
            <a:r>
              <a:rPr lang="zh-CN" altLang="en-US" sz="2000" dirty="0"/>
              <a:t>使</a:t>
            </a:r>
            <a:r>
              <a:rPr lang="zh-CN" altLang="en-US" sz="2000" dirty="0" smtClean="0"/>
              <a:t>用动量的小批量梯度下降优化多项式逻辑回归目标</a:t>
            </a:r>
            <a:r>
              <a:rPr lang="en-US" altLang="zh-CN" sz="2000" dirty="0" smtClean="0"/>
              <a:t>(batch_size=256,momentum=0.9)</a:t>
            </a:r>
          </a:p>
          <a:p>
            <a:pPr marL="0" indent="0">
              <a:buNone/>
            </a:pPr>
            <a:r>
              <a:rPr lang="zh-CN" altLang="en-US" sz="2000" dirty="0"/>
              <a:t>使</a:t>
            </a:r>
            <a:r>
              <a:rPr lang="zh-CN" altLang="en-US" sz="2000" dirty="0" smtClean="0"/>
              <a:t>用权重衰减</a:t>
            </a:r>
            <a:r>
              <a:rPr lang="en-US" altLang="zh-CN" sz="2000" dirty="0" smtClean="0"/>
              <a:t>(L2</a:t>
            </a:r>
            <a:r>
              <a:rPr lang="zh-CN" altLang="en-US" sz="2000" dirty="0" smtClean="0"/>
              <a:t>惩罚系数为</a:t>
            </a:r>
            <a:r>
              <a:rPr lang="en-US" altLang="zh-CN" sz="2000" dirty="0" smtClean="0"/>
              <a:t>5x10^(-4)</a:t>
            </a:r>
            <a:r>
              <a:rPr lang="en-US" altLang="zh-CN" sz="2000" dirty="0"/>
              <a:t>)</a:t>
            </a:r>
            <a:r>
              <a:rPr lang="zh-CN" altLang="en-US" sz="2000" dirty="0" smtClean="0"/>
              <a:t>和前两个全连接层的</a:t>
            </a:r>
            <a:r>
              <a:rPr lang="en-US" altLang="zh-CN" sz="2000" dirty="0" smtClean="0"/>
              <a:t>dropout</a:t>
            </a:r>
            <a:r>
              <a:rPr lang="zh-CN" altLang="en-US" sz="2000" dirty="0" smtClean="0"/>
              <a:t>正则化</a:t>
            </a:r>
            <a:r>
              <a:rPr lang="en-US" altLang="zh-CN" sz="2000" dirty="0" smtClean="0"/>
              <a:t>(</a:t>
            </a:r>
            <a:r>
              <a:rPr lang="zh-CN" altLang="en-US" sz="2000" dirty="0" smtClean="0"/>
              <a:t>衰退率设置为</a:t>
            </a:r>
            <a:r>
              <a:rPr lang="en-US" altLang="zh-CN" sz="2000" dirty="0" smtClean="0"/>
              <a:t>0.5)</a:t>
            </a:r>
            <a:r>
              <a:rPr lang="zh-CN" altLang="en-US" sz="2000" dirty="0" smtClean="0"/>
              <a:t>来实现训练的正则化</a:t>
            </a:r>
            <a:endParaRPr lang="en-US" altLang="zh-CN" sz="2000" dirty="0" smtClean="0"/>
          </a:p>
          <a:p>
            <a:pPr marL="0" indent="0">
              <a:buNone/>
            </a:pPr>
            <a:r>
              <a:rPr lang="zh-CN" altLang="en-US" sz="2000" dirty="0"/>
              <a:t>学</a:t>
            </a:r>
            <a:r>
              <a:rPr lang="zh-CN" altLang="en-US" sz="2000" dirty="0" smtClean="0"/>
              <a:t>习率初始化为</a:t>
            </a:r>
            <a:r>
              <a:rPr lang="en-US" altLang="zh-CN" sz="2000" dirty="0" smtClean="0"/>
              <a:t>0.02</a:t>
            </a:r>
            <a:r>
              <a:rPr lang="zh-CN" altLang="en-US" sz="2000" dirty="0" smtClean="0"/>
              <a:t>，在验证集中的正确率停止增加时减少</a:t>
            </a:r>
            <a:r>
              <a:rPr lang="en-US" altLang="zh-CN" sz="2000" dirty="0" smtClean="0"/>
              <a:t>10</a:t>
            </a:r>
            <a:r>
              <a:rPr lang="zh-CN" altLang="en-US" sz="2000" dirty="0" smtClean="0"/>
              <a:t>倍。</a:t>
            </a:r>
            <a:endParaRPr lang="en-US" altLang="zh-CN" sz="2000" dirty="0" smtClean="0"/>
          </a:p>
          <a:p>
            <a:pPr marL="0" indent="0">
              <a:buNone/>
            </a:pPr>
            <a:r>
              <a:rPr lang="zh-CN" altLang="en-US" sz="2000" dirty="0"/>
              <a:t>学</a:t>
            </a:r>
            <a:r>
              <a:rPr lang="zh-CN" altLang="en-US" sz="2000" dirty="0" smtClean="0"/>
              <a:t>习在</a:t>
            </a:r>
            <a:r>
              <a:rPr lang="en-US" altLang="zh-CN" sz="2000" dirty="0" smtClean="0"/>
              <a:t>370K</a:t>
            </a:r>
            <a:r>
              <a:rPr lang="zh-CN" altLang="en-US" sz="2000" dirty="0" smtClean="0"/>
              <a:t>次迭代</a:t>
            </a:r>
            <a:r>
              <a:rPr lang="en-US" altLang="zh-CN" sz="2000" dirty="0" smtClean="0"/>
              <a:t>(74 epochs)</a:t>
            </a:r>
            <a:r>
              <a:rPr lang="zh-CN" altLang="en-US" sz="2000" dirty="0" smtClean="0"/>
              <a:t>之后停止</a:t>
            </a:r>
            <a:endParaRPr lang="en-US" altLang="zh-CN" sz="2000" dirty="0" smtClean="0"/>
          </a:p>
          <a:p>
            <a:pPr marL="0" indent="0">
              <a:buNone/>
            </a:pPr>
            <a:r>
              <a:rPr lang="en-US" altLang="zh-CN" sz="2000" dirty="0" smtClean="0"/>
              <a:t>S</a:t>
            </a:r>
            <a:r>
              <a:rPr lang="zh-CN" altLang="en-US" sz="2000" dirty="0"/>
              <a:t>作</a:t>
            </a:r>
            <a:r>
              <a:rPr lang="zh-CN" altLang="en-US" sz="2000" dirty="0" smtClean="0"/>
              <a:t>为训练尺度（训练图像的最小边）</a:t>
            </a:r>
            <a:endParaRPr lang="en-US" altLang="zh-CN" sz="2000" dirty="0" smtClean="0"/>
          </a:p>
        </p:txBody>
      </p:sp>
    </p:spTree>
    <p:extLst>
      <p:ext uri="{BB962C8B-B14F-4D97-AF65-F5344CB8AC3E}">
        <p14:creationId xmlns:p14="http://schemas.microsoft.com/office/powerpoint/2010/main" val="2878034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9001836" cy="562923"/>
          </a:xfrm>
        </p:spPr>
        <p:txBody>
          <a:bodyPr>
            <a:normAutofit fontScale="90000"/>
          </a:bodyPr>
          <a:lstStyle/>
          <a:p>
            <a:r>
              <a:rPr lang="zh-CN" altLang="en-US" dirty="0" smtClean="0"/>
              <a:t>分类框架</a:t>
            </a:r>
            <a:endParaRPr lang="zh-CN" altLang="en-US" dirty="0"/>
          </a:p>
        </p:txBody>
      </p:sp>
      <p:sp>
        <p:nvSpPr>
          <p:cNvPr id="3" name="内容占位符 2"/>
          <p:cNvSpPr>
            <a:spLocks noGrp="1"/>
          </p:cNvSpPr>
          <p:nvPr>
            <p:ph idx="1"/>
          </p:nvPr>
        </p:nvSpPr>
        <p:spPr>
          <a:xfrm>
            <a:off x="838200" y="1269242"/>
            <a:ext cx="10515600" cy="5363570"/>
          </a:xfrm>
        </p:spPr>
        <p:txBody>
          <a:bodyPr>
            <a:normAutofit/>
          </a:bodyPr>
          <a:lstStyle/>
          <a:p>
            <a:pPr marL="0" indent="0">
              <a:buNone/>
            </a:pPr>
            <a:r>
              <a:rPr lang="en-US" altLang="zh-CN" sz="2000" dirty="0" smtClean="0"/>
              <a:t>2.</a:t>
            </a:r>
            <a:r>
              <a:rPr lang="zh-CN" altLang="en-US" sz="2000" dirty="0" smtClean="0"/>
              <a:t>测试</a:t>
            </a:r>
            <a:endParaRPr lang="en-US" altLang="zh-CN" sz="2000" dirty="0" smtClean="0"/>
          </a:p>
          <a:p>
            <a:pPr marL="0" indent="0">
              <a:buNone/>
            </a:pPr>
            <a:r>
              <a:rPr lang="zh-CN" altLang="en-US" sz="2000" dirty="0" smtClean="0"/>
              <a:t>先将输入各向同性的缩放到</a:t>
            </a:r>
            <a:r>
              <a:rPr lang="en-US" altLang="zh-CN" sz="2000" dirty="0" smtClean="0"/>
              <a:t>Q</a:t>
            </a:r>
          </a:p>
          <a:p>
            <a:pPr marL="0" indent="0">
              <a:buNone/>
            </a:pPr>
            <a:r>
              <a:rPr lang="zh-CN" altLang="en-US" sz="2000" dirty="0"/>
              <a:t>然</a:t>
            </a:r>
            <a:r>
              <a:rPr lang="zh-CN" altLang="en-US" sz="2000" dirty="0" smtClean="0"/>
              <a:t>后全连接层首先转换为卷积层（第一层转化为</a:t>
            </a:r>
            <a:r>
              <a:rPr lang="en-US" altLang="zh-CN" sz="2000" dirty="0" smtClean="0"/>
              <a:t>7x7</a:t>
            </a:r>
            <a:r>
              <a:rPr lang="zh-CN" altLang="en-US" sz="2000" dirty="0" smtClean="0"/>
              <a:t>，其他的转换为</a:t>
            </a:r>
            <a:r>
              <a:rPr lang="en-US" altLang="zh-CN" sz="2000" dirty="0" smtClean="0"/>
              <a:t>1x1</a:t>
            </a:r>
            <a:r>
              <a:rPr lang="zh-CN" altLang="en-US" sz="2000" dirty="0" smtClean="0"/>
              <a:t>），形成的全卷积层用于整个图像（未剪切）</a:t>
            </a:r>
            <a:endParaRPr lang="en-US" altLang="zh-CN" sz="2000" dirty="0" smtClean="0"/>
          </a:p>
          <a:p>
            <a:pPr marL="0" indent="0">
              <a:buNone/>
            </a:pPr>
            <a:r>
              <a:rPr lang="zh-CN" altLang="en-US" sz="2000" dirty="0"/>
              <a:t>得</a:t>
            </a:r>
            <a:r>
              <a:rPr lang="zh-CN" altLang="en-US" sz="2000" dirty="0" smtClean="0"/>
              <a:t>到类别评分图，可以水平翻转增强数据集，并进行平均得到图像的最终分数</a:t>
            </a:r>
            <a:endParaRPr lang="en-US" altLang="zh-CN" sz="2000" dirty="0" smtClean="0"/>
          </a:p>
          <a:p>
            <a:pPr marL="0" indent="0">
              <a:buNone/>
            </a:pPr>
            <a:r>
              <a:rPr lang="zh-CN" altLang="en-US" sz="2000" dirty="0"/>
              <a:t>使</a:t>
            </a:r>
            <a:r>
              <a:rPr lang="zh-CN" altLang="en-US" sz="2000" dirty="0" smtClean="0"/>
              <a:t>用的是全卷积网络，所以不用采样，可以提升效率，但是使用采样结果可以提高准确率，因为输入图像会更精细</a:t>
            </a:r>
            <a:endParaRPr lang="en-US" altLang="zh-CN" sz="2000" dirty="0" smtClean="0"/>
          </a:p>
        </p:txBody>
      </p:sp>
    </p:spTree>
    <p:extLst>
      <p:ext uri="{BB962C8B-B14F-4D97-AF65-F5344CB8AC3E}">
        <p14:creationId xmlns:p14="http://schemas.microsoft.com/office/powerpoint/2010/main" val="497842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9479507" cy="603866"/>
          </a:xfrm>
        </p:spPr>
        <p:txBody>
          <a:bodyPr>
            <a:normAutofit fontScale="90000"/>
          </a:bodyPr>
          <a:lstStyle/>
          <a:p>
            <a:r>
              <a:rPr lang="zh-CN" altLang="en-US" dirty="0" smtClean="0"/>
              <a:t>实验</a:t>
            </a:r>
            <a:endParaRPr lang="zh-CN" altLang="en-US" dirty="0"/>
          </a:p>
        </p:txBody>
      </p:sp>
      <p:sp>
        <p:nvSpPr>
          <p:cNvPr id="3" name="内容占位符 2"/>
          <p:cNvSpPr>
            <a:spLocks noGrp="1"/>
          </p:cNvSpPr>
          <p:nvPr>
            <p:ph idx="1"/>
          </p:nvPr>
        </p:nvSpPr>
        <p:spPr>
          <a:xfrm>
            <a:off x="838200" y="1296537"/>
            <a:ext cx="10515600" cy="4880426"/>
          </a:xfrm>
        </p:spPr>
        <p:txBody>
          <a:bodyPr>
            <a:normAutofit/>
          </a:bodyPr>
          <a:lstStyle/>
          <a:p>
            <a:pPr marL="0" indent="0">
              <a:buNone/>
            </a:pPr>
            <a:r>
              <a:rPr lang="en-US" altLang="zh-CN" sz="2000" dirty="0" smtClean="0"/>
              <a:t>1.</a:t>
            </a:r>
            <a:r>
              <a:rPr lang="zh-CN" altLang="en-US" sz="2000" dirty="0" smtClean="0"/>
              <a:t>单个规模评估</a:t>
            </a:r>
            <a:endParaRPr lang="en-US" altLang="zh-CN" sz="2000" dirty="0" smtClean="0"/>
          </a:p>
          <a:p>
            <a:pPr marL="0" indent="0">
              <a:buNone/>
            </a:pPr>
            <a:r>
              <a:rPr lang="zh-CN" altLang="en-US" sz="2000" dirty="0"/>
              <a:t>测</a:t>
            </a:r>
            <a:r>
              <a:rPr lang="zh-CN" altLang="en-US" sz="2000" dirty="0" smtClean="0"/>
              <a:t>试图像尺寸设置：</a:t>
            </a:r>
            <a:r>
              <a:rPr lang="en-US" altLang="zh-CN" sz="2000" dirty="0" smtClean="0"/>
              <a:t>S</a:t>
            </a:r>
            <a:r>
              <a:rPr lang="zh-CN" altLang="en-US" sz="2000" dirty="0" smtClean="0"/>
              <a:t>固定时，</a:t>
            </a:r>
            <a:r>
              <a:rPr lang="en-US" altLang="zh-CN" sz="2000" dirty="0" smtClean="0"/>
              <a:t>Q=S</a:t>
            </a:r>
            <a:r>
              <a:rPr lang="zh-CN" altLang="en-US" sz="2000" dirty="0" smtClean="0"/>
              <a:t>；</a:t>
            </a:r>
            <a:r>
              <a:rPr lang="en-US" altLang="zh-CN" sz="2000" dirty="0" smtClean="0"/>
              <a:t>S</a:t>
            </a:r>
            <a:r>
              <a:rPr lang="zh-CN" altLang="en-US" sz="2000" dirty="0"/>
              <a:t>属</a:t>
            </a:r>
            <a:r>
              <a:rPr lang="zh-CN" altLang="en-US" sz="2000" dirty="0" smtClean="0"/>
              <a:t>于</a:t>
            </a:r>
            <a:r>
              <a:rPr lang="en-US" altLang="zh-CN" sz="2000" dirty="0" smtClean="0"/>
              <a:t>[S1,S2]</a:t>
            </a:r>
            <a:r>
              <a:rPr lang="zh-CN" altLang="en-US" sz="2000" dirty="0" smtClean="0"/>
              <a:t>时，</a:t>
            </a:r>
            <a:r>
              <a:rPr lang="en-US" altLang="zh-CN" sz="2000" dirty="0" smtClean="0"/>
              <a:t>Q=(S1+S2)/2</a:t>
            </a:r>
            <a:endParaRPr lang="zh-CN" altLang="en-US" sz="2000" dirty="0"/>
          </a:p>
        </p:txBody>
      </p:sp>
      <p:pic>
        <p:nvPicPr>
          <p:cNvPr id="4" name="图片 3"/>
          <p:cNvPicPr>
            <a:picLocks noChangeAspect="1"/>
          </p:cNvPicPr>
          <p:nvPr/>
        </p:nvPicPr>
        <p:blipFill>
          <a:blip r:embed="rId3"/>
          <a:stretch>
            <a:fillRect/>
          </a:stretch>
        </p:blipFill>
        <p:spPr>
          <a:xfrm>
            <a:off x="1989078" y="2387419"/>
            <a:ext cx="8213844" cy="3644892"/>
          </a:xfrm>
          <a:prstGeom prst="rect">
            <a:avLst/>
          </a:prstGeom>
        </p:spPr>
      </p:pic>
    </p:spTree>
    <p:extLst>
      <p:ext uri="{BB962C8B-B14F-4D97-AF65-F5344CB8AC3E}">
        <p14:creationId xmlns:p14="http://schemas.microsoft.com/office/powerpoint/2010/main" val="3680900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9479507" cy="603866"/>
          </a:xfrm>
        </p:spPr>
        <p:txBody>
          <a:bodyPr>
            <a:normAutofit fontScale="90000"/>
          </a:bodyPr>
          <a:lstStyle/>
          <a:p>
            <a:r>
              <a:rPr lang="zh-CN" altLang="en-US" dirty="0" smtClean="0"/>
              <a:t>实验</a:t>
            </a:r>
            <a:endParaRPr lang="zh-CN" altLang="en-US" dirty="0"/>
          </a:p>
        </p:txBody>
      </p:sp>
      <p:sp>
        <p:nvSpPr>
          <p:cNvPr id="3" name="内容占位符 2"/>
          <p:cNvSpPr>
            <a:spLocks noGrp="1"/>
          </p:cNvSpPr>
          <p:nvPr>
            <p:ph idx="1"/>
          </p:nvPr>
        </p:nvSpPr>
        <p:spPr>
          <a:xfrm>
            <a:off x="838200" y="1296537"/>
            <a:ext cx="10515600" cy="4880426"/>
          </a:xfrm>
        </p:spPr>
        <p:txBody>
          <a:bodyPr>
            <a:normAutofit/>
          </a:bodyPr>
          <a:lstStyle/>
          <a:p>
            <a:pPr marL="0" indent="0">
              <a:buNone/>
            </a:pPr>
            <a:r>
              <a:rPr lang="en-US" altLang="zh-CN" sz="2000" dirty="0" smtClean="0"/>
              <a:t>2.</a:t>
            </a:r>
            <a:r>
              <a:rPr lang="zh-CN" altLang="en-US" sz="2000" dirty="0" smtClean="0"/>
              <a:t>多规模评估</a:t>
            </a:r>
            <a:endParaRPr lang="en-US" altLang="zh-CN" sz="2000" dirty="0" smtClean="0"/>
          </a:p>
          <a:p>
            <a:pPr marL="0" indent="0">
              <a:buNone/>
            </a:pPr>
            <a:r>
              <a:rPr lang="en-US" altLang="zh-CN" sz="2000" dirty="0" smtClean="0"/>
              <a:t>S</a:t>
            </a:r>
            <a:r>
              <a:rPr lang="zh-CN" altLang="en-US" sz="2000" dirty="0" smtClean="0"/>
              <a:t>固定，</a:t>
            </a:r>
            <a:r>
              <a:rPr lang="en-US" altLang="zh-CN" sz="2000" dirty="0" smtClean="0"/>
              <a:t>Q={S-32,S,S+32};S</a:t>
            </a:r>
            <a:r>
              <a:rPr lang="zh-CN" altLang="en-US" sz="2000" dirty="0" smtClean="0"/>
              <a:t>属于</a:t>
            </a:r>
            <a:r>
              <a:rPr lang="en-US" altLang="zh-CN" sz="2000" dirty="0" smtClean="0"/>
              <a:t>[S1,S2],Q={S1,(S1+S2)/2,S2}</a:t>
            </a:r>
          </a:p>
        </p:txBody>
      </p:sp>
      <p:pic>
        <p:nvPicPr>
          <p:cNvPr id="5" name="图片 4"/>
          <p:cNvPicPr>
            <a:picLocks noChangeAspect="1"/>
          </p:cNvPicPr>
          <p:nvPr/>
        </p:nvPicPr>
        <p:blipFill>
          <a:blip r:embed="rId3"/>
          <a:stretch>
            <a:fillRect/>
          </a:stretch>
        </p:blipFill>
        <p:spPr>
          <a:xfrm>
            <a:off x="1166493" y="2637033"/>
            <a:ext cx="9859014" cy="3539930"/>
          </a:xfrm>
          <a:prstGeom prst="rect">
            <a:avLst/>
          </a:prstGeom>
        </p:spPr>
      </p:pic>
    </p:spTree>
    <p:extLst>
      <p:ext uri="{BB962C8B-B14F-4D97-AF65-F5344CB8AC3E}">
        <p14:creationId xmlns:p14="http://schemas.microsoft.com/office/powerpoint/2010/main" val="32329388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TotalTime>
  <Words>2873</Words>
  <Application>Microsoft Office PowerPoint</Application>
  <PresentationFormat>宽屏</PresentationFormat>
  <Paragraphs>113</Paragraphs>
  <Slides>17</Slides>
  <Notes>9</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等线</vt:lpstr>
      <vt:lpstr>等线 Light</vt:lpstr>
      <vt:lpstr>Arial</vt:lpstr>
      <vt:lpstr>Office 主题​​</vt:lpstr>
      <vt:lpstr>Very Deep Convlution Network for Large-Scale Image Recognition</vt:lpstr>
      <vt:lpstr>绪论</vt:lpstr>
      <vt:lpstr>卷积层的设置</vt:lpstr>
      <vt:lpstr>卷积层的设置</vt:lpstr>
      <vt:lpstr>卷积层的设置</vt:lpstr>
      <vt:lpstr>分类框架</vt:lpstr>
      <vt:lpstr>分类框架</vt:lpstr>
      <vt:lpstr>实验</vt:lpstr>
      <vt:lpstr>实验</vt:lpstr>
      <vt:lpstr>实验</vt:lpstr>
      <vt:lpstr>实验</vt:lpstr>
      <vt:lpstr>实验</vt:lpstr>
      <vt:lpstr>附录A:本地化</vt:lpstr>
      <vt:lpstr>附录A:本地化</vt:lpstr>
      <vt:lpstr>附录A:本地化</vt:lpstr>
      <vt:lpstr>附录B:泛化</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Very Deep Convlution Network for Large-Scale Image Recognition</dc:title>
  <dc:creator>杨 海洋</dc:creator>
  <cp:lastModifiedBy>杨 海洋</cp:lastModifiedBy>
  <cp:revision>25</cp:revision>
  <dcterms:created xsi:type="dcterms:W3CDTF">2020-11-10T04:22:51Z</dcterms:created>
  <dcterms:modified xsi:type="dcterms:W3CDTF">2020-11-10T10:35:53Z</dcterms:modified>
</cp:coreProperties>
</file>