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7"/>
  </p:notesMasterIdLst>
  <p:sldIdLst>
    <p:sldId id="4039" r:id="rId2"/>
    <p:sldId id="4043" r:id="rId3"/>
    <p:sldId id="4044" r:id="rId4"/>
    <p:sldId id="4041" r:id="rId5"/>
    <p:sldId id="4040" r:id="rId6"/>
    <p:sldId id="257" r:id="rId7"/>
    <p:sldId id="260" r:id="rId8"/>
    <p:sldId id="261" r:id="rId9"/>
    <p:sldId id="263" r:id="rId10"/>
    <p:sldId id="4051" r:id="rId11"/>
    <p:sldId id="4048" r:id="rId12"/>
    <p:sldId id="4045" r:id="rId13"/>
    <p:sldId id="4053" r:id="rId14"/>
    <p:sldId id="4052" r:id="rId15"/>
    <p:sldId id="404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C52"/>
    <a:srgbClr val="FF1313"/>
    <a:srgbClr val="F7F9FF"/>
    <a:srgbClr val="F90000"/>
    <a:srgbClr val="FD605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56"/>
    <p:restoredTop sz="66742" autoAdjust="0"/>
  </p:normalViewPr>
  <p:slideViewPr>
    <p:cSldViewPr snapToGrid="0" snapToObjects="1">
      <p:cViewPr varScale="1">
        <p:scale>
          <a:sx n="72" d="100"/>
          <a:sy n="72" d="100"/>
        </p:scale>
        <p:origin x="462" y="6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8785597112860885E-2"/>
          <c:y val="0.1010077519379845"/>
          <c:w val="0.94975606955380576"/>
          <c:h val="0.84421636248957255"/>
        </c:manualLayout>
      </c:layout>
      <c:barChart>
        <c:barDir val="col"/>
        <c:grouping val="clustered"/>
        <c:varyColors val="0"/>
        <c:ser>
          <c:idx val="0"/>
          <c:order val="0"/>
          <c:tx>
            <c:strRef>
              <c:f>Sheet1!$B$2</c:f>
              <c:strCache>
                <c:ptCount val="1"/>
                <c:pt idx="0">
                  <c:v>Adjusted Rsquare</c:v>
                </c:pt>
              </c:strCache>
            </c:strRef>
          </c:tx>
          <c:spPr>
            <a:solidFill>
              <a:schemeClr val="accent1"/>
            </a:solidFill>
            <a:ln>
              <a:noFill/>
            </a:ln>
            <a:effectLst/>
          </c:spPr>
          <c:invertIfNegative val="0"/>
          <c:cat>
            <c:strRef>
              <c:f>Sheet1!$A$3:$A$11</c:f>
              <c:strCache>
                <c:ptCount val="9"/>
                <c:pt idx="0">
                  <c:v>Class</c:v>
                </c:pt>
                <c:pt idx="1">
                  <c:v>Origin City</c:v>
                </c:pt>
                <c:pt idx="2">
                  <c:v>Flights Cancelled</c:v>
                </c:pt>
                <c:pt idx="3">
                  <c:v>Loyalty</c:v>
                </c:pt>
                <c:pt idx="4">
                  <c:v>Age</c:v>
                </c:pt>
                <c:pt idx="5">
                  <c:v>Flight x Year</c:v>
                </c:pt>
                <c:pt idx="6">
                  <c:v>Airline Status</c:v>
                </c:pt>
                <c:pt idx="7">
                  <c:v>Status, Age, Flights</c:v>
                </c:pt>
                <c:pt idx="8">
                  <c:v>Key Contributors</c:v>
                </c:pt>
              </c:strCache>
            </c:strRef>
          </c:cat>
          <c:val>
            <c:numRef>
              <c:f>Sheet1!$B$3:$B$11</c:f>
              <c:numCache>
                <c:formatCode>0.0%</c:formatCode>
                <c:ptCount val="9"/>
                <c:pt idx="0">
                  <c:v>2E-3</c:v>
                </c:pt>
                <c:pt idx="1">
                  <c:v>0.02</c:v>
                </c:pt>
                <c:pt idx="2">
                  <c:v>0.02</c:v>
                </c:pt>
                <c:pt idx="3">
                  <c:v>0.03</c:v>
                </c:pt>
                <c:pt idx="4">
                  <c:v>4.4999999999999998E-2</c:v>
                </c:pt>
                <c:pt idx="5">
                  <c:v>5.6000000000000001E-2</c:v>
                </c:pt>
                <c:pt idx="6">
                  <c:v>0.1</c:v>
                </c:pt>
                <c:pt idx="7">
                  <c:v>0.17</c:v>
                </c:pt>
                <c:pt idx="8">
                  <c:v>0.2</c:v>
                </c:pt>
              </c:numCache>
            </c:numRef>
          </c:val>
          <c:extLst>
            <c:ext xmlns:c16="http://schemas.microsoft.com/office/drawing/2014/chart" uri="{C3380CC4-5D6E-409C-BE32-E72D297353CC}">
              <c16:uniqueId val="{00000000-7724-4CD6-8DBB-D87368E04685}"/>
            </c:ext>
          </c:extLst>
        </c:ser>
        <c:dLbls>
          <c:showLegendKey val="0"/>
          <c:showVal val="0"/>
          <c:showCatName val="0"/>
          <c:showSerName val="0"/>
          <c:showPercent val="0"/>
          <c:showBubbleSize val="0"/>
        </c:dLbls>
        <c:gapWidth val="150"/>
        <c:axId val="404643872"/>
        <c:axId val="404642888"/>
      </c:barChart>
      <c:catAx>
        <c:axId val="404643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4642888"/>
        <c:crosses val="autoZero"/>
        <c:auto val="1"/>
        <c:lblAlgn val="ctr"/>
        <c:lblOffset val="100"/>
        <c:noMultiLvlLbl val="0"/>
      </c:catAx>
      <c:valAx>
        <c:axId val="40464288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46438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15.png"/><Relationship Id="rId6" Type="http://schemas.openxmlformats.org/officeDocument/2006/relationships/image" Target="../media/image8.svg"/><Relationship Id="rId11" Type="http://schemas.openxmlformats.org/officeDocument/2006/relationships/image" Target="../media/image20.png"/><Relationship Id="rId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9.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30.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905B40-735F-4CF3-8F19-CF398742A807}"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DA291193-8CB9-4B35-A6EC-28D07424537B}">
      <dgm:prSet/>
      <dgm:spPr/>
      <dgm:t>
        <a:bodyPr/>
        <a:lstStyle/>
        <a:p>
          <a:r>
            <a:rPr lang="en-US"/>
            <a:t>Overview/Goals</a:t>
          </a:r>
        </a:p>
      </dgm:t>
    </dgm:pt>
    <dgm:pt modelId="{FBE2FCA9-A38A-49A9-86D8-CD0AC5542464}" type="parTrans" cxnId="{C9420AAC-E30D-49F3-973B-CDDA102A6FE4}">
      <dgm:prSet/>
      <dgm:spPr/>
      <dgm:t>
        <a:bodyPr/>
        <a:lstStyle/>
        <a:p>
          <a:endParaRPr lang="en-US"/>
        </a:p>
      </dgm:t>
    </dgm:pt>
    <dgm:pt modelId="{C460AB78-CE84-455A-A722-5ABA7AE221A5}" type="sibTrans" cxnId="{C9420AAC-E30D-49F3-973B-CDDA102A6FE4}">
      <dgm:prSet/>
      <dgm:spPr/>
      <dgm:t>
        <a:bodyPr/>
        <a:lstStyle/>
        <a:p>
          <a:endParaRPr lang="en-US"/>
        </a:p>
      </dgm:t>
    </dgm:pt>
    <dgm:pt modelId="{7589BB50-36D8-4833-AE34-FEB3E3696AAE}">
      <dgm:prSet/>
      <dgm:spPr/>
      <dgm:t>
        <a:bodyPr/>
        <a:lstStyle/>
        <a:p>
          <a:r>
            <a:rPr lang="en-US"/>
            <a:t>Being a “Data-Driven” Organization</a:t>
          </a:r>
        </a:p>
      </dgm:t>
    </dgm:pt>
    <dgm:pt modelId="{3532C098-EDDA-41B7-8728-90E56A0DBC34}" type="parTrans" cxnId="{D9A4043A-15E1-4866-8C4E-53F1FD641488}">
      <dgm:prSet/>
      <dgm:spPr/>
      <dgm:t>
        <a:bodyPr/>
        <a:lstStyle/>
        <a:p>
          <a:endParaRPr lang="en-US"/>
        </a:p>
      </dgm:t>
    </dgm:pt>
    <dgm:pt modelId="{4DDE8CCC-BA08-4662-9498-FF4340B1109A}" type="sibTrans" cxnId="{D9A4043A-15E1-4866-8C4E-53F1FD641488}">
      <dgm:prSet/>
      <dgm:spPr/>
      <dgm:t>
        <a:bodyPr/>
        <a:lstStyle/>
        <a:p>
          <a:endParaRPr lang="en-US"/>
        </a:p>
      </dgm:t>
    </dgm:pt>
    <dgm:pt modelId="{18A108C2-8DA7-41C3-8685-AF2BF9CF4363}">
      <dgm:prSet/>
      <dgm:spPr/>
      <dgm:t>
        <a:bodyPr/>
        <a:lstStyle/>
        <a:p>
          <a:r>
            <a:rPr lang="en-US"/>
            <a:t>Dataset Summary</a:t>
          </a:r>
        </a:p>
      </dgm:t>
    </dgm:pt>
    <dgm:pt modelId="{B410B8F9-EA51-45DE-ABF1-57608DB09C84}" type="parTrans" cxnId="{D302AFCA-BF68-42CB-9D9A-EBA81FE9423B}">
      <dgm:prSet/>
      <dgm:spPr/>
      <dgm:t>
        <a:bodyPr/>
        <a:lstStyle/>
        <a:p>
          <a:endParaRPr lang="en-US"/>
        </a:p>
      </dgm:t>
    </dgm:pt>
    <dgm:pt modelId="{4E3AFA90-B6C1-4E26-ADC4-CE9817365CB5}" type="sibTrans" cxnId="{D302AFCA-BF68-42CB-9D9A-EBA81FE9423B}">
      <dgm:prSet/>
      <dgm:spPr/>
      <dgm:t>
        <a:bodyPr/>
        <a:lstStyle/>
        <a:p>
          <a:endParaRPr lang="en-US"/>
        </a:p>
      </dgm:t>
    </dgm:pt>
    <dgm:pt modelId="{9DA51803-0D0D-4B4E-A220-733C59E3A4ED}">
      <dgm:prSet/>
      <dgm:spPr/>
      <dgm:t>
        <a:bodyPr/>
        <a:lstStyle/>
        <a:p>
          <a:r>
            <a:rPr lang="en-US"/>
            <a:t>Evaluation of Origin Cities</a:t>
          </a:r>
        </a:p>
      </dgm:t>
    </dgm:pt>
    <dgm:pt modelId="{727F539F-8DF6-4245-BEED-1BCE0A2E737C}" type="parTrans" cxnId="{753768C1-4179-42F8-A644-DBF4E2456E63}">
      <dgm:prSet/>
      <dgm:spPr/>
      <dgm:t>
        <a:bodyPr/>
        <a:lstStyle/>
        <a:p>
          <a:endParaRPr lang="en-US"/>
        </a:p>
      </dgm:t>
    </dgm:pt>
    <dgm:pt modelId="{4F8485C7-C341-4414-96B3-5A9169136708}" type="sibTrans" cxnId="{753768C1-4179-42F8-A644-DBF4E2456E63}">
      <dgm:prSet/>
      <dgm:spPr/>
      <dgm:t>
        <a:bodyPr/>
        <a:lstStyle/>
        <a:p>
          <a:endParaRPr lang="en-US"/>
        </a:p>
      </dgm:t>
    </dgm:pt>
    <dgm:pt modelId="{26994055-7AB6-4B01-9A3B-DD40546CBC1E}">
      <dgm:prSet/>
      <dgm:spPr/>
      <dgm:t>
        <a:bodyPr/>
        <a:lstStyle/>
        <a:p>
          <a:r>
            <a:rPr lang="en-US"/>
            <a:t>Deep Dive - Partner Airlines</a:t>
          </a:r>
        </a:p>
      </dgm:t>
    </dgm:pt>
    <dgm:pt modelId="{2E5E92CD-CABB-4135-A13B-91D485AE4F79}" type="parTrans" cxnId="{1EC76192-B10A-4F10-9984-B50D7A091E01}">
      <dgm:prSet/>
      <dgm:spPr/>
      <dgm:t>
        <a:bodyPr/>
        <a:lstStyle/>
        <a:p>
          <a:endParaRPr lang="en-US"/>
        </a:p>
      </dgm:t>
    </dgm:pt>
    <dgm:pt modelId="{6AF8DCB9-CAD0-47B7-BAB0-7D7F37A5BC3E}" type="sibTrans" cxnId="{1EC76192-B10A-4F10-9984-B50D7A091E01}">
      <dgm:prSet/>
      <dgm:spPr/>
      <dgm:t>
        <a:bodyPr/>
        <a:lstStyle/>
        <a:p>
          <a:endParaRPr lang="en-US"/>
        </a:p>
      </dgm:t>
    </dgm:pt>
    <dgm:pt modelId="{2B169938-EB6F-493D-B024-58D0E571484E}">
      <dgm:prSet/>
      <dgm:spPr/>
      <dgm:t>
        <a:bodyPr/>
        <a:lstStyle/>
        <a:p>
          <a:r>
            <a:rPr lang="en-US"/>
            <a:t>Effects on NPS</a:t>
          </a:r>
        </a:p>
      </dgm:t>
    </dgm:pt>
    <dgm:pt modelId="{DD686CFA-C47B-4A17-A08C-23E60134B5D3}" type="parTrans" cxnId="{3998D66B-2AE8-42F3-9FE8-EF084930B89A}">
      <dgm:prSet/>
      <dgm:spPr/>
      <dgm:t>
        <a:bodyPr/>
        <a:lstStyle/>
        <a:p>
          <a:endParaRPr lang="en-US"/>
        </a:p>
      </dgm:t>
    </dgm:pt>
    <dgm:pt modelId="{D1985A84-8E82-4AA8-A610-258C8289C434}" type="sibTrans" cxnId="{3998D66B-2AE8-42F3-9FE8-EF084930B89A}">
      <dgm:prSet/>
      <dgm:spPr/>
      <dgm:t>
        <a:bodyPr/>
        <a:lstStyle/>
        <a:p>
          <a:endParaRPr lang="en-US"/>
        </a:p>
      </dgm:t>
    </dgm:pt>
    <dgm:pt modelId="{13612905-8012-4CCA-A4B3-616527C30EA5}">
      <dgm:prSet/>
      <dgm:spPr/>
      <dgm:t>
        <a:bodyPr/>
        <a:lstStyle/>
        <a:p>
          <a:r>
            <a:rPr lang="en-US"/>
            <a:t>Age</a:t>
          </a:r>
        </a:p>
      </dgm:t>
    </dgm:pt>
    <dgm:pt modelId="{5D3DC6C7-34F6-4303-AF56-2B2FB7051041}" type="parTrans" cxnId="{9147BECD-F24F-4EDB-A71A-CFB21BA8E9F1}">
      <dgm:prSet/>
      <dgm:spPr/>
      <dgm:t>
        <a:bodyPr/>
        <a:lstStyle/>
        <a:p>
          <a:endParaRPr lang="en-US"/>
        </a:p>
      </dgm:t>
    </dgm:pt>
    <dgm:pt modelId="{17967995-A663-45EB-B05C-679EA03D5FCC}" type="sibTrans" cxnId="{9147BECD-F24F-4EDB-A71A-CFB21BA8E9F1}">
      <dgm:prSet/>
      <dgm:spPr/>
      <dgm:t>
        <a:bodyPr/>
        <a:lstStyle/>
        <a:p>
          <a:endParaRPr lang="en-US"/>
        </a:p>
      </dgm:t>
    </dgm:pt>
    <dgm:pt modelId="{71B63586-10F9-4C0D-871B-5A2AB2802474}">
      <dgm:prSet/>
      <dgm:spPr/>
      <dgm:t>
        <a:bodyPr/>
        <a:lstStyle/>
        <a:p>
          <a:r>
            <a:rPr lang="en-US"/>
            <a:t>Status/Class</a:t>
          </a:r>
        </a:p>
      </dgm:t>
    </dgm:pt>
    <dgm:pt modelId="{53EA5B4B-0F2C-464C-A9AE-248F06A33C98}" type="parTrans" cxnId="{BB06D9E7-9639-4329-AF0E-FE4F9987AE73}">
      <dgm:prSet/>
      <dgm:spPr/>
      <dgm:t>
        <a:bodyPr/>
        <a:lstStyle/>
        <a:p>
          <a:endParaRPr lang="en-US"/>
        </a:p>
      </dgm:t>
    </dgm:pt>
    <dgm:pt modelId="{C5A6C342-ECD9-4E44-B803-1F39F1947509}" type="sibTrans" cxnId="{BB06D9E7-9639-4329-AF0E-FE4F9987AE73}">
      <dgm:prSet/>
      <dgm:spPr/>
      <dgm:t>
        <a:bodyPr/>
        <a:lstStyle/>
        <a:p>
          <a:endParaRPr lang="en-US"/>
        </a:p>
      </dgm:t>
    </dgm:pt>
    <dgm:pt modelId="{82C2FADC-B32F-4BED-BF36-BC5F9CDA3082}">
      <dgm:prSet/>
      <dgm:spPr/>
      <dgm:t>
        <a:bodyPr/>
        <a:lstStyle/>
        <a:p>
          <a:r>
            <a:rPr lang="en-US"/>
            <a:t>Frequent Fliers</a:t>
          </a:r>
        </a:p>
      </dgm:t>
    </dgm:pt>
    <dgm:pt modelId="{C5E2D398-A8BA-4B84-A2B5-7D522E183F7B}" type="parTrans" cxnId="{35F1B978-DD8E-482A-9521-B2360E9567CD}">
      <dgm:prSet/>
      <dgm:spPr/>
      <dgm:t>
        <a:bodyPr/>
        <a:lstStyle/>
        <a:p>
          <a:endParaRPr lang="en-US"/>
        </a:p>
      </dgm:t>
    </dgm:pt>
    <dgm:pt modelId="{0FF4F6D9-9F2E-4D81-848D-FFE02F7DF327}" type="sibTrans" cxnId="{35F1B978-DD8E-482A-9521-B2360E9567CD}">
      <dgm:prSet/>
      <dgm:spPr/>
      <dgm:t>
        <a:bodyPr/>
        <a:lstStyle/>
        <a:p>
          <a:endParaRPr lang="en-US"/>
        </a:p>
      </dgm:t>
    </dgm:pt>
    <dgm:pt modelId="{46DE6C8E-6131-4988-A642-C6C6C2514C2F}" type="pres">
      <dgm:prSet presAssocID="{F3905B40-735F-4CF3-8F19-CF398742A807}" presName="root" presStyleCnt="0">
        <dgm:presLayoutVars>
          <dgm:dir/>
          <dgm:resizeHandles val="exact"/>
        </dgm:presLayoutVars>
      </dgm:prSet>
      <dgm:spPr/>
    </dgm:pt>
    <dgm:pt modelId="{3E54BE16-8123-4F5A-8955-0565F8C9EA76}" type="pres">
      <dgm:prSet presAssocID="{DA291193-8CB9-4B35-A6EC-28D07424537B}" presName="compNode" presStyleCnt="0"/>
      <dgm:spPr/>
    </dgm:pt>
    <dgm:pt modelId="{43E0C95C-A2C7-4AFD-8CA8-1CE2F0482559}" type="pres">
      <dgm:prSet presAssocID="{DA291193-8CB9-4B35-A6EC-28D07424537B}" presName="bgRect" presStyleLbl="bgShp" presStyleIdx="0" presStyleCnt="6"/>
      <dgm:spPr/>
    </dgm:pt>
    <dgm:pt modelId="{08F38435-1AF2-42FB-8927-C366B561103C}" type="pres">
      <dgm:prSet presAssocID="{DA291193-8CB9-4B35-A6EC-28D07424537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agnostic"/>
        </a:ext>
      </dgm:extLst>
    </dgm:pt>
    <dgm:pt modelId="{A9B6930D-1A13-4305-9612-C79740F50168}" type="pres">
      <dgm:prSet presAssocID="{DA291193-8CB9-4B35-A6EC-28D07424537B}" presName="spaceRect" presStyleCnt="0"/>
      <dgm:spPr/>
    </dgm:pt>
    <dgm:pt modelId="{8F02113B-ECD2-4F20-BB32-89F9BFBEA326}" type="pres">
      <dgm:prSet presAssocID="{DA291193-8CB9-4B35-A6EC-28D07424537B}" presName="parTx" presStyleLbl="revTx" presStyleIdx="0" presStyleCnt="7">
        <dgm:presLayoutVars>
          <dgm:chMax val="0"/>
          <dgm:chPref val="0"/>
        </dgm:presLayoutVars>
      </dgm:prSet>
      <dgm:spPr/>
    </dgm:pt>
    <dgm:pt modelId="{BD747ECF-3F3F-4F62-B94F-03EB339F226E}" type="pres">
      <dgm:prSet presAssocID="{C460AB78-CE84-455A-A722-5ABA7AE221A5}" presName="sibTrans" presStyleCnt="0"/>
      <dgm:spPr/>
    </dgm:pt>
    <dgm:pt modelId="{2F8B9580-128A-4985-8CCE-37C9171E62E4}" type="pres">
      <dgm:prSet presAssocID="{7589BB50-36D8-4833-AE34-FEB3E3696AAE}" presName="compNode" presStyleCnt="0"/>
      <dgm:spPr/>
    </dgm:pt>
    <dgm:pt modelId="{03613619-A899-4385-BF04-334F69197DA4}" type="pres">
      <dgm:prSet presAssocID="{7589BB50-36D8-4833-AE34-FEB3E3696AAE}" presName="bgRect" presStyleLbl="bgShp" presStyleIdx="1" presStyleCnt="6"/>
      <dgm:spPr/>
    </dgm:pt>
    <dgm:pt modelId="{D07485AB-A214-4285-ACED-DE1088E8308D}" type="pres">
      <dgm:prSet presAssocID="{7589BB50-36D8-4833-AE34-FEB3E3696AA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ngerprint2"/>
        </a:ext>
      </dgm:extLst>
    </dgm:pt>
    <dgm:pt modelId="{0A6BD87B-0B71-4B9D-A36E-C23170205FED}" type="pres">
      <dgm:prSet presAssocID="{7589BB50-36D8-4833-AE34-FEB3E3696AAE}" presName="spaceRect" presStyleCnt="0"/>
      <dgm:spPr/>
    </dgm:pt>
    <dgm:pt modelId="{2C2F0562-DCA5-45DA-ACED-F955B0AB4E5D}" type="pres">
      <dgm:prSet presAssocID="{7589BB50-36D8-4833-AE34-FEB3E3696AAE}" presName="parTx" presStyleLbl="revTx" presStyleIdx="1" presStyleCnt="7">
        <dgm:presLayoutVars>
          <dgm:chMax val="0"/>
          <dgm:chPref val="0"/>
        </dgm:presLayoutVars>
      </dgm:prSet>
      <dgm:spPr/>
    </dgm:pt>
    <dgm:pt modelId="{37E904A6-E715-41F4-A6A6-D51FB39C2B3F}" type="pres">
      <dgm:prSet presAssocID="{4DDE8CCC-BA08-4662-9498-FF4340B1109A}" presName="sibTrans" presStyleCnt="0"/>
      <dgm:spPr/>
    </dgm:pt>
    <dgm:pt modelId="{952F0A9F-4B29-46B5-8EC8-EADDFCB853AF}" type="pres">
      <dgm:prSet presAssocID="{18A108C2-8DA7-41C3-8685-AF2BF9CF4363}" presName="compNode" presStyleCnt="0"/>
      <dgm:spPr/>
    </dgm:pt>
    <dgm:pt modelId="{DA69D172-FB0D-4306-90C6-0B86F8ACFA02}" type="pres">
      <dgm:prSet presAssocID="{18A108C2-8DA7-41C3-8685-AF2BF9CF4363}" presName="bgRect" presStyleLbl="bgShp" presStyleIdx="2" presStyleCnt="6"/>
      <dgm:spPr/>
    </dgm:pt>
    <dgm:pt modelId="{AAE16B5B-5BCB-4A12-8BE6-196B39BC4AB4}" type="pres">
      <dgm:prSet presAssocID="{18A108C2-8DA7-41C3-8685-AF2BF9CF436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Outline"/>
        </a:ext>
      </dgm:extLst>
    </dgm:pt>
    <dgm:pt modelId="{F1EA8ED9-8AEE-4FA2-A9EB-1D46C67CBB0C}" type="pres">
      <dgm:prSet presAssocID="{18A108C2-8DA7-41C3-8685-AF2BF9CF4363}" presName="spaceRect" presStyleCnt="0"/>
      <dgm:spPr/>
    </dgm:pt>
    <dgm:pt modelId="{21284D66-1407-48FF-96AC-F1DABAEB62C9}" type="pres">
      <dgm:prSet presAssocID="{18A108C2-8DA7-41C3-8685-AF2BF9CF4363}" presName="parTx" presStyleLbl="revTx" presStyleIdx="2" presStyleCnt="7">
        <dgm:presLayoutVars>
          <dgm:chMax val="0"/>
          <dgm:chPref val="0"/>
        </dgm:presLayoutVars>
      </dgm:prSet>
      <dgm:spPr/>
    </dgm:pt>
    <dgm:pt modelId="{4CAD88C9-253C-48FA-81CB-7FBD6A3A5BB0}" type="pres">
      <dgm:prSet presAssocID="{4E3AFA90-B6C1-4E26-ADC4-CE9817365CB5}" presName="sibTrans" presStyleCnt="0"/>
      <dgm:spPr/>
    </dgm:pt>
    <dgm:pt modelId="{41B64CC9-945A-4473-947C-5F3B9682BB96}" type="pres">
      <dgm:prSet presAssocID="{9DA51803-0D0D-4B4E-A220-733C59E3A4ED}" presName="compNode" presStyleCnt="0"/>
      <dgm:spPr/>
    </dgm:pt>
    <dgm:pt modelId="{5756F478-4A45-4C5A-9555-7086F964E3F9}" type="pres">
      <dgm:prSet presAssocID="{9DA51803-0D0D-4B4E-A220-733C59E3A4ED}" presName="bgRect" presStyleLbl="bgShp" presStyleIdx="3" presStyleCnt="6"/>
      <dgm:spPr/>
    </dgm:pt>
    <dgm:pt modelId="{18D4E3C7-21D2-46B4-B441-45EC4F568A48}" type="pres">
      <dgm:prSet presAssocID="{9DA51803-0D0D-4B4E-A220-733C59E3A4ED}"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story"/>
        </a:ext>
      </dgm:extLst>
    </dgm:pt>
    <dgm:pt modelId="{B4FD2571-C4F0-4A74-B1BB-9CBEBCBC942A}" type="pres">
      <dgm:prSet presAssocID="{9DA51803-0D0D-4B4E-A220-733C59E3A4ED}" presName="spaceRect" presStyleCnt="0"/>
      <dgm:spPr/>
    </dgm:pt>
    <dgm:pt modelId="{859B9ED0-0335-4249-AC3B-7E9EAD8F338E}" type="pres">
      <dgm:prSet presAssocID="{9DA51803-0D0D-4B4E-A220-733C59E3A4ED}" presName="parTx" presStyleLbl="revTx" presStyleIdx="3" presStyleCnt="7">
        <dgm:presLayoutVars>
          <dgm:chMax val="0"/>
          <dgm:chPref val="0"/>
        </dgm:presLayoutVars>
      </dgm:prSet>
      <dgm:spPr/>
    </dgm:pt>
    <dgm:pt modelId="{2CD71F6B-9A72-4757-A25B-1BD8F127F35C}" type="pres">
      <dgm:prSet presAssocID="{4F8485C7-C341-4414-96B3-5A9169136708}" presName="sibTrans" presStyleCnt="0"/>
      <dgm:spPr/>
    </dgm:pt>
    <dgm:pt modelId="{03691596-19AD-48AB-8E08-ACF947473BE3}" type="pres">
      <dgm:prSet presAssocID="{26994055-7AB6-4B01-9A3B-DD40546CBC1E}" presName="compNode" presStyleCnt="0"/>
      <dgm:spPr/>
    </dgm:pt>
    <dgm:pt modelId="{E338D383-D188-4CD0-B869-2809CA8A0A4D}" type="pres">
      <dgm:prSet presAssocID="{26994055-7AB6-4B01-9A3B-DD40546CBC1E}" presName="bgRect" presStyleLbl="bgShp" presStyleIdx="4" presStyleCnt="6"/>
      <dgm:spPr/>
    </dgm:pt>
    <dgm:pt modelId="{05D5B05D-3E31-49CB-B44E-A8FBC47F5AB2}" type="pres">
      <dgm:prSet presAssocID="{26994055-7AB6-4B01-9A3B-DD40546CBC1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elationship"/>
        </a:ext>
      </dgm:extLst>
    </dgm:pt>
    <dgm:pt modelId="{106C65E5-725B-47BA-8CEF-78B87D16EA2A}" type="pres">
      <dgm:prSet presAssocID="{26994055-7AB6-4B01-9A3B-DD40546CBC1E}" presName="spaceRect" presStyleCnt="0"/>
      <dgm:spPr/>
    </dgm:pt>
    <dgm:pt modelId="{FE2F0E2B-995A-4132-9347-20AC4B0A42C0}" type="pres">
      <dgm:prSet presAssocID="{26994055-7AB6-4B01-9A3B-DD40546CBC1E}" presName="parTx" presStyleLbl="revTx" presStyleIdx="4" presStyleCnt="7">
        <dgm:presLayoutVars>
          <dgm:chMax val="0"/>
          <dgm:chPref val="0"/>
        </dgm:presLayoutVars>
      </dgm:prSet>
      <dgm:spPr/>
    </dgm:pt>
    <dgm:pt modelId="{EBDA793D-3A26-415B-9259-773D3ABF2C2C}" type="pres">
      <dgm:prSet presAssocID="{6AF8DCB9-CAD0-47B7-BAB0-7D7F37A5BC3E}" presName="sibTrans" presStyleCnt="0"/>
      <dgm:spPr/>
    </dgm:pt>
    <dgm:pt modelId="{A0CA593C-E4BE-4DFC-BF3B-924A30E448D4}" type="pres">
      <dgm:prSet presAssocID="{2B169938-EB6F-493D-B024-58D0E571484E}" presName="compNode" presStyleCnt="0"/>
      <dgm:spPr/>
    </dgm:pt>
    <dgm:pt modelId="{85CFD8FA-1130-4D3D-88CD-256149714D6D}" type="pres">
      <dgm:prSet presAssocID="{2B169938-EB6F-493D-B024-58D0E571484E}" presName="bgRect" presStyleLbl="bgShp" presStyleIdx="5" presStyleCnt="6"/>
      <dgm:spPr/>
    </dgm:pt>
    <dgm:pt modelId="{8390EEA4-2A2B-4689-92D1-CC337B94A678}" type="pres">
      <dgm:prSet presAssocID="{2B169938-EB6F-493D-B024-58D0E571484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ictionaryRemove"/>
        </a:ext>
      </dgm:extLst>
    </dgm:pt>
    <dgm:pt modelId="{601D631B-D793-42C7-B563-2DEBEDF75C54}" type="pres">
      <dgm:prSet presAssocID="{2B169938-EB6F-493D-B024-58D0E571484E}" presName="spaceRect" presStyleCnt="0"/>
      <dgm:spPr/>
    </dgm:pt>
    <dgm:pt modelId="{D037B956-E052-4842-912F-42D4E9EA50C3}" type="pres">
      <dgm:prSet presAssocID="{2B169938-EB6F-493D-B024-58D0E571484E}" presName="parTx" presStyleLbl="revTx" presStyleIdx="5" presStyleCnt="7">
        <dgm:presLayoutVars>
          <dgm:chMax val="0"/>
          <dgm:chPref val="0"/>
        </dgm:presLayoutVars>
      </dgm:prSet>
      <dgm:spPr/>
    </dgm:pt>
    <dgm:pt modelId="{B27EA334-2C1E-472C-995C-753CB6C626E7}" type="pres">
      <dgm:prSet presAssocID="{2B169938-EB6F-493D-B024-58D0E571484E}" presName="desTx" presStyleLbl="revTx" presStyleIdx="6" presStyleCnt="7">
        <dgm:presLayoutVars/>
      </dgm:prSet>
      <dgm:spPr/>
    </dgm:pt>
  </dgm:ptLst>
  <dgm:cxnLst>
    <dgm:cxn modelId="{BEA75917-CAE5-44BC-BAB3-364A0B6E30EE}" type="presOf" srcId="{18A108C2-8DA7-41C3-8685-AF2BF9CF4363}" destId="{21284D66-1407-48FF-96AC-F1DABAEB62C9}" srcOrd="0" destOrd="0" presId="urn:microsoft.com/office/officeart/2018/2/layout/IconVerticalSolidList"/>
    <dgm:cxn modelId="{C17A8A19-9364-4F64-8264-7299B89DD497}" type="presOf" srcId="{26994055-7AB6-4B01-9A3B-DD40546CBC1E}" destId="{FE2F0E2B-995A-4132-9347-20AC4B0A42C0}" srcOrd="0" destOrd="0" presId="urn:microsoft.com/office/officeart/2018/2/layout/IconVerticalSolidList"/>
    <dgm:cxn modelId="{D9A4043A-15E1-4866-8C4E-53F1FD641488}" srcId="{F3905B40-735F-4CF3-8F19-CF398742A807}" destId="{7589BB50-36D8-4833-AE34-FEB3E3696AAE}" srcOrd="1" destOrd="0" parTransId="{3532C098-EDDA-41B7-8728-90E56A0DBC34}" sibTransId="{4DDE8CCC-BA08-4662-9498-FF4340B1109A}"/>
    <dgm:cxn modelId="{CF68B53A-D27D-499F-9590-DCA8DF60B376}" type="presOf" srcId="{9DA51803-0D0D-4B4E-A220-733C59E3A4ED}" destId="{859B9ED0-0335-4249-AC3B-7E9EAD8F338E}" srcOrd="0" destOrd="0" presId="urn:microsoft.com/office/officeart/2018/2/layout/IconVerticalSolidList"/>
    <dgm:cxn modelId="{2A01EB60-1FE2-4AD4-BA28-9F81AA6D060E}" type="presOf" srcId="{F3905B40-735F-4CF3-8F19-CF398742A807}" destId="{46DE6C8E-6131-4988-A642-C6C6C2514C2F}" srcOrd="0" destOrd="0" presId="urn:microsoft.com/office/officeart/2018/2/layout/IconVerticalSolidList"/>
    <dgm:cxn modelId="{212E8D43-E30F-43A7-97BF-7850AB898D7F}" type="presOf" srcId="{DA291193-8CB9-4B35-A6EC-28D07424537B}" destId="{8F02113B-ECD2-4F20-BB32-89F9BFBEA326}" srcOrd="0" destOrd="0" presId="urn:microsoft.com/office/officeart/2018/2/layout/IconVerticalSolidList"/>
    <dgm:cxn modelId="{E4DDBB6B-7B4A-468A-A811-36ED7F679E6D}" type="presOf" srcId="{2B169938-EB6F-493D-B024-58D0E571484E}" destId="{D037B956-E052-4842-912F-42D4E9EA50C3}" srcOrd="0" destOrd="0" presId="urn:microsoft.com/office/officeart/2018/2/layout/IconVerticalSolidList"/>
    <dgm:cxn modelId="{3998D66B-2AE8-42F3-9FE8-EF084930B89A}" srcId="{F3905B40-735F-4CF3-8F19-CF398742A807}" destId="{2B169938-EB6F-493D-B024-58D0E571484E}" srcOrd="5" destOrd="0" parTransId="{DD686CFA-C47B-4A17-A08C-23E60134B5D3}" sibTransId="{D1985A84-8E82-4AA8-A610-258C8289C434}"/>
    <dgm:cxn modelId="{35F1B978-DD8E-482A-9521-B2360E9567CD}" srcId="{2B169938-EB6F-493D-B024-58D0E571484E}" destId="{82C2FADC-B32F-4BED-BF36-BC5F9CDA3082}" srcOrd="2" destOrd="0" parTransId="{C5E2D398-A8BA-4B84-A2B5-7D522E183F7B}" sibTransId="{0FF4F6D9-9F2E-4D81-848D-FFE02F7DF327}"/>
    <dgm:cxn modelId="{E4AC2F82-44A1-4D42-965C-2835FBA9C0E9}" type="presOf" srcId="{71B63586-10F9-4C0D-871B-5A2AB2802474}" destId="{B27EA334-2C1E-472C-995C-753CB6C626E7}" srcOrd="0" destOrd="1" presId="urn:microsoft.com/office/officeart/2018/2/layout/IconVerticalSolidList"/>
    <dgm:cxn modelId="{1EC76192-B10A-4F10-9984-B50D7A091E01}" srcId="{F3905B40-735F-4CF3-8F19-CF398742A807}" destId="{26994055-7AB6-4B01-9A3B-DD40546CBC1E}" srcOrd="4" destOrd="0" parTransId="{2E5E92CD-CABB-4135-A13B-91D485AE4F79}" sibTransId="{6AF8DCB9-CAD0-47B7-BAB0-7D7F37A5BC3E}"/>
    <dgm:cxn modelId="{11EE82AB-657E-4344-94F9-D12B13971DF2}" type="presOf" srcId="{82C2FADC-B32F-4BED-BF36-BC5F9CDA3082}" destId="{B27EA334-2C1E-472C-995C-753CB6C626E7}" srcOrd="0" destOrd="2" presId="urn:microsoft.com/office/officeart/2018/2/layout/IconVerticalSolidList"/>
    <dgm:cxn modelId="{C9420AAC-E30D-49F3-973B-CDDA102A6FE4}" srcId="{F3905B40-735F-4CF3-8F19-CF398742A807}" destId="{DA291193-8CB9-4B35-A6EC-28D07424537B}" srcOrd="0" destOrd="0" parTransId="{FBE2FCA9-A38A-49A9-86D8-CD0AC5542464}" sibTransId="{C460AB78-CE84-455A-A722-5ABA7AE221A5}"/>
    <dgm:cxn modelId="{753768C1-4179-42F8-A644-DBF4E2456E63}" srcId="{F3905B40-735F-4CF3-8F19-CF398742A807}" destId="{9DA51803-0D0D-4B4E-A220-733C59E3A4ED}" srcOrd="3" destOrd="0" parTransId="{727F539F-8DF6-4245-BEED-1BCE0A2E737C}" sibTransId="{4F8485C7-C341-4414-96B3-5A9169136708}"/>
    <dgm:cxn modelId="{D302AFCA-BF68-42CB-9D9A-EBA81FE9423B}" srcId="{F3905B40-735F-4CF3-8F19-CF398742A807}" destId="{18A108C2-8DA7-41C3-8685-AF2BF9CF4363}" srcOrd="2" destOrd="0" parTransId="{B410B8F9-EA51-45DE-ABF1-57608DB09C84}" sibTransId="{4E3AFA90-B6C1-4E26-ADC4-CE9817365CB5}"/>
    <dgm:cxn modelId="{9147BECD-F24F-4EDB-A71A-CFB21BA8E9F1}" srcId="{2B169938-EB6F-493D-B024-58D0E571484E}" destId="{13612905-8012-4CCA-A4B3-616527C30EA5}" srcOrd="0" destOrd="0" parTransId="{5D3DC6C7-34F6-4303-AF56-2B2FB7051041}" sibTransId="{17967995-A663-45EB-B05C-679EA03D5FCC}"/>
    <dgm:cxn modelId="{EE86F1CD-0572-4790-ABFA-35188AAC9672}" type="presOf" srcId="{7589BB50-36D8-4833-AE34-FEB3E3696AAE}" destId="{2C2F0562-DCA5-45DA-ACED-F955B0AB4E5D}" srcOrd="0" destOrd="0" presId="urn:microsoft.com/office/officeart/2018/2/layout/IconVerticalSolidList"/>
    <dgm:cxn modelId="{48A909DD-0A75-4614-8ED9-EF061C5B38F2}" type="presOf" srcId="{13612905-8012-4CCA-A4B3-616527C30EA5}" destId="{B27EA334-2C1E-472C-995C-753CB6C626E7}" srcOrd="0" destOrd="0" presId="urn:microsoft.com/office/officeart/2018/2/layout/IconVerticalSolidList"/>
    <dgm:cxn modelId="{BB06D9E7-9639-4329-AF0E-FE4F9987AE73}" srcId="{2B169938-EB6F-493D-B024-58D0E571484E}" destId="{71B63586-10F9-4C0D-871B-5A2AB2802474}" srcOrd="1" destOrd="0" parTransId="{53EA5B4B-0F2C-464C-A9AE-248F06A33C98}" sibTransId="{C5A6C342-ECD9-4E44-B803-1F39F1947509}"/>
    <dgm:cxn modelId="{7239BF74-5232-4EDC-A8DB-DD3E6C0B41C8}" type="presParOf" srcId="{46DE6C8E-6131-4988-A642-C6C6C2514C2F}" destId="{3E54BE16-8123-4F5A-8955-0565F8C9EA76}" srcOrd="0" destOrd="0" presId="urn:microsoft.com/office/officeart/2018/2/layout/IconVerticalSolidList"/>
    <dgm:cxn modelId="{E996E78E-D2A9-4F36-A3E2-91E951EB6374}" type="presParOf" srcId="{3E54BE16-8123-4F5A-8955-0565F8C9EA76}" destId="{43E0C95C-A2C7-4AFD-8CA8-1CE2F0482559}" srcOrd="0" destOrd="0" presId="urn:microsoft.com/office/officeart/2018/2/layout/IconVerticalSolidList"/>
    <dgm:cxn modelId="{D2CAF701-EF15-4772-81DA-A9C1484F4B9F}" type="presParOf" srcId="{3E54BE16-8123-4F5A-8955-0565F8C9EA76}" destId="{08F38435-1AF2-42FB-8927-C366B561103C}" srcOrd="1" destOrd="0" presId="urn:microsoft.com/office/officeart/2018/2/layout/IconVerticalSolidList"/>
    <dgm:cxn modelId="{8887A826-4606-47D9-AFE7-0A5B38E31EAA}" type="presParOf" srcId="{3E54BE16-8123-4F5A-8955-0565F8C9EA76}" destId="{A9B6930D-1A13-4305-9612-C79740F50168}" srcOrd="2" destOrd="0" presId="urn:microsoft.com/office/officeart/2018/2/layout/IconVerticalSolidList"/>
    <dgm:cxn modelId="{D6FB26B5-D107-4BA9-8F5E-31C70766F80B}" type="presParOf" srcId="{3E54BE16-8123-4F5A-8955-0565F8C9EA76}" destId="{8F02113B-ECD2-4F20-BB32-89F9BFBEA326}" srcOrd="3" destOrd="0" presId="urn:microsoft.com/office/officeart/2018/2/layout/IconVerticalSolidList"/>
    <dgm:cxn modelId="{7F883FCA-2AA1-4012-B177-DD56C64C945C}" type="presParOf" srcId="{46DE6C8E-6131-4988-A642-C6C6C2514C2F}" destId="{BD747ECF-3F3F-4F62-B94F-03EB339F226E}" srcOrd="1" destOrd="0" presId="urn:microsoft.com/office/officeart/2018/2/layout/IconVerticalSolidList"/>
    <dgm:cxn modelId="{0C3A9645-5C09-42AB-966D-EE089717037C}" type="presParOf" srcId="{46DE6C8E-6131-4988-A642-C6C6C2514C2F}" destId="{2F8B9580-128A-4985-8CCE-37C9171E62E4}" srcOrd="2" destOrd="0" presId="urn:microsoft.com/office/officeart/2018/2/layout/IconVerticalSolidList"/>
    <dgm:cxn modelId="{40B03360-4C75-4E1F-85C9-546C707620BB}" type="presParOf" srcId="{2F8B9580-128A-4985-8CCE-37C9171E62E4}" destId="{03613619-A899-4385-BF04-334F69197DA4}" srcOrd="0" destOrd="0" presId="urn:microsoft.com/office/officeart/2018/2/layout/IconVerticalSolidList"/>
    <dgm:cxn modelId="{9B1ABB03-B148-4A55-BA37-17703D224C1D}" type="presParOf" srcId="{2F8B9580-128A-4985-8CCE-37C9171E62E4}" destId="{D07485AB-A214-4285-ACED-DE1088E8308D}" srcOrd="1" destOrd="0" presId="urn:microsoft.com/office/officeart/2018/2/layout/IconVerticalSolidList"/>
    <dgm:cxn modelId="{61E23742-564B-44D5-B2E7-4D51EC1806CD}" type="presParOf" srcId="{2F8B9580-128A-4985-8CCE-37C9171E62E4}" destId="{0A6BD87B-0B71-4B9D-A36E-C23170205FED}" srcOrd="2" destOrd="0" presId="urn:microsoft.com/office/officeart/2018/2/layout/IconVerticalSolidList"/>
    <dgm:cxn modelId="{929B1C69-03F4-401C-8BB4-01E393029623}" type="presParOf" srcId="{2F8B9580-128A-4985-8CCE-37C9171E62E4}" destId="{2C2F0562-DCA5-45DA-ACED-F955B0AB4E5D}" srcOrd="3" destOrd="0" presId="urn:microsoft.com/office/officeart/2018/2/layout/IconVerticalSolidList"/>
    <dgm:cxn modelId="{49FE7A11-D06E-4F35-B4A6-825D5617414A}" type="presParOf" srcId="{46DE6C8E-6131-4988-A642-C6C6C2514C2F}" destId="{37E904A6-E715-41F4-A6A6-D51FB39C2B3F}" srcOrd="3" destOrd="0" presId="urn:microsoft.com/office/officeart/2018/2/layout/IconVerticalSolidList"/>
    <dgm:cxn modelId="{53F7E5C0-B98A-4D1A-A110-974BCDF76E7F}" type="presParOf" srcId="{46DE6C8E-6131-4988-A642-C6C6C2514C2F}" destId="{952F0A9F-4B29-46B5-8EC8-EADDFCB853AF}" srcOrd="4" destOrd="0" presId="urn:microsoft.com/office/officeart/2018/2/layout/IconVerticalSolidList"/>
    <dgm:cxn modelId="{52366FAA-D3A5-4331-A3D8-A3C7B1D55E96}" type="presParOf" srcId="{952F0A9F-4B29-46B5-8EC8-EADDFCB853AF}" destId="{DA69D172-FB0D-4306-90C6-0B86F8ACFA02}" srcOrd="0" destOrd="0" presId="urn:microsoft.com/office/officeart/2018/2/layout/IconVerticalSolidList"/>
    <dgm:cxn modelId="{DBAD3E9E-EDC1-4669-BA00-0EDDCBBDD37F}" type="presParOf" srcId="{952F0A9F-4B29-46B5-8EC8-EADDFCB853AF}" destId="{AAE16B5B-5BCB-4A12-8BE6-196B39BC4AB4}" srcOrd="1" destOrd="0" presId="urn:microsoft.com/office/officeart/2018/2/layout/IconVerticalSolidList"/>
    <dgm:cxn modelId="{EA54A169-A82E-4C84-8481-2631F63B8E5B}" type="presParOf" srcId="{952F0A9F-4B29-46B5-8EC8-EADDFCB853AF}" destId="{F1EA8ED9-8AEE-4FA2-A9EB-1D46C67CBB0C}" srcOrd="2" destOrd="0" presId="urn:microsoft.com/office/officeart/2018/2/layout/IconVerticalSolidList"/>
    <dgm:cxn modelId="{6959CB30-44B7-43E5-9824-16BB8FA1A13F}" type="presParOf" srcId="{952F0A9F-4B29-46B5-8EC8-EADDFCB853AF}" destId="{21284D66-1407-48FF-96AC-F1DABAEB62C9}" srcOrd="3" destOrd="0" presId="urn:microsoft.com/office/officeart/2018/2/layout/IconVerticalSolidList"/>
    <dgm:cxn modelId="{DA620109-CA36-4E85-BC75-59C4E83F67CE}" type="presParOf" srcId="{46DE6C8E-6131-4988-A642-C6C6C2514C2F}" destId="{4CAD88C9-253C-48FA-81CB-7FBD6A3A5BB0}" srcOrd="5" destOrd="0" presId="urn:microsoft.com/office/officeart/2018/2/layout/IconVerticalSolidList"/>
    <dgm:cxn modelId="{2CD2DC30-ACAB-4049-9067-7431380DF1C5}" type="presParOf" srcId="{46DE6C8E-6131-4988-A642-C6C6C2514C2F}" destId="{41B64CC9-945A-4473-947C-5F3B9682BB96}" srcOrd="6" destOrd="0" presId="urn:microsoft.com/office/officeart/2018/2/layout/IconVerticalSolidList"/>
    <dgm:cxn modelId="{AD424ADC-858E-4773-9486-4D9787446F2F}" type="presParOf" srcId="{41B64CC9-945A-4473-947C-5F3B9682BB96}" destId="{5756F478-4A45-4C5A-9555-7086F964E3F9}" srcOrd="0" destOrd="0" presId="urn:microsoft.com/office/officeart/2018/2/layout/IconVerticalSolidList"/>
    <dgm:cxn modelId="{FCBD7251-5A2D-4ED7-92E2-8FF3B83B8BCB}" type="presParOf" srcId="{41B64CC9-945A-4473-947C-5F3B9682BB96}" destId="{18D4E3C7-21D2-46B4-B441-45EC4F568A48}" srcOrd="1" destOrd="0" presId="urn:microsoft.com/office/officeart/2018/2/layout/IconVerticalSolidList"/>
    <dgm:cxn modelId="{CDB6A890-006D-487F-BD37-792F3BB7C0DB}" type="presParOf" srcId="{41B64CC9-945A-4473-947C-5F3B9682BB96}" destId="{B4FD2571-C4F0-4A74-B1BB-9CBEBCBC942A}" srcOrd="2" destOrd="0" presId="urn:microsoft.com/office/officeart/2018/2/layout/IconVerticalSolidList"/>
    <dgm:cxn modelId="{2BFF3E08-0B7B-4265-A988-C24E47DC9FAE}" type="presParOf" srcId="{41B64CC9-945A-4473-947C-5F3B9682BB96}" destId="{859B9ED0-0335-4249-AC3B-7E9EAD8F338E}" srcOrd="3" destOrd="0" presId="urn:microsoft.com/office/officeart/2018/2/layout/IconVerticalSolidList"/>
    <dgm:cxn modelId="{8122E31E-A2A2-47B3-AC61-0A9377921E66}" type="presParOf" srcId="{46DE6C8E-6131-4988-A642-C6C6C2514C2F}" destId="{2CD71F6B-9A72-4757-A25B-1BD8F127F35C}" srcOrd="7" destOrd="0" presId="urn:microsoft.com/office/officeart/2018/2/layout/IconVerticalSolidList"/>
    <dgm:cxn modelId="{B50F3708-EB7F-4BB4-BE79-D7870DE2476D}" type="presParOf" srcId="{46DE6C8E-6131-4988-A642-C6C6C2514C2F}" destId="{03691596-19AD-48AB-8E08-ACF947473BE3}" srcOrd="8" destOrd="0" presId="urn:microsoft.com/office/officeart/2018/2/layout/IconVerticalSolidList"/>
    <dgm:cxn modelId="{066E85ED-C41C-4A8D-9C03-DA5613970438}" type="presParOf" srcId="{03691596-19AD-48AB-8E08-ACF947473BE3}" destId="{E338D383-D188-4CD0-B869-2809CA8A0A4D}" srcOrd="0" destOrd="0" presId="urn:microsoft.com/office/officeart/2018/2/layout/IconVerticalSolidList"/>
    <dgm:cxn modelId="{F81E83B5-3766-4427-A3D0-254F9311287C}" type="presParOf" srcId="{03691596-19AD-48AB-8E08-ACF947473BE3}" destId="{05D5B05D-3E31-49CB-B44E-A8FBC47F5AB2}" srcOrd="1" destOrd="0" presId="urn:microsoft.com/office/officeart/2018/2/layout/IconVerticalSolidList"/>
    <dgm:cxn modelId="{E49E77E6-671D-43AD-995D-D0168FF5830E}" type="presParOf" srcId="{03691596-19AD-48AB-8E08-ACF947473BE3}" destId="{106C65E5-725B-47BA-8CEF-78B87D16EA2A}" srcOrd="2" destOrd="0" presId="urn:microsoft.com/office/officeart/2018/2/layout/IconVerticalSolidList"/>
    <dgm:cxn modelId="{8C7700E8-6AA1-49FA-9D0D-B0133AE76580}" type="presParOf" srcId="{03691596-19AD-48AB-8E08-ACF947473BE3}" destId="{FE2F0E2B-995A-4132-9347-20AC4B0A42C0}" srcOrd="3" destOrd="0" presId="urn:microsoft.com/office/officeart/2018/2/layout/IconVerticalSolidList"/>
    <dgm:cxn modelId="{F62AC5B9-A865-484A-A667-A4EC72C9D837}" type="presParOf" srcId="{46DE6C8E-6131-4988-A642-C6C6C2514C2F}" destId="{EBDA793D-3A26-415B-9259-773D3ABF2C2C}" srcOrd="9" destOrd="0" presId="urn:microsoft.com/office/officeart/2018/2/layout/IconVerticalSolidList"/>
    <dgm:cxn modelId="{C98C78E6-A553-4042-9038-6311E1D520D8}" type="presParOf" srcId="{46DE6C8E-6131-4988-A642-C6C6C2514C2F}" destId="{A0CA593C-E4BE-4DFC-BF3B-924A30E448D4}" srcOrd="10" destOrd="0" presId="urn:microsoft.com/office/officeart/2018/2/layout/IconVerticalSolidList"/>
    <dgm:cxn modelId="{0E6D93DE-9BD9-45FE-A1C0-BE1DEFB2F80F}" type="presParOf" srcId="{A0CA593C-E4BE-4DFC-BF3B-924A30E448D4}" destId="{85CFD8FA-1130-4D3D-88CD-256149714D6D}" srcOrd="0" destOrd="0" presId="urn:microsoft.com/office/officeart/2018/2/layout/IconVerticalSolidList"/>
    <dgm:cxn modelId="{040B74AA-B973-4E95-95D3-52F060888A16}" type="presParOf" srcId="{A0CA593C-E4BE-4DFC-BF3B-924A30E448D4}" destId="{8390EEA4-2A2B-4689-92D1-CC337B94A678}" srcOrd="1" destOrd="0" presId="urn:microsoft.com/office/officeart/2018/2/layout/IconVerticalSolidList"/>
    <dgm:cxn modelId="{02DD63ED-0D45-4887-B150-08ADC70CD53A}" type="presParOf" srcId="{A0CA593C-E4BE-4DFC-BF3B-924A30E448D4}" destId="{601D631B-D793-42C7-B563-2DEBEDF75C54}" srcOrd="2" destOrd="0" presId="urn:microsoft.com/office/officeart/2018/2/layout/IconVerticalSolidList"/>
    <dgm:cxn modelId="{B28E1E01-1962-44A4-93E2-060940A6C3DC}" type="presParOf" srcId="{A0CA593C-E4BE-4DFC-BF3B-924A30E448D4}" destId="{D037B956-E052-4842-912F-42D4E9EA50C3}" srcOrd="3" destOrd="0" presId="urn:microsoft.com/office/officeart/2018/2/layout/IconVerticalSolidList"/>
    <dgm:cxn modelId="{10945B68-8A40-4D6C-8C65-C84DAD3BE7C1}" type="presParOf" srcId="{A0CA593C-E4BE-4DFC-BF3B-924A30E448D4}" destId="{B27EA334-2C1E-472C-995C-753CB6C626E7}"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0D7711-3BCE-43B9-A954-F178AF15A736}"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7DC845C-667E-4644-BCAD-9B517057740D}">
      <dgm:prSet/>
      <dgm:spPr/>
      <dgm:t>
        <a:bodyPr/>
        <a:lstStyle/>
        <a:p>
          <a:pPr>
            <a:defRPr cap="all"/>
          </a:pPr>
          <a:r>
            <a:rPr lang="en-US"/>
            <a:t>What produces </a:t>
          </a:r>
          <a:r>
            <a:rPr lang="en-US" b="1"/>
            <a:t>happy returning customers?</a:t>
          </a:r>
          <a:endParaRPr lang="en-US"/>
        </a:p>
      </dgm:t>
    </dgm:pt>
    <dgm:pt modelId="{D6C3B22D-BA96-45F9-8062-72A87F3BA537}" type="parTrans" cxnId="{DA955B10-CD24-4C59-81DB-2EDD7C3745F5}">
      <dgm:prSet/>
      <dgm:spPr/>
      <dgm:t>
        <a:bodyPr/>
        <a:lstStyle/>
        <a:p>
          <a:endParaRPr lang="en-US"/>
        </a:p>
      </dgm:t>
    </dgm:pt>
    <dgm:pt modelId="{0047FDFB-E491-4CE6-8037-925647D6FC70}" type="sibTrans" cxnId="{DA955B10-CD24-4C59-81DB-2EDD7C3745F5}">
      <dgm:prSet/>
      <dgm:spPr/>
      <dgm:t>
        <a:bodyPr/>
        <a:lstStyle/>
        <a:p>
          <a:endParaRPr lang="en-US"/>
        </a:p>
      </dgm:t>
    </dgm:pt>
    <dgm:pt modelId="{075A4D3E-AD34-467D-BF48-CB8CC8B7A2F2}">
      <dgm:prSet/>
      <dgm:spPr/>
      <dgm:t>
        <a:bodyPr/>
        <a:lstStyle/>
        <a:p>
          <a:pPr>
            <a:defRPr cap="all"/>
          </a:pPr>
          <a:r>
            <a:rPr lang="en-US"/>
            <a:t>Understand leading indicators that influence NPS</a:t>
          </a:r>
        </a:p>
      </dgm:t>
    </dgm:pt>
    <dgm:pt modelId="{4E459FD5-B9D2-4230-ADA3-6EE84A87EE71}" type="parTrans" cxnId="{3CD38E8B-E844-47E4-A53E-C3C92294B95C}">
      <dgm:prSet/>
      <dgm:spPr/>
      <dgm:t>
        <a:bodyPr/>
        <a:lstStyle/>
        <a:p>
          <a:endParaRPr lang="en-US"/>
        </a:p>
      </dgm:t>
    </dgm:pt>
    <dgm:pt modelId="{8B8AE57E-56E8-44AB-9199-C945E95ABA75}" type="sibTrans" cxnId="{3CD38E8B-E844-47E4-A53E-C3C92294B95C}">
      <dgm:prSet/>
      <dgm:spPr/>
      <dgm:t>
        <a:bodyPr/>
        <a:lstStyle/>
        <a:p>
          <a:endParaRPr lang="en-US"/>
        </a:p>
      </dgm:t>
    </dgm:pt>
    <dgm:pt modelId="{6F56C096-992C-4139-B4F7-A97DB80ED4B7}">
      <dgm:prSet/>
      <dgm:spPr/>
      <dgm:t>
        <a:bodyPr/>
        <a:lstStyle/>
        <a:p>
          <a:pPr>
            <a:defRPr cap="all"/>
          </a:pPr>
          <a:r>
            <a:rPr lang="en-US"/>
            <a:t>Maximize regional partner value-add</a:t>
          </a:r>
        </a:p>
      </dgm:t>
    </dgm:pt>
    <dgm:pt modelId="{A1ABDED5-C9D1-4E6C-8C49-7AE0AB49A031}" type="parTrans" cxnId="{2C95EE6B-EFBB-4398-8C0D-507A2DEB5DF2}">
      <dgm:prSet/>
      <dgm:spPr/>
      <dgm:t>
        <a:bodyPr/>
        <a:lstStyle/>
        <a:p>
          <a:endParaRPr lang="en-US"/>
        </a:p>
      </dgm:t>
    </dgm:pt>
    <dgm:pt modelId="{70E649F4-B7B0-43A3-AF7E-3F7BED879DDD}" type="sibTrans" cxnId="{2C95EE6B-EFBB-4398-8C0D-507A2DEB5DF2}">
      <dgm:prSet/>
      <dgm:spPr/>
      <dgm:t>
        <a:bodyPr/>
        <a:lstStyle/>
        <a:p>
          <a:endParaRPr lang="en-US"/>
        </a:p>
      </dgm:t>
    </dgm:pt>
    <dgm:pt modelId="{2849FA0E-FA75-45D2-B2AD-BE7318DF58DE}">
      <dgm:prSet/>
      <dgm:spPr/>
      <dgm:t>
        <a:bodyPr/>
        <a:lstStyle/>
        <a:p>
          <a:pPr>
            <a:defRPr cap="all"/>
          </a:pPr>
          <a:r>
            <a:rPr lang="en-US"/>
            <a:t>Determine what influences airline loyalty</a:t>
          </a:r>
        </a:p>
      </dgm:t>
    </dgm:pt>
    <dgm:pt modelId="{69C001C4-D203-456A-997C-3FDA5BB1ED60}" type="parTrans" cxnId="{C52971F3-2694-4548-8B57-7D25B3B1CFC3}">
      <dgm:prSet/>
      <dgm:spPr/>
      <dgm:t>
        <a:bodyPr/>
        <a:lstStyle/>
        <a:p>
          <a:endParaRPr lang="en-US"/>
        </a:p>
      </dgm:t>
    </dgm:pt>
    <dgm:pt modelId="{707498E7-274D-4221-A759-4847ADACA43B}" type="sibTrans" cxnId="{C52971F3-2694-4548-8B57-7D25B3B1CFC3}">
      <dgm:prSet/>
      <dgm:spPr/>
      <dgm:t>
        <a:bodyPr/>
        <a:lstStyle/>
        <a:p>
          <a:endParaRPr lang="en-US"/>
        </a:p>
      </dgm:t>
    </dgm:pt>
    <dgm:pt modelId="{9A2ED3D2-25F8-4F0E-95AF-FC7C6143B424}" type="pres">
      <dgm:prSet presAssocID="{B30D7711-3BCE-43B9-A954-F178AF15A736}" presName="root" presStyleCnt="0">
        <dgm:presLayoutVars>
          <dgm:dir/>
          <dgm:resizeHandles val="exact"/>
        </dgm:presLayoutVars>
      </dgm:prSet>
      <dgm:spPr/>
    </dgm:pt>
    <dgm:pt modelId="{EE10CFEF-E0CE-4C3E-B8D8-54721C58B028}" type="pres">
      <dgm:prSet presAssocID="{47DC845C-667E-4644-BCAD-9B517057740D}" presName="compNode" presStyleCnt="0"/>
      <dgm:spPr/>
    </dgm:pt>
    <dgm:pt modelId="{136294A7-4D8B-4574-8704-4851ACAF64E4}" type="pres">
      <dgm:prSet presAssocID="{47DC845C-667E-4644-BCAD-9B517057740D}" presName="iconBgRect" presStyleLbl="bgShp" presStyleIdx="0" presStyleCnt="4"/>
      <dgm:spPr/>
    </dgm:pt>
    <dgm:pt modelId="{6E6E468B-7196-41C8-B955-255604158A49}" type="pres">
      <dgm:prSet presAssocID="{47DC845C-667E-4644-BCAD-9B517057740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No Fill"/>
        </a:ext>
      </dgm:extLst>
    </dgm:pt>
    <dgm:pt modelId="{1D7B42B9-9DDA-4099-80C4-9A2529E50F14}" type="pres">
      <dgm:prSet presAssocID="{47DC845C-667E-4644-BCAD-9B517057740D}" presName="spaceRect" presStyleCnt="0"/>
      <dgm:spPr/>
    </dgm:pt>
    <dgm:pt modelId="{DB5B21F9-F854-4C26-B53E-F90A67470BAB}" type="pres">
      <dgm:prSet presAssocID="{47DC845C-667E-4644-BCAD-9B517057740D}" presName="textRect" presStyleLbl="revTx" presStyleIdx="0" presStyleCnt="4">
        <dgm:presLayoutVars>
          <dgm:chMax val="1"/>
          <dgm:chPref val="1"/>
        </dgm:presLayoutVars>
      </dgm:prSet>
      <dgm:spPr/>
    </dgm:pt>
    <dgm:pt modelId="{14D493B3-0C40-4D22-BBAE-47C7C6F5008F}" type="pres">
      <dgm:prSet presAssocID="{0047FDFB-E491-4CE6-8037-925647D6FC70}" presName="sibTrans" presStyleCnt="0"/>
      <dgm:spPr/>
    </dgm:pt>
    <dgm:pt modelId="{D85C1424-05B2-453C-B439-B7D9E9A5B4E1}" type="pres">
      <dgm:prSet presAssocID="{075A4D3E-AD34-467D-BF48-CB8CC8B7A2F2}" presName="compNode" presStyleCnt="0"/>
      <dgm:spPr/>
    </dgm:pt>
    <dgm:pt modelId="{EE575564-307B-4187-878A-6E578B669624}" type="pres">
      <dgm:prSet presAssocID="{075A4D3E-AD34-467D-BF48-CB8CC8B7A2F2}" presName="iconBgRect" presStyleLbl="bgShp" presStyleIdx="1" presStyleCnt="4"/>
      <dgm:spPr/>
    </dgm:pt>
    <dgm:pt modelId="{BC847B29-1B34-4DB6-843E-8074AD640287}" type="pres">
      <dgm:prSet presAssocID="{075A4D3E-AD34-467D-BF48-CB8CC8B7A2F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820887C9-C1D8-407C-9374-49E43D994453}" type="pres">
      <dgm:prSet presAssocID="{075A4D3E-AD34-467D-BF48-CB8CC8B7A2F2}" presName="spaceRect" presStyleCnt="0"/>
      <dgm:spPr/>
    </dgm:pt>
    <dgm:pt modelId="{0B1DD676-3309-440E-A337-DFBC734057B5}" type="pres">
      <dgm:prSet presAssocID="{075A4D3E-AD34-467D-BF48-CB8CC8B7A2F2}" presName="textRect" presStyleLbl="revTx" presStyleIdx="1" presStyleCnt="4">
        <dgm:presLayoutVars>
          <dgm:chMax val="1"/>
          <dgm:chPref val="1"/>
        </dgm:presLayoutVars>
      </dgm:prSet>
      <dgm:spPr/>
    </dgm:pt>
    <dgm:pt modelId="{DC0E4403-3464-4F4B-BFC9-0282BA71E8D5}" type="pres">
      <dgm:prSet presAssocID="{8B8AE57E-56E8-44AB-9199-C945E95ABA75}" presName="sibTrans" presStyleCnt="0"/>
      <dgm:spPr/>
    </dgm:pt>
    <dgm:pt modelId="{34208D8A-5913-4C51-840A-0073A0C1AE29}" type="pres">
      <dgm:prSet presAssocID="{6F56C096-992C-4139-B4F7-A97DB80ED4B7}" presName="compNode" presStyleCnt="0"/>
      <dgm:spPr/>
    </dgm:pt>
    <dgm:pt modelId="{FA9B58B2-31A5-4F98-9C9C-3CE573A47F8F}" type="pres">
      <dgm:prSet presAssocID="{6F56C096-992C-4139-B4F7-A97DB80ED4B7}" presName="iconBgRect" presStyleLbl="bgShp" presStyleIdx="2" presStyleCnt="4"/>
      <dgm:spPr/>
    </dgm:pt>
    <dgm:pt modelId="{CF15D91F-4824-44CE-AB8D-1830EA1A90D3}" type="pres">
      <dgm:prSet presAssocID="{6F56C096-992C-4139-B4F7-A97DB80ED4B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73E581A9-2891-4D8D-9D21-410E1E62C473}" type="pres">
      <dgm:prSet presAssocID="{6F56C096-992C-4139-B4F7-A97DB80ED4B7}" presName="spaceRect" presStyleCnt="0"/>
      <dgm:spPr/>
    </dgm:pt>
    <dgm:pt modelId="{06A46AED-FC53-4ADE-87B1-ED0A3B8B5324}" type="pres">
      <dgm:prSet presAssocID="{6F56C096-992C-4139-B4F7-A97DB80ED4B7}" presName="textRect" presStyleLbl="revTx" presStyleIdx="2" presStyleCnt="4">
        <dgm:presLayoutVars>
          <dgm:chMax val="1"/>
          <dgm:chPref val="1"/>
        </dgm:presLayoutVars>
      </dgm:prSet>
      <dgm:spPr/>
    </dgm:pt>
    <dgm:pt modelId="{3A2674B0-64B4-472B-81E5-8F195310272B}" type="pres">
      <dgm:prSet presAssocID="{70E649F4-B7B0-43A3-AF7E-3F7BED879DDD}" presName="sibTrans" presStyleCnt="0"/>
      <dgm:spPr/>
    </dgm:pt>
    <dgm:pt modelId="{AC3FD1CE-E039-42AD-A793-3162DAAC3E02}" type="pres">
      <dgm:prSet presAssocID="{2849FA0E-FA75-45D2-B2AD-BE7318DF58DE}" presName="compNode" presStyleCnt="0"/>
      <dgm:spPr/>
    </dgm:pt>
    <dgm:pt modelId="{CACE855B-E88C-483F-B453-8766400C482E}" type="pres">
      <dgm:prSet presAssocID="{2849FA0E-FA75-45D2-B2AD-BE7318DF58DE}" presName="iconBgRect" presStyleLbl="bgShp" presStyleIdx="3" presStyleCnt="4"/>
      <dgm:spPr/>
    </dgm:pt>
    <dgm:pt modelId="{6B993F1A-02F0-4540-9A42-5834BEA8A010}" type="pres">
      <dgm:prSet presAssocID="{2849FA0E-FA75-45D2-B2AD-BE7318DF58D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irplane"/>
        </a:ext>
      </dgm:extLst>
    </dgm:pt>
    <dgm:pt modelId="{56F5B1C1-DDA1-4403-B38C-B84C561848D4}" type="pres">
      <dgm:prSet presAssocID="{2849FA0E-FA75-45D2-B2AD-BE7318DF58DE}" presName="spaceRect" presStyleCnt="0"/>
      <dgm:spPr/>
    </dgm:pt>
    <dgm:pt modelId="{3BAE0196-E121-415D-991F-227F951D203D}" type="pres">
      <dgm:prSet presAssocID="{2849FA0E-FA75-45D2-B2AD-BE7318DF58DE}" presName="textRect" presStyleLbl="revTx" presStyleIdx="3" presStyleCnt="4">
        <dgm:presLayoutVars>
          <dgm:chMax val="1"/>
          <dgm:chPref val="1"/>
        </dgm:presLayoutVars>
      </dgm:prSet>
      <dgm:spPr/>
    </dgm:pt>
  </dgm:ptLst>
  <dgm:cxnLst>
    <dgm:cxn modelId="{DA955B10-CD24-4C59-81DB-2EDD7C3745F5}" srcId="{B30D7711-3BCE-43B9-A954-F178AF15A736}" destId="{47DC845C-667E-4644-BCAD-9B517057740D}" srcOrd="0" destOrd="0" parTransId="{D6C3B22D-BA96-45F9-8062-72A87F3BA537}" sibTransId="{0047FDFB-E491-4CE6-8037-925647D6FC70}"/>
    <dgm:cxn modelId="{1DF9E61C-48A2-42F5-9D69-3D94E704A31F}" type="presOf" srcId="{075A4D3E-AD34-467D-BF48-CB8CC8B7A2F2}" destId="{0B1DD676-3309-440E-A337-DFBC734057B5}" srcOrd="0" destOrd="0" presId="urn:microsoft.com/office/officeart/2018/5/layout/IconCircleLabelList"/>
    <dgm:cxn modelId="{DF4D5F33-2940-4EB7-980A-541A2FA1C332}" type="presOf" srcId="{6F56C096-992C-4139-B4F7-A97DB80ED4B7}" destId="{06A46AED-FC53-4ADE-87B1-ED0A3B8B5324}" srcOrd="0" destOrd="0" presId="urn:microsoft.com/office/officeart/2018/5/layout/IconCircleLabelList"/>
    <dgm:cxn modelId="{AC0B8463-EFD9-4894-87E1-A08523A15B76}" type="presOf" srcId="{2849FA0E-FA75-45D2-B2AD-BE7318DF58DE}" destId="{3BAE0196-E121-415D-991F-227F951D203D}" srcOrd="0" destOrd="0" presId="urn:microsoft.com/office/officeart/2018/5/layout/IconCircleLabelList"/>
    <dgm:cxn modelId="{2C95EE6B-EFBB-4398-8C0D-507A2DEB5DF2}" srcId="{B30D7711-3BCE-43B9-A954-F178AF15A736}" destId="{6F56C096-992C-4139-B4F7-A97DB80ED4B7}" srcOrd="2" destOrd="0" parTransId="{A1ABDED5-C9D1-4E6C-8C49-7AE0AB49A031}" sibTransId="{70E649F4-B7B0-43A3-AF7E-3F7BED879DDD}"/>
    <dgm:cxn modelId="{AF8E3B6F-AD10-45D9-A268-DBDE687255C0}" type="presOf" srcId="{47DC845C-667E-4644-BCAD-9B517057740D}" destId="{DB5B21F9-F854-4C26-B53E-F90A67470BAB}" srcOrd="0" destOrd="0" presId="urn:microsoft.com/office/officeart/2018/5/layout/IconCircleLabelList"/>
    <dgm:cxn modelId="{7A1D6859-3460-4287-B43C-A0E8ABE09D37}" type="presOf" srcId="{B30D7711-3BCE-43B9-A954-F178AF15A736}" destId="{9A2ED3D2-25F8-4F0E-95AF-FC7C6143B424}" srcOrd="0" destOrd="0" presId="urn:microsoft.com/office/officeart/2018/5/layout/IconCircleLabelList"/>
    <dgm:cxn modelId="{3CD38E8B-E844-47E4-A53E-C3C92294B95C}" srcId="{B30D7711-3BCE-43B9-A954-F178AF15A736}" destId="{075A4D3E-AD34-467D-BF48-CB8CC8B7A2F2}" srcOrd="1" destOrd="0" parTransId="{4E459FD5-B9D2-4230-ADA3-6EE84A87EE71}" sibTransId="{8B8AE57E-56E8-44AB-9199-C945E95ABA75}"/>
    <dgm:cxn modelId="{C52971F3-2694-4548-8B57-7D25B3B1CFC3}" srcId="{B30D7711-3BCE-43B9-A954-F178AF15A736}" destId="{2849FA0E-FA75-45D2-B2AD-BE7318DF58DE}" srcOrd="3" destOrd="0" parTransId="{69C001C4-D203-456A-997C-3FDA5BB1ED60}" sibTransId="{707498E7-274D-4221-A759-4847ADACA43B}"/>
    <dgm:cxn modelId="{D245346C-E1F2-45CC-8CEF-135C892FAAAF}" type="presParOf" srcId="{9A2ED3D2-25F8-4F0E-95AF-FC7C6143B424}" destId="{EE10CFEF-E0CE-4C3E-B8D8-54721C58B028}" srcOrd="0" destOrd="0" presId="urn:microsoft.com/office/officeart/2018/5/layout/IconCircleLabelList"/>
    <dgm:cxn modelId="{CC31F765-140F-469C-8C08-A69C07CE624B}" type="presParOf" srcId="{EE10CFEF-E0CE-4C3E-B8D8-54721C58B028}" destId="{136294A7-4D8B-4574-8704-4851ACAF64E4}" srcOrd="0" destOrd="0" presId="urn:microsoft.com/office/officeart/2018/5/layout/IconCircleLabelList"/>
    <dgm:cxn modelId="{56E16B4E-92E0-4590-B44F-3FC416A36450}" type="presParOf" srcId="{EE10CFEF-E0CE-4C3E-B8D8-54721C58B028}" destId="{6E6E468B-7196-41C8-B955-255604158A49}" srcOrd="1" destOrd="0" presId="urn:microsoft.com/office/officeart/2018/5/layout/IconCircleLabelList"/>
    <dgm:cxn modelId="{C736D16C-0010-43F3-9311-5BDD41F7AC8E}" type="presParOf" srcId="{EE10CFEF-E0CE-4C3E-B8D8-54721C58B028}" destId="{1D7B42B9-9DDA-4099-80C4-9A2529E50F14}" srcOrd="2" destOrd="0" presId="urn:microsoft.com/office/officeart/2018/5/layout/IconCircleLabelList"/>
    <dgm:cxn modelId="{677FD102-A09A-47ED-9B29-E48B9853A7CF}" type="presParOf" srcId="{EE10CFEF-E0CE-4C3E-B8D8-54721C58B028}" destId="{DB5B21F9-F854-4C26-B53E-F90A67470BAB}" srcOrd="3" destOrd="0" presId="urn:microsoft.com/office/officeart/2018/5/layout/IconCircleLabelList"/>
    <dgm:cxn modelId="{5D926140-707D-4FFE-AE08-70EF1A3EC291}" type="presParOf" srcId="{9A2ED3D2-25F8-4F0E-95AF-FC7C6143B424}" destId="{14D493B3-0C40-4D22-BBAE-47C7C6F5008F}" srcOrd="1" destOrd="0" presId="urn:microsoft.com/office/officeart/2018/5/layout/IconCircleLabelList"/>
    <dgm:cxn modelId="{B7CBAC84-3A99-4FC6-B11A-719016D91B98}" type="presParOf" srcId="{9A2ED3D2-25F8-4F0E-95AF-FC7C6143B424}" destId="{D85C1424-05B2-453C-B439-B7D9E9A5B4E1}" srcOrd="2" destOrd="0" presId="urn:microsoft.com/office/officeart/2018/5/layout/IconCircleLabelList"/>
    <dgm:cxn modelId="{5EAB748A-A63F-40D3-AB77-A12937FB8FDA}" type="presParOf" srcId="{D85C1424-05B2-453C-B439-B7D9E9A5B4E1}" destId="{EE575564-307B-4187-878A-6E578B669624}" srcOrd="0" destOrd="0" presId="urn:microsoft.com/office/officeart/2018/5/layout/IconCircleLabelList"/>
    <dgm:cxn modelId="{BF30BE55-BBF7-4B99-88EA-D03BA1EBB18C}" type="presParOf" srcId="{D85C1424-05B2-453C-B439-B7D9E9A5B4E1}" destId="{BC847B29-1B34-4DB6-843E-8074AD640287}" srcOrd="1" destOrd="0" presId="urn:microsoft.com/office/officeart/2018/5/layout/IconCircleLabelList"/>
    <dgm:cxn modelId="{14DD25A3-93CD-4C4E-8227-1408C3E60386}" type="presParOf" srcId="{D85C1424-05B2-453C-B439-B7D9E9A5B4E1}" destId="{820887C9-C1D8-407C-9374-49E43D994453}" srcOrd="2" destOrd="0" presId="urn:microsoft.com/office/officeart/2018/5/layout/IconCircleLabelList"/>
    <dgm:cxn modelId="{25B497DC-135F-499D-8FA7-3A9714CD8B7D}" type="presParOf" srcId="{D85C1424-05B2-453C-B439-B7D9E9A5B4E1}" destId="{0B1DD676-3309-440E-A337-DFBC734057B5}" srcOrd="3" destOrd="0" presId="urn:microsoft.com/office/officeart/2018/5/layout/IconCircleLabelList"/>
    <dgm:cxn modelId="{71F47FE9-9244-4BAF-9638-4BCAD8A3210D}" type="presParOf" srcId="{9A2ED3D2-25F8-4F0E-95AF-FC7C6143B424}" destId="{DC0E4403-3464-4F4B-BFC9-0282BA71E8D5}" srcOrd="3" destOrd="0" presId="urn:microsoft.com/office/officeart/2018/5/layout/IconCircleLabelList"/>
    <dgm:cxn modelId="{37ADB075-3F92-4B7A-B5E8-68D24F73AA1D}" type="presParOf" srcId="{9A2ED3D2-25F8-4F0E-95AF-FC7C6143B424}" destId="{34208D8A-5913-4C51-840A-0073A0C1AE29}" srcOrd="4" destOrd="0" presId="urn:microsoft.com/office/officeart/2018/5/layout/IconCircleLabelList"/>
    <dgm:cxn modelId="{4693C9D9-1E93-4BFB-8C08-AFB827D884A0}" type="presParOf" srcId="{34208D8A-5913-4C51-840A-0073A0C1AE29}" destId="{FA9B58B2-31A5-4F98-9C9C-3CE573A47F8F}" srcOrd="0" destOrd="0" presId="urn:microsoft.com/office/officeart/2018/5/layout/IconCircleLabelList"/>
    <dgm:cxn modelId="{4CCF9F93-A7CE-4546-B1B2-047409142E20}" type="presParOf" srcId="{34208D8A-5913-4C51-840A-0073A0C1AE29}" destId="{CF15D91F-4824-44CE-AB8D-1830EA1A90D3}" srcOrd="1" destOrd="0" presId="urn:microsoft.com/office/officeart/2018/5/layout/IconCircleLabelList"/>
    <dgm:cxn modelId="{30346A5A-1807-4E34-B484-06D1C1CDBBB8}" type="presParOf" srcId="{34208D8A-5913-4C51-840A-0073A0C1AE29}" destId="{73E581A9-2891-4D8D-9D21-410E1E62C473}" srcOrd="2" destOrd="0" presId="urn:microsoft.com/office/officeart/2018/5/layout/IconCircleLabelList"/>
    <dgm:cxn modelId="{29CEC221-BE1C-4822-A349-1829F4601EEE}" type="presParOf" srcId="{34208D8A-5913-4C51-840A-0073A0C1AE29}" destId="{06A46AED-FC53-4ADE-87B1-ED0A3B8B5324}" srcOrd="3" destOrd="0" presId="urn:microsoft.com/office/officeart/2018/5/layout/IconCircleLabelList"/>
    <dgm:cxn modelId="{E8818B02-6CFB-451B-9721-F244CAFBB443}" type="presParOf" srcId="{9A2ED3D2-25F8-4F0E-95AF-FC7C6143B424}" destId="{3A2674B0-64B4-472B-81E5-8F195310272B}" srcOrd="5" destOrd="0" presId="urn:microsoft.com/office/officeart/2018/5/layout/IconCircleLabelList"/>
    <dgm:cxn modelId="{4E096A86-0650-46F3-9680-B63A48AB647F}" type="presParOf" srcId="{9A2ED3D2-25F8-4F0E-95AF-FC7C6143B424}" destId="{AC3FD1CE-E039-42AD-A793-3162DAAC3E02}" srcOrd="6" destOrd="0" presId="urn:microsoft.com/office/officeart/2018/5/layout/IconCircleLabelList"/>
    <dgm:cxn modelId="{CD7AA9FC-07FE-4947-A91C-5144F0C81BCE}" type="presParOf" srcId="{AC3FD1CE-E039-42AD-A793-3162DAAC3E02}" destId="{CACE855B-E88C-483F-B453-8766400C482E}" srcOrd="0" destOrd="0" presId="urn:microsoft.com/office/officeart/2018/5/layout/IconCircleLabelList"/>
    <dgm:cxn modelId="{751E15DD-05C8-4395-A58E-87877745005C}" type="presParOf" srcId="{AC3FD1CE-E039-42AD-A793-3162DAAC3E02}" destId="{6B993F1A-02F0-4540-9A42-5834BEA8A010}" srcOrd="1" destOrd="0" presId="urn:microsoft.com/office/officeart/2018/5/layout/IconCircleLabelList"/>
    <dgm:cxn modelId="{A4606B43-269F-4E40-A9EE-DB88EDA24C67}" type="presParOf" srcId="{AC3FD1CE-E039-42AD-A793-3162DAAC3E02}" destId="{56F5B1C1-DDA1-4403-B38C-B84C561848D4}" srcOrd="2" destOrd="0" presId="urn:microsoft.com/office/officeart/2018/5/layout/IconCircleLabelList"/>
    <dgm:cxn modelId="{AC2AF5D4-DCF9-496B-B8A7-899C7813462F}" type="presParOf" srcId="{AC3FD1CE-E039-42AD-A793-3162DAAC3E02}" destId="{3BAE0196-E121-415D-991F-227F951D203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D0753A-B8E2-48DD-8AEC-DDC7AA987247}" type="doc">
      <dgm:prSet loTypeId="urn:microsoft.com/office/officeart/2005/8/layout/process4" loCatId="process" qsTypeId="urn:microsoft.com/office/officeart/2005/8/quickstyle/simple4" qsCatId="simple" csTypeId="urn:microsoft.com/office/officeart/2005/8/colors/colorful2" csCatId="colorful" phldr="1"/>
      <dgm:spPr/>
      <dgm:t>
        <a:bodyPr/>
        <a:lstStyle/>
        <a:p>
          <a:endParaRPr lang="en-US"/>
        </a:p>
      </dgm:t>
    </dgm:pt>
    <dgm:pt modelId="{75387120-950C-4056-85AF-D8F90DD66786}">
      <dgm:prSe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200" dirty="0"/>
            <a:t>Survey data was collected from thousands of customers</a:t>
          </a:r>
        </a:p>
      </dgm:t>
    </dgm:pt>
    <dgm:pt modelId="{2DE61CB4-8C73-48DA-8FFA-7D07D827A530}" type="parTrans" cxnId="{88C54ADF-2E5E-4EF7-A5A2-13F7E76097B7}">
      <dgm:prSet/>
      <dgm:spPr/>
      <dgm:t>
        <a:bodyPr/>
        <a:lstStyle/>
        <a:p>
          <a:endParaRPr lang="en-US"/>
        </a:p>
      </dgm:t>
    </dgm:pt>
    <dgm:pt modelId="{C6764929-729F-4A8F-9B60-8F0A87091262}" type="sibTrans" cxnId="{88C54ADF-2E5E-4EF7-A5A2-13F7E76097B7}">
      <dgm:prSet/>
      <dgm:spPr/>
      <dgm:t>
        <a:bodyPr/>
        <a:lstStyle/>
        <a:p>
          <a:endParaRPr lang="en-US"/>
        </a:p>
      </dgm:t>
    </dgm:pt>
    <dgm:pt modelId="{5BE1DCFD-D40D-49BD-A2D3-BEDEE688C72B}">
      <dgm:prSe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400" dirty="0"/>
            <a:t>We logged 86,258 responses encompassing          ~30 characteristics</a:t>
          </a:r>
        </a:p>
      </dgm:t>
    </dgm:pt>
    <dgm:pt modelId="{A9E7A4F0-5BD4-4982-AA0C-7E3426ABC712}" type="parTrans" cxnId="{747416A8-3CB1-4FDC-9A9B-B2F06506B54F}">
      <dgm:prSet/>
      <dgm:spPr/>
      <dgm:t>
        <a:bodyPr/>
        <a:lstStyle/>
        <a:p>
          <a:endParaRPr lang="en-US"/>
        </a:p>
      </dgm:t>
    </dgm:pt>
    <dgm:pt modelId="{14B0BEB7-AAFE-4125-9082-1D4048031A7C}" type="sibTrans" cxnId="{747416A8-3CB1-4FDC-9A9B-B2F06506B54F}">
      <dgm:prSet/>
      <dgm:spPr/>
      <dgm:t>
        <a:bodyPr/>
        <a:lstStyle/>
        <a:p>
          <a:endParaRPr lang="en-US"/>
        </a:p>
      </dgm:t>
    </dgm:pt>
    <dgm:pt modelId="{D43FDA02-E5B2-4F5A-86A6-ACB7B389BFC5}">
      <dgm:prSet/>
      <dgm:spPr/>
      <dgm:t>
        <a:bodyPr/>
        <a:lstStyle/>
        <a:p>
          <a:r>
            <a:rPr lang="en-US" dirty="0"/>
            <a:t>Derived Net Promoter Score from Likelihood to Recommend results</a:t>
          </a:r>
        </a:p>
      </dgm:t>
    </dgm:pt>
    <dgm:pt modelId="{C1A65057-C7BE-4375-A1C7-3ED79EEBF303}" type="parTrans" cxnId="{9FB972A1-F953-42B9-B0A3-628944680005}">
      <dgm:prSet/>
      <dgm:spPr/>
      <dgm:t>
        <a:bodyPr/>
        <a:lstStyle/>
        <a:p>
          <a:endParaRPr lang="en-US"/>
        </a:p>
      </dgm:t>
    </dgm:pt>
    <dgm:pt modelId="{6C25070A-9ABE-4F56-8C5F-F2B60B45213A}" type="sibTrans" cxnId="{9FB972A1-F953-42B9-B0A3-628944680005}">
      <dgm:prSet/>
      <dgm:spPr/>
      <dgm:t>
        <a:bodyPr/>
        <a:lstStyle/>
        <a:p>
          <a:endParaRPr lang="en-US"/>
        </a:p>
      </dgm:t>
    </dgm:pt>
    <dgm:pt modelId="{9F665BE9-E21C-44EE-BB42-6CDDAA2858E9}">
      <dgm:prSet/>
      <dgm:spPr/>
      <dgm:t>
        <a:bodyPr/>
        <a:lstStyle/>
        <a:p>
          <a:r>
            <a:rPr lang="en-US" dirty="0"/>
            <a:t>Grouped responses based on partner airlines to determine who may be causing customer churn </a:t>
          </a:r>
        </a:p>
      </dgm:t>
    </dgm:pt>
    <dgm:pt modelId="{5E59E7F4-74B4-47F7-95B4-921ADBE174FB}" type="parTrans" cxnId="{45055100-9F2B-492F-B8AC-B014A405A651}">
      <dgm:prSet/>
      <dgm:spPr/>
      <dgm:t>
        <a:bodyPr/>
        <a:lstStyle/>
        <a:p>
          <a:endParaRPr lang="en-US"/>
        </a:p>
      </dgm:t>
    </dgm:pt>
    <dgm:pt modelId="{5444C702-476D-44A1-9B69-A69184C410DE}" type="sibTrans" cxnId="{45055100-9F2B-492F-B8AC-B014A405A651}">
      <dgm:prSet/>
      <dgm:spPr/>
      <dgm:t>
        <a:bodyPr/>
        <a:lstStyle/>
        <a:p>
          <a:endParaRPr lang="en-US"/>
        </a:p>
      </dgm:t>
    </dgm:pt>
    <dgm:pt modelId="{B88F41C1-FF0C-450B-83AF-B4D09BDD8A35}">
      <dgm:prSet/>
      <dgm:spPr/>
      <dgm:t>
        <a:bodyPr/>
        <a:lstStyle/>
        <a:p>
          <a:endParaRPr lang="en-US" dirty="0"/>
        </a:p>
        <a:p>
          <a:r>
            <a:rPr lang="en-US" dirty="0"/>
            <a:t>Investigated other key characteristics such as</a:t>
          </a:r>
        </a:p>
      </dgm:t>
    </dgm:pt>
    <dgm:pt modelId="{637AE0BD-BECA-4C4F-9ECC-4ED9762FE6E2}" type="parTrans" cxnId="{91DD6667-35F5-4B91-988A-FB78FDBA64E2}">
      <dgm:prSet/>
      <dgm:spPr/>
      <dgm:t>
        <a:bodyPr/>
        <a:lstStyle/>
        <a:p>
          <a:endParaRPr lang="en-US"/>
        </a:p>
      </dgm:t>
    </dgm:pt>
    <dgm:pt modelId="{A75A987E-241F-488A-9A15-DC370D9E12EC}" type="sibTrans" cxnId="{91DD6667-35F5-4B91-988A-FB78FDBA64E2}">
      <dgm:prSet/>
      <dgm:spPr/>
      <dgm:t>
        <a:bodyPr/>
        <a:lstStyle/>
        <a:p>
          <a:endParaRPr lang="en-US"/>
        </a:p>
      </dgm:t>
    </dgm:pt>
    <dgm:pt modelId="{7FB27DAD-9F32-4C5E-9C1A-8F2801FA9DCD}">
      <dgm:prSet/>
      <dgm:spPr/>
      <dgm:t>
        <a:bodyPr/>
        <a:lstStyle/>
        <a:p>
          <a:r>
            <a:rPr lang="en-US" dirty="0"/>
            <a:t>Origin City/State</a:t>
          </a:r>
        </a:p>
      </dgm:t>
    </dgm:pt>
    <dgm:pt modelId="{813BE7CA-E16F-4C89-A8AC-1243FF684F59}" type="parTrans" cxnId="{A212094E-91F8-4705-B920-80DA7E4594B2}">
      <dgm:prSet/>
      <dgm:spPr/>
      <dgm:t>
        <a:bodyPr/>
        <a:lstStyle/>
        <a:p>
          <a:endParaRPr lang="en-US"/>
        </a:p>
      </dgm:t>
    </dgm:pt>
    <dgm:pt modelId="{64C2C8A8-8BED-40BB-B28A-DF161F9610F4}" type="sibTrans" cxnId="{A212094E-91F8-4705-B920-80DA7E4594B2}">
      <dgm:prSet/>
      <dgm:spPr/>
      <dgm:t>
        <a:bodyPr/>
        <a:lstStyle/>
        <a:p>
          <a:endParaRPr lang="en-US"/>
        </a:p>
      </dgm:t>
    </dgm:pt>
    <dgm:pt modelId="{603C471C-60B4-4EB9-A67A-E866A793A20B}">
      <dgm:prSet/>
      <dgm:spPr/>
      <dgm:t>
        <a:bodyPr/>
        <a:lstStyle/>
        <a:p>
          <a:r>
            <a:rPr lang="en-US" dirty="0"/>
            <a:t>Age</a:t>
          </a:r>
        </a:p>
      </dgm:t>
    </dgm:pt>
    <dgm:pt modelId="{FE80E9D4-5482-4552-8F3F-6AD92DD5F1C1}" type="parTrans" cxnId="{24D091F5-C2D3-4A23-AC58-41C845919D65}">
      <dgm:prSet/>
      <dgm:spPr/>
      <dgm:t>
        <a:bodyPr/>
        <a:lstStyle/>
        <a:p>
          <a:endParaRPr lang="en-US"/>
        </a:p>
      </dgm:t>
    </dgm:pt>
    <dgm:pt modelId="{D79DAF13-12B7-4827-BC28-76A74C6F401E}" type="sibTrans" cxnId="{24D091F5-C2D3-4A23-AC58-41C845919D65}">
      <dgm:prSet/>
      <dgm:spPr/>
      <dgm:t>
        <a:bodyPr/>
        <a:lstStyle/>
        <a:p>
          <a:endParaRPr lang="en-US"/>
        </a:p>
      </dgm:t>
    </dgm:pt>
    <dgm:pt modelId="{E97F3568-6826-405E-8288-D36BA33CE820}">
      <dgm:prSet/>
      <dgm:spPr/>
      <dgm:t>
        <a:bodyPr/>
        <a:lstStyle/>
        <a:p>
          <a:r>
            <a:rPr lang="en-US" dirty="0"/>
            <a:t>Status</a:t>
          </a:r>
        </a:p>
      </dgm:t>
    </dgm:pt>
    <dgm:pt modelId="{8EE091A4-7D12-4210-92FE-CCB6BBFC45DC}" type="parTrans" cxnId="{162DE00C-FE7B-45ED-B371-909570903532}">
      <dgm:prSet/>
      <dgm:spPr/>
      <dgm:t>
        <a:bodyPr/>
        <a:lstStyle/>
        <a:p>
          <a:endParaRPr lang="en-US"/>
        </a:p>
      </dgm:t>
    </dgm:pt>
    <dgm:pt modelId="{4152154C-B19A-4BA6-A52C-4860D0CD8EF5}" type="sibTrans" cxnId="{162DE00C-FE7B-45ED-B371-909570903532}">
      <dgm:prSet/>
      <dgm:spPr/>
      <dgm:t>
        <a:bodyPr/>
        <a:lstStyle/>
        <a:p>
          <a:endParaRPr lang="en-US"/>
        </a:p>
      </dgm:t>
    </dgm:pt>
    <dgm:pt modelId="{55C77B2C-ACBC-463F-80FE-C0A60AB5396B}">
      <dgm:prSet/>
      <dgm:spPr/>
      <dgm:t>
        <a:bodyPr/>
        <a:lstStyle/>
        <a:p>
          <a:r>
            <a:rPr lang="en-US" dirty="0"/>
            <a:t>Class</a:t>
          </a:r>
        </a:p>
      </dgm:t>
    </dgm:pt>
    <dgm:pt modelId="{7D6D4972-C6B5-434F-A623-4F1230DA9CEF}" type="parTrans" cxnId="{58300681-D1EB-4046-A96A-526B6EF2E6FC}">
      <dgm:prSet/>
      <dgm:spPr/>
      <dgm:t>
        <a:bodyPr/>
        <a:lstStyle/>
        <a:p>
          <a:endParaRPr lang="en-US"/>
        </a:p>
      </dgm:t>
    </dgm:pt>
    <dgm:pt modelId="{4DA765C8-9DA0-4E75-A425-704C9201E03B}" type="sibTrans" cxnId="{58300681-D1EB-4046-A96A-526B6EF2E6FC}">
      <dgm:prSet/>
      <dgm:spPr/>
      <dgm:t>
        <a:bodyPr/>
        <a:lstStyle/>
        <a:p>
          <a:endParaRPr lang="en-US"/>
        </a:p>
      </dgm:t>
    </dgm:pt>
    <dgm:pt modelId="{BE9A16F2-6289-4E23-9923-2CA5E293D99A}" type="pres">
      <dgm:prSet presAssocID="{46D0753A-B8E2-48DD-8AEC-DDC7AA987247}" presName="Name0" presStyleCnt="0">
        <dgm:presLayoutVars>
          <dgm:dir/>
          <dgm:animLvl val="lvl"/>
          <dgm:resizeHandles val="exact"/>
        </dgm:presLayoutVars>
      </dgm:prSet>
      <dgm:spPr/>
    </dgm:pt>
    <dgm:pt modelId="{1C6E9415-66C7-48AA-9EE8-142218C894B2}" type="pres">
      <dgm:prSet presAssocID="{5BE1DCFD-D40D-49BD-A2D3-BEDEE688C72B}" presName="boxAndChildren" presStyleCnt="0"/>
      <dgm:spPr/>
    </dgm:pt>
    <dgm:pt modelId="{99EAB0E6-682F-4D95-8FEF-D05B6E0CFDB7}" type="pres">
      <dgm:prSet presAssocID="{5BE1DCFD-D40D-49BD-A2D3-BEDEE688C72B}" presName="parentTextBox" presStyleLbl="node1" presStyleIdx="0" presStyleCnt="2"/>
      <dgm:spPr/>
    </dgm:pt>
    <dgm:pt modelId="{AB20EEAD-0EE3-4A00-BF08-A0EC0A803D0A}" type="pres">
      <dgm:prSet presAssocID="{5BE1DCFD-D40D-49BD-A2D3-BEDEE688C72B}" presName="entireBox" presStyleLbl="node1" presStyleIdx="0" presStyleCnt="2"/>
      <dgm:spPr/>
    </dgm:pt>
    <dgm:pt modelId="{6C89A3F3-FF52-4F7B-B693-D9812EC197E6}" type="pres">
      <dgm:prSet presAssocID="{5BE1DCFD-D40D-49BD-A2D3-BEDEE688C72B}" presName="descendantBox" presStyleCnt="0"/>
      <dgm:spPr/>
    </dgm:pt>
    <dgm:pt modelId="{51B61933-658F-4C6E-8BC1-AE32517C76C0}" type="pres">
      <dgm:prSet presAssocID="{D43FDA02-E5B2-4F5A-86A6-ACB7B389BFC5}" presName="childTextBox" presStyleLbl="fgAccFollowNode1" presStyleIdx="0" presStyleCnt="3" custScaleX="100293" custScaleY="144749">
        <dgm:presLayoutVars>
          <dgm:bulletEnabled val="1"/>
        </dgm:presLayoutVars>
      </dgm:prSet>
      <dgm:spPr/>
    </dgm:pt>
    <dgm:pt modelId="{7CD73BC5-E1EB-4D92-A32D-7288834F759C}" type="pres">
      <dgm:prSet presAssocID="{9F665BE9-E21C-44EE-BB42-6CDDAA2858E9}" presName="childTextBox" presStyleLbl="fgAccFollowNode1" presStyleIdx="1" presStyleCnt="3" custScaleY="144886">
        <dgm:presLayoutVars>
          <dgm:bulletEnabled val="1"/>
        </dgm:presLayoutVars>
      </dgm:prSet>
      <dgm:spPr/>
    </dgm:pt>
    <dgm:pt modelId="{ECA5B993-9B7E-403A-B0FC-951195C76812}" type="pres">
      <dgm:prSet presAssocID="{B88F41C1-FF0C-450B-83AF-B4D09BDD8A35}" presName="childTextBox" presStyleLbl="fgAccFollowNode1" presStyleIdx="2" presStyleCnt="3" custScaleY="144749" custLinFactNeighborY="19170">
        <dgm:presLayoutVars>
          <dgm:bulletEnabled val="1"/>
        </dgm:presLayoutVars>
      </dgm:prSet>
      <dgm:spPr/>
    </dgm:pt>
    <dgm:pt modelId="{46BB42DF-DA05-4513-BD8E-29436AD18D18}" type="pres">
      <dgm:prSet presAssocID="{C6764929-729F-4A8F-9B60-8F0A87091262}" presName="sp" presStyleCnt="0"/>
      <dgm:spPr/>
    </dgm:pt>
    <dgm:pt modelId="{9F90C90F-2D92-4CCE-8F78-CD0550450CF6}" type="pres">
      <dgm:prSet presAssocID="{75387120-950C-4056-85AF-D8F90DD66786}" presName="arrowAndChildren" presStyleCnt="0"/>
      <dgm:spPr/>
    </dgm:pt>
    <dgm:pt modelId="{A38ED473-BC61-4895-8698-4EC9DE30FEAA}" type="pres">
      <dgm:prSet presAssocID="{75387120-950C-4056-85AF-D8F90DD66786}" presName="parentTextArrow" presStyleLbl="node1" presStyleIdx="1" presStyleCnt="2" custScaleY="26096"/>
      <dgm:spPr/>
    </dgm:pt>
  </dgm:ptLst>
  <dgm:cxnLst>
    <dgm:cxn modelId="{45055100-9F2B-492F-B8AC-B014A405A651}" srcId="{5BE1DCFD-D40D-49BD-A2D3-BEDEE688C72B}" destId="{9F665BE9-E21C-44EE-BB42-6CDDAA2858E9}" srcOrd="1" destOrd="0" parTransId="{5E59E7F4-74B4-47F7-95B4-921ADBE174FB}" sibTransId="{5444C702-476D-44A1-9B69-A69184C410DE}"/>
    <dgm:cxn modelId="{162DE00C-FE7B-45ED-B371-909570903532}" srcId="{B88F41C1-FF0C-450B-83AF-B4D09BDD8A35}" destId="{E97F3568-6826-405E-8288-D36BA33CE820}" srcOrd="2" destOrd="0" parTransId="{8EE091A4-7D12-4210-92FE-CCB6BBFC45DC}" sibTransId="{4152154C-B19A-4BA6-A52C-4860D0CD8EF5}"/>
    <dgm:cxn modelId="{9BA69618-7224-4031-9BDD-FF95921422BA}" type="presOf" srcId="{5BE1DCFD-D40D-49BD-A2D3-BEDEE688C72B}" destId="{99EAB0E6-682F-4D95-8FEF-D05B6E0CFDB7}" srcOrd="0" destOrd="0" presId="urn:microsoft.com/office/officeart/2005/8/layout/process4"/>
    <dgm:cxn modelId="{60DCB21A-05DF-4E08-A1B5-7374F9566B1B}" type="presOf" srcId="{9F665BE9-E21C-44EE-BB42-6CDDAA2858E9}" destId="{7CD73BC5-E1EB-4D92-A32D-7288834F759C}" srcOrd="0" destOrd="0" presId="urn:microsoft.com/office/officeart/2005/8/layout/process4"/>
    <dgm:cxn modelId="{4E7A5C3E-8004-40A0-908D-98897258B3DA}" type="presOf" srcId="{5BE1DCFD-D40D-49BD-A2D3-BEDEE688C72B}" destId="{AB20EEAD-0EE3-4A00-BF08-A0EC0A803D0A}" srcOrd="1" destOrd="0" presId="urn:microsoft.com/office/officeart/2005/8/layout/process4"/>
    <dgm:cxn modelId="{9DD3BF5C-94AE-4BBA-AF17-00522D45BD21}" type="presOf" srcId="{75387120-950C-4056-85AF-D8F90DD66786}" destId="{A38ED473-BC61-4895-8698-4EC9DE30FEAA}" srcOrd="0" destOrd="0" presId="urn:microsoft.com/office/officeart/2005/8/layout/process4"/>
    <dgm:cxn modelId="{91DD6667-35F5-4B91-988A-FB78FDBA64E2}" srcId="{5BE1DCFD-D40D-49BD-A2D3-BEDEE688C72B}" destId="{B88F41C1-FF0C-450B-83AF-B4D09BDD8A35}" srcOrd="2" destOrd="0" parTransId="{637AE0BD-BECA-4C4F-9ECC-4ED9762FE6E2}" sibTransId="{A75A987E-241F-488A-9A15-DC370D9E12EC}"/>
    <dgm:cxn modelId="{A212094E-91F8-4705-B920-80DA7E4594B2}" srcId="{B88F41C1-FF0C-450B-83AF-B4D09BDD8A35}" destId="{7FB27DAD-9F32-4C5E-9C1A-8F2801FA9DCD}" srcOrd="0" destOrd="0" parTransId="{813BE7CA-E16F-4C89-A8AC-1243FF684F59}" sibTransId="{64C2C8A8-8BED-40BB-B28A-DF161F9610F4}"/>
    <dgm:cxn modelId="{DA8D127F-9A74-45F4-8C80-3CD29CD6CFF8}" type="presOf" srcId="{D43FDA02-E5B2-4F5A-86A6-ACB7B389BFC5}" destId="{51B61933-658F-4C6E-8BC1-AE32517C76C0}" srcOrd="0" destOrd="0" presId="urn:microsoft.com/office/officeart/2005/8/layout/process4"/>
    <dgm:cxn modelId="{58300681-D1EB-4046-A96A-526B6EF2E6FC}" srcId="{B88F41C1-FF0C-450B-83AF-B4D09BDD8A35}" destId="{55C77B2C-ACBC-463F-80FE-C0A60AB5396B}" srcOrd="3" destOrd="0" parTransId="{7D6D4972-C6B5-434F-A623-4F1230DA9CEF}" sibTransId="{4DA765C8-9DA0-4E75-A425-704C9201E03B}"/>
    <dgm:cxn modelId="{1401088E-21E7-4795-81C2-1C2CEBC79BC5}" type="presOf" srcId="{46D0753A-B8E2-48DD-8AEC-DDC7AA987247}" destId="{BE9A16F2-6289-4E23-9923-2CA5E293D99A}" srcOrd="0" destOrd="0" presId="urn:microsoft.com/office/officeart/2005/8/layout/process4"/>
    <dgm:cxn modelId="{9FB972A1-F953-42B9-B0A3-628944680005}" srcId="{5BE1DCFD-D40D-49BD-A2D3-BEDEE688C72B}" destId="{D43FDA02-E5B2-4F5A-86A6-ACB7B389BFC5}" srcOrd="0" destOrd="0" parTransId="{C1A65057-C7BE-4375-A1C7-3ED79EEBF303}" sibTransId="{6C25070A-9ABE-4F56-8C5F-F2B60B45213A}"/>
    <dgm:cxn modelId="{747416A8-3CB1-4FDC-9A9B-B2F06506B54F}" srcId="{46D0753A-B8E2-48DD-8AEC-DDC7AA987247}" destId="{5BE1DCFD-D40D-49BD-A2D3-BEDEE688C72B}" srcOrd="1" destOrd="0" parTransId="{A9E7A4F0-5BD4-4982-AA0C-7E3426ABC712}" sibTransId="{14B0BEB7-AAFE-4125-9082-1D4048031A7C}"/>
    <dgm:cxn modelId="{E9480BD5-17AE-44C3-BB46-B65019C06473}" type="presOf" srcId="{B88F41C1-FF0C-450B-83AF-B4D09BDD8A35}" destId="{ECA5B993-9B7E-403A-B0FC-951195C76812}" srcOrd="0" destOrd="0" presId="urn:microsoft.com/office/officeart/2005/8/layout/process4"/>
    <dgm:cxn modelId="{FC3E8ED5-60C8-4B69-B7EA-3109BF00AFCC}" type="presOf" srcId="{55C77B2C-ACBC-463F-80FE-C0A60AB5396B}" destId="{ECA5B993-9B7E-403A-B0FC-951195C76812}" srcOrd="0" destOrd="4" presId="urn:microsoft.com/office/officeart/2005/8/layout/process4"/>
    <dgm:cxn modelId="{88C54ADF-2E5E-4EF7-A5A2-13F7E76097B7}" srcId="{46D0753A-B8E2-48DD-8AEC-DDC7AA987247}" destId="{75387120-950C-4056-85AF-D8F90DD66786}" srcOrd="0" destOrd="0" parTransId="{2DE61CB4-8C73-48DA-8FFA-7D07D827A530}" sibTransId="{C6764929-729F-4A8F-9B60-8F0A87091262}"/>
    <dgm:cxn modelId="{856196E0-89C1-4F7D-AEF8-B05350A5921C}" type="presOf" srcId="{603C471C-60B4-4EB9-A67A-E866A793A20B}" destId="{ECA5B993-9B7E-403A-B0FC-951195C76812}" srcOrd="0" destOrd="2" presId="urn:microsoft.com/office/officeart/2005/8/layout/process4"/>
    <dgm:cxn modelId="{90DFBAEC-3DCF-43F4-8C0E-6FC531DCAC94}" type="presOf" srcId="{7FB27DAD-9F32-4C5E-9C1A-8F2801FA9DCD}" destId="{ECA5B993-9B7E-403A-B0FC-951195C76812}" srcOrd="0" destOrd="1" presId="urn:microsoft.com/office/officeart/2005/8/layout/process4"/>
    <dgm:cxn modelId="{7CB9F4ED-175E-46C8-A980-A59E6530BC59}" type="presOf" srcId="{E97F3568-6826-405E-8288-D36BA33CE820}" destId="{ECA5B993-9B7E-403A-B0FC-951195C76812}" srcOrd="0" destOrd="3" presId="urn:microsoft.com/office/officeart/2005/8/layout/process4"/>
    <dgm:cxn modelId="{24D091F5-C2D3-4A23-AC58-41C845919D65}" srcId="{B88F41C1-FF0C-450B-83AF-B4D09BDD8A35}" destId="{603C471C-60B4-4EB9-A67A-E866A793A20B}" srcOrd="1" destOrd="0" parTransId="{FE80E9D4-5482-4552-8F3F-6AD92DD5F1C1}" sibTransId="{D79DAF13-12B7-4827-BC28-76A74C6F401E}"/>
    <dgm:cxn modelId="{366D45DD-61B0-4740-A7FB-2D3F88F8538A}" type="presParOf" srcId="{BE9A16F2-6289-4E23-9923-2CA5E293D99A}" destId="{1C6E9415-66C7-48AA-9EE8-142218C894B2}" srcOrd="0" destOrd="0" presId="urn:microsoft.com/office/officeart/2005/8/layout/process4"/>
    <dgm:cxn modelId="{95BC7691-680E-4445-A11C-F3F9D20260B1}" type="presParOf" srcId="{1C6E9415-66C7-48AA-9EE8-142218C894B2}" destId="{99EAB0E6-682F-4D95-8FEF-D05B6E0CFDB7}" srcOrd="0" destOrd="0" presId="urn:microsoft.com/office/officeart/2005/8/layout/process4"/>
    <dgm:cxn modelId="{10A5F804-B565-4FC3-9A0B-B6741CEB73DC}" type="presParOf" srcId="{1C6E9415-66C7-48AA-9EE8-142218C894B2}" destId="{AB20EEAD-0EE3-4A00-BF08-A0EC0A803D0A}" srcOrd="1" destOrd="0" presId="urn:microsoft.com/office/officeart/2005/8/layout/process4"/>
    <dgm:cxn modelId="{46D28CF7-6623-4716-B277-74FC2BC63842}" type="presParOf" srcId="{1C6E9415-66C7-48AA-9EE8-142218C894B2}" destId="{6C89A3F3-FF52-4F7B-B693-D9812EC197E6}" srcOrd="2" destOrd="0" presId="urn:microsoft.com/office/officeart/2005/8/layout/process4"/>
    <dgm:cxn modelId="{CC67DD69-B2C5-42A8-917F-5C564606320B}" type="presParOf" srcId="{6C89A3F3-FF52-4F7B-B693-D9812EC197E6}" destId="{51B61933-658F-4C6E-8BC1-AE32517C76C0}" srcOrd="0" destOrd="0" presId="urn:microsoft.com/office/officeart/2005/8/layout/process4"/>
    <dgm:cxn modelId="{CEA8BA71-846F-407F-8253-BAE52D364FD5}" type="presParOf" srcId="{6C89A3F3-FF52-4F7B-B693-D9812EC197E6}" destId="{7CD73BC5-E1EB-4D92-A32D-7288834F759C}" srcOrd="1" destOrd="0" presId="urn:microsoft.com/office/officeart/2005/8/layout/process4"/>
    <dgm:cxn modelId="{ACAC68F4-F7AD-4580-8B19-E66155EC2EDD}" type="presParOf" srcId="{6C89A3F3-FF52-4F7B-B693-D9812EC197E6}" destId="{ECA5B993-9B7E-403A-B0FC-951195C76812}" srcOrd="2" destOrd="0" presId="urn:microsoft.com/office/officeart/2005/8/layout/process4"/>
    <dgm:cxn modelId="{D0E28053-1FF7-4C55-8A1D-14B5B70FB9A8}" type="presParOf" srcId="{BE9A16F2-6289-4E23-9923-2CA5E293D99A}" destId="{46BB42DF-DA05-4513-BD8E-29436AD18D18}" srcOrd="1" destOrd="0" presId="urn:microsoft.com/office/officeart/2005/8/layout/process4"/>
    <dgm:cxn modelId="{11415FE2-66B1-4FB9-A607-A6A92D423A5C}" type="presParOf" srcId="{BE9A16F2-6289-4E23-9923-2CA5E293D99A}" destId="{9F90C90F-2D92-4CCE-8F78-CD0550450CF6}" srcOrd="2" destOrd="0" presId="urn:microsoft.com/office/officeart/2005/8/layout/process4"/>
    <dgm:cxn modelId="{62994A6B-0D50-4692-A79F-F16EC876EA72}" type="presParOf" srcId="{9F90C90F-2D92-4CCE-8F78-CD0550450CF6}" destId="{A38ED473-BC61-4895-8698-4EC9DE30FEAA}"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E0C95C-A2C7-4AFD-8CA8-1CE2F0482559}">
      <dsp:nvSpPr>
        <dsp:cNvPr id="0" name=""/>
        <dsp:cNvSpPr/>
      </dsp:nvSpPr>
      <dsp:spPr>
        <a:xfrm>
          <a:off x="0" y="1827"/>
          <a:ext cx="6797675" cy="7787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F38435-1AF2-42FB-8927-C366B561103C}">
      <dsp:nvSpPr>
        <dsp:cNvPr id="0" name=""/>
        <dsp:cNvSpPr/>
      </dsp:nvSpPr>
      <dsp:spPr>
        <a:xfrm>
          <a:off x="235585" y="177056"/>
          <a:ext cx="428336" cy="4283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02113B-ECD2-4F20-BB32-89F9BFBEA326}">
      <dsp:nvSpPr>
        <dsp:cNvPr id="0" name=""/>
        <dsp:cNvSpPr/>
      </dsp:nvSpPr>
      <dsp:spPr>
        <a:xfrm>
          <a:off x="899507" y="1827"/>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44550">
            <a:lnSpc>
              <a:spcPct val="90000"/>
            </a:lnSpc>
            <a:spcBef>
              <a:spcPct val="0"/>
            </a:spcBef>
            <a:spcAft>
              <a:spcPct val="35000"/>
            </a:spcAft>
            <a:buNone/>
          </a:pPr>
          <a:r>
            <a:rPr lang="en-US" sz="1900" kern="1200"/>
            <a:t>Overview/Goals</a:t>
          </a:r>
        </a:p>
      </dsp:txBody>
      <dsp:txXfrm>
        <a:off x="899507" y="1827"/>
        <a:ext cx="5898167" cy="778794"/>
      </dsp:txXfrm>
    </dsp:sp>
    <dsp:sp modelId="{03613619-A899-4385-BF04-334F69197DA4}">
      <dsp:nvSpPr>
        <dsp:cNvPr id="0" name=""/>
        <dsp:cNvSpPr/>
      </dsp:nvSpPr>
      <dsp:spPr>
        <a:xfrm>
          <a:off x="0" y="975320"/>
          <a:ext cx="6797675" cy="7787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7485AB-A214-4285-ACED-DE1088E8308D}">
      <dsp:nvSpPr>
        <dsp:cNvPr id="0" name=""/>
        <dsp:cNvSpPr/>
      </dsp:nvSpPr>
      <dsp:spPr>
        <a:xfrm>
          <a:off x="235585" y="1150548"/>
          <a:ext cx="428336" cy="4283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2F0562-DCA5-45DA-ACED-F955B0AB4E5D}">
      <dsp:nvSpPr>
        <dsp:cNvPr id="0" name=""/>
        <dsp:cNvSpPr/>
      </dsp:nvSpPr>
      <dsp:spPr>
        <a:xfrm>
          <a:off x="899507" y="975320"/>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44550">
            <a:lnSpc>
              <a:spcPct val="90000"/>
            </a:lnSpc>
            <a:spcBef>
              <a:spcPct val="0"/>
            </a:spcBef>
            <a:spcAft>
              <a:spcPct val="35000"/>
            </a:spcAft>
            <a:buNone/>
          </a:pPr>
          <a:r>
            <a:rPr lang="en-US" sz="1900" kern="1200"/>
            <a:t>Being a “Data-Driven” Organization</a:t>
          </a:r>
        </a:p>
      </dsp:txBody>
      <dsp:txXfrm>
        <a:off x="899507" y="975320"/>
        <a:ext cx="5898167" cy="778794"/>
      </dsp:txXfrm>
    </dsp:sp>
    <dsp:sp modelId="{DA69D172-FB0D-4306-90C6-0B86F8ACFA02}">
      <dsp:nvSpPr>
        <dsp:cNvPr id="0" name=""/>
        <dsp:cNvSpPr/>
      </dsp:nvSpPr>
      <dsp:spPr>
        <a:xfrm>
          <a:off x="0" y="1948812"/>
          <a:ext cx="6797675" cy="7787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E16B5B-5BCB-4A12-8BE6-196B39BC4AB4}">
      <dsp:nvSpPr>
        <dsp:cNvPr id="0" name=""/>
        <dsp:cNvSpPr/>
      </dsp:nvSpPr>
      <dsp:spPr>
        <a:xfrm>
          <a:off x="235585" y="2124041"/>
          <a:ext cx="428336" cy="4283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1284D66-1407-48FF-96AC-F1DABAEB62C9}">
      <dsp:nvSpPr>
        <dsp:cNvPr id="0" name=""/>
        <dsp:cNvSpPr/>
      </dsp:nvSpPr>
      <dsp:spPr>
        <a:xfrm>
          <a:off x="899507" y="1948812"/>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44550">
            <a:lnSpc>
              <a:spcPct val="90000"/>
            </a:lnSpc>
            <a:spcBef>
              <a:spcPct val="0"/>
            </a:spcBef>
            <a:spcAft>
              <a:spcPct val="35000"/>
            </a:spcAft>
            <a:buNone/>
          </a:pPr>
          <a:r>
            <a:rPr lang="en-US" sz="1900" kern="1200"/>
            <a:t>Dataset Summary</a:t>
          </a:r>
        </a:p>
      </dsp:txBody>
      <dsp:txXfrm>
        <a:off x="899507" y="1948812"/>
        <a:ext cx="5898167" cy="778794"/>
      </dsp:txXfrm>
    </dsp:sp>
    <dsp:sp modelId="{5756F478-4A45-4C5A-9555-7086F964E3F9}">
      <dsp:nvSpPr>
        <dsp:cNvPr id="0" name=""/>
        <dsp:cNvSpPr/>
      </dsp:nvSpPr>
      <dsp:spPr>
        <a:xfrm>
          <a:off x="0" y="2922305"/>
          <a:ext cx="6797675" cy="7787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D4E3C7-21D2-46B4-B441-45EC4F568A48}">
      <dsp:nvSpPr>
        <dsp:cNvPr id="0" name=""/>
        <dsp:cNvSpPr/>
      </dsp:nvSpPr>
      <dsp:spPr>
        <a:xfrm>
          <a:off x="235585" y="3097533"/>
          <a:ext cx="428336" cy="4283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59B9ED0-0335-4249-AC3B-7E9EAD8F338E}">
      <dsp:nvSpPr>
        <dsp:cNvPr id="0" name=""/>
        <dsp:cNvSpPr/>
      </dsp:nvSpPr>
      <dsp:spPr>
        <a:xfrm>
          <a:off x="899507" y="2922305"/>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44550">
            <a:lnSpc>
              <a:spcPct val="90000"/>
            </a:lnSpc>
            <a:spcBef>
              <a:spcPct val="0"/>
            </a:spcBef>
            <a:spcAft>
              <a:spcPct val="35000"/>
            </a:spcAft>
            <a:buNone/>
          </a:pPr>
          <a:r>
            <a:rPr lang="en-US" sz="1900" kern="1200"/>
            <a:t>Evaluation of Origin Cities</a:t>
          </a:r>
        </a:p>
      </dsp:txBody>
      <dsp:txXfrm>
        <a:off x="899507" y="2922305"/>
        <a:ext cx="5898167" cy="778794"/>
      </dsp:txXfrm>
    </dsp:sp>
    <dsp:sp modelId="{E338D383-D188-4CD0-B869-2809CA8A0A4D}">
      <dsp:nvSpPr>
        <dsp:cNvPr id="0" name=""/>
        <dsp:cNvSpPr/>
      </dsp:nvSpPr>
      <dsp:spPr>
        <a:xfrm>
          <a:off x="0" y="3895797"/>
          <a:ext cx="6797675" cy="7787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D5B05D-3E31-49CB-B44E-A8FBC47F5AB2}">
      <dsp:nvSpPr>
        <dsp:cNvPr id="0" name=""/>
        <dsp:cNvSpPr/>
      </dsp:nvSpPr>
      <dsp:spPr>
        <a:xfrm>
          <a:off x="235585" y="4071026"/>
          <a:ext cx="428336" cy="42833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E2F0E2B-995A-4132-9347-20AC4B0A42C0}">
      <dsp:nvSpPr>
        <dsp:cNvPr id="0" name=""/>
        <dsp:cNvSpPr/>
      </dsp:nvSpPr>
      <dsp:spPr>
        <a:xfrm>
          <a:off x="899507" y="3895797"/>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44550">
            <a:lnSpc>
              <a:spcPct val="90000"/>
            </a:lnSpc>
            <a:spcBef>
              <a:spcPct val="0"/>
            </a:spcBef>
            <a:spcAft>
              <a:spcPct val="35000"/>
            </a:spcAft>
            <a:buNone/>
          </a:pPr>
          <a:r>
            <a:rPr lang="en-US" sz="1900" kern="1200"/>
            <a:t>Deep Dive - Partner Airlines</a:t>
          </a:r>
        </a:p>
      </dsp:txBody>
      <dsp:txXfrm>
        <a:off x="899507" y="3895797"/>
        <a:ext cx="5898167" cy="778794"/>
      </dsp:txXfrm>
    </dsp:sp>
    <dsp:sp modelId="{85CFD8FA-1130-4D3D-88CD-256149714D6D}">
      <dsp:nvSpPr>
        <dsp:cNvPr id="0" name=""/>
        <dsp:cNvSpPr/>
      </dsp:nvSpPr>
      <dsp:spPr>
        <a:xfrm>
          <a:off x="0" y="4869290"/>
          <a:ext cx="6797675" cy="7787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90EEA4-2A2B-4689-92D1-CC337B94A678}">
      <dsp:nvSpPr>
        <dsp:cNvPr id="0" name=""/>
        <dsp:cNvSpPr/>
      </dsp:nvSpPr>
      <dsp:spPr>
        <a:xfrm>
          <a:off x="235585" y="5044518"/>
          <a:ext cx="428336" cy="42833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037B956-E052-4842-912F-42D4E9EA50C3}">
      <dsp:nvSpPr>
        <dsp:cNvPr id="0" name=""/>
        <dsp:cNvSpPr/>
      </dsp:nvSpPr>
      <dsp:spPr>
        <a:xfrm>
          <a:off x="899507" y="4869290"/>
          <a:ext cx="3058953"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44550">
            <a:lnSpc>
              <a:spcPct val="90000"/>
            </a:lnSpc>
            <a:spcBef>
              <a:spcPct val="0"/>
            </a:spcBef>
            <a:spcAft>
              <a:spcPct val="35000"/>
            </a:spcAft>
            <a:buNone/>
          </a:pPr>
          <a:r>
            <a:rPr lang="en-US" sz="1900" kern="1200"/>
            <a:t>Effects on NPS</a:t>
          </a:r>
        </a:p>
      </dsp:txBody>
      <dsp:txXfrm>
        <a:off x="899507" y="4869290"/>
        <a:ext cx="3058953" cy="778794"/>
      </dsp:txXfrm>
    </dsp:sp>
    <dsp:sp modelId="{B27EA334-2C1E-472C-995C-753CB6C626E7}">
      <dsp:nvSpPr>
        <dsp:cNvPr id="0" name=""/>
        <dsp:cNvSpPr/>
      </dsp:nvSpPr>
      <dsp:spPr>
        <a:xfrm>
          <a:off x="3958460" y="4869290"/>
          <a:ext cx="2839214"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488950">
            <a:lnSpc>
              <a:spcPct val="90000"/>
            </a:lnSpc>
            <a:spcBef>
              <a:spcPct val="0"/>
            </a:spcBef>
            <a:spcAft>
              <a:spcPct val="35000"/>
            </a:spcAft>
            <a:buNone/>
          </a:pPr>
          <a:r>
            <a:rPr lang="en-US" sz="1100" kern="1200"/>
            <a:t>Age</a:t>
          </a:r>
        </a:p>
        <a:p>
          <a:pPr marL="0" lvl="0" indent="0" algn="l" defTabSz="488950">
            <a:lnSpc>
              <a:spcPct val="90000"/>
            </a:lnSpc>
            <a:spcBef>
              <a:spcPct val="0"/>
            </a:spcBef>
            <a:spcAft>
              <a:spcPct val="35000"/>
            </a:spcAft>
            <a:buNone/>
          </a:pPr>
          <a:r>
            <a:rPr lang="en-US" sz="1100" kern="1200"/>
            <a:t>Status/Class</a:t>
          </a:r>
        </a:p>
        <a:p>
          <a:pPr marL="0" lvl="0" indent="0" algn="l" defTabSz="488950">
            <a:lnSpc>
              <a:spcPct val="90000"/>
            </a:lnSpc>
            <a:spcBef>
              <a:spcPct val="0"/>
            </a:spcBef>
            <a:spcAft>
              <a:spcPct val="35000"/>
            </a:spcAft>
            <a:buNone/>
          </a:pPr>
          <a:r>
            <a:rPr lang="en-US" sz="1100" kern="1200"/>
            <a:t>Frequent Fliers</a:t>
          </a:r>
        </a:p>
      </dsp:txBody>
      <dsp:txXfrm>
        <a:off x="3958460" y="4869290"/>
        <a:ext cx="2839214" cy="7787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6294A7-4D8B-4574-8704-4851ACAF64E4}">
      <dsp:nvSpPr>
        <dsp:cNvPr id="0" name=""/>
        <dsp:cNvSpPr/>
      </dsp:nvSpPr>
      <dsp:spPr>
        <a:xfrm>
          <a:off x="774129" y="709809"/>
          <a:ext cx="1255425" cy="12554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6E468B-7196-41C8-B955-255604158A49}">
      <dsp:nvSpPr>
        <dsp:cNvPr id="0" name=""/>
        <dsp:cNvSpPr/>
      </dsp:nvSpPr>
      <dsp:spPr>
        <a:xfrm>
          <a:off x="1041679" y="977359"/>
          <a:ext cx="720326" cy="720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5B21F9-F854-4C26-B53E-F90A67470BAB}">
      <dsp:nvSpPr>
        <dsp:cNvPr id="0" name=""/>
        <dsp:cNvSpPr/>
      </dsp:nvSpPr>
      <dsp:spPr>
        <a:xfrm>
          <a:off x="372805" y="2356270"/>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What produces </a:t>
          </a:r>
          <a:r>
            <a:rPr lang="en-US" sz="1700" b="1" kern="1200"/>
            <a:t>happy returning customers?</a:t>
          </a:r>
          <a:endParaRPr lang="en-US" sz="1700" kern="1200"/>
        </a:p>
      </dsp:txBody>
      <dsp:txXfrm>
        <a:off x="372805" y="2356270"/>
        <a:ext cx="2058075" cy="720000"/>
      </dsp:txXfrm>
    </dsp:sp>
    <dsp:sp modelId="{EE575564-307B-4187-878A-6E578B669624}">
      <dsp:nvSpPr>
        <dsp:cNvPr id="0" name=""/>
        <dsp:cNvSpPr/>
      </dsp:nvSpPr>
      <dsp:spPr>
        <a:xfrm>
          <a:off x="3192368" y="709809"/>
          <a:ext cx="1255425" cy="12554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847B29-1B34-4DB6-843E-8074AD640287}">
      <dsp:nvSpPr>
        <dsp:cNvPr id="0" name=""/>
        <dsp:cNvSpPr/>
      </dsp:nvSpPr>
      <dsp:spPr>
        <a:xfrm>
          <a:off x="3459917" y="977359"/>
          <a:ext cx="720326" cy="720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B1DD676-3309-440E-A337-DFBC734057B5}">
      <dsp:nvSpPr>
        <dsp:cNvPr id="0" name=""/>
        <dsp:cNvSpPr/>
      </dsp:nvSpPr>
      <dsp:spPr>
        <a:xfrm>
          <a:off x="2791043" y="2356270"/>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Understand leading indicators that influence NPS</a:t>
          </a:r>
        </a:p>
      </dsp:txBody>
      <dsp:txXfrm>
        <a:off x="2791043" y="2356270"/>
        <a:ext cx="2058075" cy="720000"/>
      </dsp:txXfrm>
    </dsp:sp>
    <dsp:sp modelId="{FA9B58B2-31A5-4F98-9C9C-3CE573A47F8F}">
      <dsp:nvSpPr>
        <dsp:cNvPr id="0" name=""/>
        <dsp:cNvSpPr/>
      </dsp:nvSpPr>
      <dsp:spPr>
        <a:xfrm>
          <a:off x="5610606" y="709809"/>
          <a:ext cx="1255425" cy="12554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15D91F-4824-44CE-AB8D-1830EA1A90D3}">
      <dsp:nvSpPr>
        <dsp:cNvPr id="0" name=""/>
        <dsp:cNvSpPr/>
      </dsp:nvSpPr>
      <dsp:spPr>
        <a:xfrm>
          <a:off x="5878155" y="977359"/>
          <a:ext cx="720326" cy="720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6A46AED-FC53-4ADE-87B1-ED0A3B8B5324}">
      <dsp:nvSpPr>
        <dsp:cNvPr id="0" name=""/>
        <dsp:cNvSpPr/>
      </dsp:nvSpPr>
      <dsp:spPr>
        <a:xfrm>
          <a:off x="5209281" y="2356270"/>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Maximize regional partner value-add</a:t>
          </a:r>
        </a:p>
      </dsp:txBody>
      <dsp:txXfrm>
        <a:off x="5209281" y="2356270"/>
        <a:ext cx="2058075" cy="720000"/>
      </dsp:txXfrm>
    </dsp:sp>
    <dsp:sp modelId="{CACE855B-E88C-483F-B453-8766400C482E}">
      <dsp:nvSpPr>
        <dsp:cNvPr id="0" name=""/>
        <dsp:cNvSpPr/>
      </dsp:nvSpPr>
      <dsp:spPr>
        <a:xfrm>
          <a:off x="8028844" y="709809"/>
          <a:ext cx="1255425" cy="125542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993F1A-02F0-4540-9A42-5834BEA8A010}">
      <dsp:nvSpPr>
        <dsp:cNvPr id="0" name=""/>
        <dsp:cNvSpPr/>
      </dsp:nvSpPr>
      <dsp:spPr>
        <a:xfrm>
          <a:off x="8296394" y="977359"/>
          <a:ext cx="720326" cy="720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BAE0196-E121-415D-991F-227F951D203D}">
      <dsp:nvSpPr>
        <dsp:cNvPr id="0" name=""/>
        <dsp:cNvSpPr/>
      </dsp:nvSpPr>
      <dsp:spPr>
        <a:xfrm>
          <a:off x="7627519" y="2356270"/>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Determine what influences airline loyalty</a:t>
          </a:r>
        </a:p>
      </dsp:txBody>
      <dsp:txXfrm>
        <a:off x="7627519" y="2356270"/>
        <a:ext cx="2058075"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0EEAD-0EE3-4A00-BF08-A0EC0A803D0A}">
      <dsp:nvSpPr>
        <dsp:cNvPr id="0" name=""/>
        <dsp:cNvSpPr/>
      </dsp:nvSpPr>
      <dsp:spPr>
        <a:xfrm>
          <a:off x="0" y="1587136"/>
          <a:ext cx="6797675" cy="4099100"/>
        </a:xfrm>
        <a:prstGeom prst="rect">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We logged 86,258 responses encompassing          ~30 characteristics</a:t>
          </a:r>
        </a:p>
      </dsp:txBody>
      <dsp:txXfrm>
        <a:off x="0" y="1587136"/>
        <a:ext cx="6797675" cy="2213514"/>
      </dsp:txXfrm>
    </dsp:sp>
    <dsp:sp modelId="{51B61933-658F-4C6E-8BC1-AE32517C76C0}">
      <dsp:nvSpPr>
        <dsp:cNvPr id="0" name=""/>
        <dsp:cNvSpPr/>
      </dsp:nvSpPr>
      <dsp:spPr>
        <a:xfrm>
          <a:off x="2" y="3296778"/>
          <a:ext cx="2270311" cy="2729366"/>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t>Derived Net Promoter Score from Likelihood to Recommend results</a:t>
          </a:r>
        </a:p>
      </dsp:txBody>
      <dsp:txXfrm>
        <a:off x="2" y="3296778"/>
        <a:ext cx="2270311" cy="2729366"/>
      </dsp:txXfrm>
    </dsp:sp>
    <dsp:sp modelId="{7CD73BC5-E1EB-4D92-A32D-7288834F759C}">
      <dsp:nvSpPr>
        <dsp:cNvPr id="0" name=""/>
        <dsp:cNvSpPr/>
      </dsp:nvSpPr>
      <dsp:spPr>
        <a:xfrm>
          <a:off x="2270314" y="3295486"/>
          <a:ext cx="2263678" cy="2731950"/>
        </a:xfrm>
        <a:prstGeom prst="rect">
          <a:avLst/>
        </a:prstGeom>
        <a:solidFill>
          <a:schemeClr val="accent2">
            <a:tint val="40000"/>
            <a:alpha val="90000"/>
            <a:hueOff val="987282"/>
            <a:satOff val="-2587"/>
            <a:lumOff val="926"/>
            <a:alphaOff val="0"/>
          </a:schemeClr>
        </a:solidFill>
        <a:ln w="12700" cap="flat" cmpd="sng" algn="ctr">
          <a:solidFill>
            <a:schemeClr val="accent2">
              <a:tint val="40000"/>
              <a:alpha val="90000"/>
              <a:hueOff val="987282"/>
              <a:satOff val="-2587"/>
              <a:lumOff val="92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dirty="0"/>
            <a:t>Grouped responses based on partner airlines to determine who may be causing customer churn </a:t>
          </a:r>
        </a:p>
      </dsp:txBody>
      <dsp:txXfrm>
        <a:off x="2270314" y="3295486"/>
        <a:ext cx="2263678" cy="2731950"/>
      </dsp:txXfrm>
    </dsp:sp>
    <dsp:sp modelId="{ECA5B993-9B7E-403A-B0FC-951195C76812}">
      <dsp:nvSpPr>
        <dsp:cNvPr id="0" name=""/>
        <dsp:cNvSpPr/>
      </dsp:nvSpPr>
      <dsp:spPr>
        <a:xfrm>
          <a:off x="4533993" y="3301493"/>
          <a:ext cx="2263678" cy="2729366"/>
        </a:xfrm>
        <a:prstGeom prst="rect">
          <a:avLst/>
        </a:prstGeom>
        <a:solidFill>
          <a:schemeClr val="accent2">
            <a:tint val="40000"/>
            <a:alpha val="90000"/>
            <a:hueOff val="1974564"/>
            <a:satOff val="-5173"/>
            <a:lumOff val="1852"/>
            <a:alphaOff val="0"/>
          </a:schemeClr>
        </a:solidFill>
        <a:ln w="12700" cap="flat" cmpd="sng" algn="ctr">
          <a:solidFill>
            <a:schemeClr val="accent2">
              <a:tint val="40000"/>
              <a:alpha val="90000"/>
              <a:hueOff val="1974564"/>
              <a:satOff val="-5173"/>
              <a:lumOff val="185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25400" rIns="142240" bIns="25400" numCol="1" spcCol="1270" anchor="t" anchorCtr="0">
          <a:noAutofit/>
        </a:bodyPr>
        <a:lstStyle/>
        <a:p>
          <a:pPr marL="0" lvl="0" indent="0" algn="l" defTabSz="889000">
            <a:lnSpc>
              <a:spcPct val="90000"/>
            </a:lnSpc>
            <a:spcBef>
              <a:spcPct val="0"/>
            </a:spcBef>
            <a:spcAft>
              <a:spcPct val="35000"/>
            </a:spcAft>
            <a:buNone/>
          </a:pPr>
          <a:endParaRPr lang="en-US" sz="2000" kern="1200" dirty="0"/>
        </a:p>
        <a:p>
          <a:pPr marL="0" lvl="0" indent="0" algn="l" defTabSz="889000">
            <a:lnSpc>
              <a:spcPct val="90000"/>
            </a:lnSpc>
            <a:spcBef>
              <a:spcPct val="0"/>
            </a:spcBef>
            <a:spcAft>
              <a:spcPct val="35000"/>
            </a:spcAft>
            <a:buNone/>
          </a:pPr>
          <a:r>
            <a:rPr lang="en-US" sz="2000" kern="1200" dirty="0"/>
            <a:t>Investigated other key characteristics such as</a:t>
          </a:r>
        </a:p>
        <a:p>
          <a:pPr marL="171450" lvl="1" indent="-171450" algn="l" defTabSz="711200">
            <a:lnSpc>
              <a:spcPct val="90000"/>
            </a:lnSpc>
            <a:spcBef>
              <a:spcPct val="0"/>
            </a:spcBef>
            <a:spcAft>
              <a:spcPct val="15000"/>
            </a:spcAft>
            <a:buChar char="•"/>
          </a:pPr>
          <a:r>
            <a:rPr lang="en-US" sz="1600" kern="1200" dirty="0"/>
            <a:t>Origin City/State</a:t>
          </a:r>
        </a:p>
        <a:p>
          <a:pPr marL="171450" lvl="1" indent="-171450" algn="l" defTabSz="711200">
            <a:lnSpc>
              <a:spcPct val="90000"/>
            </a:lnSpc>
            <a:spcBef>
              <a:spcPct val="0"/>
            </a:spcBef>
            <a:spcAft>
              <a:spcPct val="15000"/>
            </a:spcAft>
            <a:buChar char="•"/>
          </a:pPr>
          <a:r>
            <a:rPr lang="en-US" sz="1600" kern="1200" dirty="0"/>
            <a:t>Age</a:t>
          </a:r>
        </a:p>
        <a:p>
          <a:pPr marL="171450" lvl="1" indent="-171450" algn="l" defTabSz="711200">
            <a:lnSpc>
              <a:spcPct val="90000"/>
            </a:lnSpc>
            <a:spcBef>
              <a:spcPct val="0"/>
            </a:spcBef>
            <a:spcAft>
              <a:spcPct val="15000"/>
            </a:spcAft>
            <a:buChar char="•"/>
          </a:pPr>
          <a:r>
            <a:rPr lang="en-US" sz="1600" kern="1200" dirty="0"/>
            <a:t>Status</a:t>
          </a:r>
        </a:p>
        <a:p>
          <a:pPr marL="171450" lvl="1" indent="-171450" algn="l" defTabSz="711200">
            <a:lnSpc>
              <a:spcPct val="90000"/>
            </a:lnSpc>
            <a:spcBef>
              <a:spcPct val="0"/>
            </a:spcBef>
            <a:spcAft>
              <a:spcPct val="15000"/>
            </a:spcAft>
            <a:buChar char="•"/>
          </a:pPr>
          <a:r>
            <a:rPr lang="en-US" sz="1600" kern="1200" dirty="0"/>
            <a:t>Class</a:t>
          </a:r>
        </a:p>
      </dsp:txBody>
      <dsp:txXfrm>
        <a:off x="4533993" y="3301493"/>
        <a:ext cx="2263678" cy="2729366"/>
      </dsp:txXfrm>
    </dsp:sp>
    <dsp:sp modelId="{A38ED473-BC61-4895-8698-4EC9DE30FEAA}">
      <dsp:nvSpPr>
        <dsp:cNvPr id="0" name=""/>
        <dsp:cNvSpPr/>
      </dsp:nvSpPr>
      <dsp:spPr>
        <a:xfrm rot="10800000">
          <a:off x="0" y="3422"/>
          <a:ext cx="6797675" cy="1645200"/>
        </a:xfrm>
        <a:prstGeom prst="upArrowCallout">
          <a:avLst/>
        </a:prstGeom>
        <a:gradFill rotWithShape="0">
          <a:gsLst>
            <a:gs pos="0">
              <a:schemeClr val="accent2">
                <a:hueOff val="1907789"/>
                <a:satOff val="-43528"/>
                <a:lumOff val="16079"/>
                <a:alphaOff val="0"/>
                <a:shade val="85000"/>
                <a:satMod val="130000"/>
              </a:schemeClr>
            </a:gs>
            <a:gs pos="34000">
              <a:schemeClr val="accent2">
                <a:hueOff val="1907789"/>
                <a:satOff val="-43528"/>
                <a:lumOff val="16079"/>
                <a:alphaOff val="0"/>
                <a:shade val="87000"/>
                <a:satMod val="125000"/>
              </a:schemeClr>
            </a:gs>
            <a:gs pos="70000">
              <a:schemeClr val="accent2">
                <a:hueOff val="1907789"/>
                <a:satOff val="-43528"/>
                <a:lumOff val="16079"/>
                <a:alphaOff val="0"/>
                <a:tint val="100000"/>
                <a:shade val="90000"/>
                <a:satMod val="130000"/>
              </a:schemeClr>
            </a:gs>
            <a:gs pos="100000">
              <a:schemeClr val="accent2">
                <a:hueOff val="1907789"/>
                <a:satOff val="-43528"/>
                <a:lumOff val="16079"/>
                <a:alphaOff val="0"/>
                <a:tint val="100000"/>
                <a:shade val="100000"/>
                <a:satMod val="110000"/>
              </a:schemeClr>
            </a:gs>
          </a:gsLst>
          <a:path path="circle">
            <a:fillToRect l="100000" t="100000" r="100000" b="100000"/>
          </a:path>
        </a:gra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Survey data was collected from thousands of customers</a:t>
          </a:r>
        </a:p>
      </dsp:txBody>
      <dsp:txXfrm rot="10800000">
        <a:off x="0" y="3422"/>
        <a:ext cx="6797675" cy="10690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D1C89C-A37B-4B5C-9882-BA870A74D715}" type="datetimeFigureOut">
              <a:rPr lang="en-US" smtClean="0"/>
              <a:t>7/29/2019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62715-AD87-45B4-9110-43AFFA21B3EE}" type="slidenum">
              <a:rPr lang="en-US" smtClean="0"/>
              <a:t>‹#›</a:t>
            </a:fld>
            <a:endParaRPr lang="en-US"/>
          </a:p>
        </p:txBody>
      </p:sp>
    </p:spTree>
    <p:extLst>
      <p:ext uri="{BB962C8B-B14F-4D97-AF65-F5344CB8AC3E}">
        <p14:creationId xmlns:p14="http://schemas.microsoft.com/office/powerpoint/2010/main" val="1690943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Partner.Name</a:t>
            </a:r>
            <a:r>
              <a:rPr lang="en-US" dirty="0"/>
              <a:t> 	            </a:t>
            </a:r>
            <a:r>
              <a:rPr lang="en-US" dirty="0" err="1"/>
              <a:t>Partner.Code</a:t>
            </a:r>
            <a:r>
              <a:rPr lang="en-US" dirty="0"/>
              <a:t>  count</a:t>
            </a:r>
          </a:p>
          <a:p>
            <a:r>
              <a:rPr lang="en-US" dirty="0"/>
              <a:t>#1          Paul Smith Airlines Inc.           AA  4573</a:t>
            </a:r>
          </a:p>
          <a:p>
            <a:r>
              <a:rPr lang="en-US" dirty="0"/>
              <a:t>#2            </a:t>
            </a:r>
            <a:r>
              <a:rPr lang="en-US" dirty="0" err="1"/>
              <a:t>FlyToSun</a:t>
            </a:r>
            <a:r>
              <a:rPr lang="en-US" dirty="0"/>
              <a:t> Airlines Inc.           AS  2540</a:t>
            </a:r>
          </a:p>
          <a:p>
            <a:r>
              <a:rPr lang="en-US" dirty="0"/>
              <a:t>#3            </a:t>
            </a:r>
            <a:r>
              <a:rPr lang="en-US" dirty="0" err="1"/>
              <a:t>OnlyJets</a:t>
            </a:r>
            <a:r>
              <a:rPr lang="en-US" dirty="0"/>
              <a:t> Airlines Inc.           B6  3088</a:t>
            </a:r>
          </a:p>
          <a:p>
            <a:r>
              <a:rPr lang="en-US" dirty="0"/>
              <a:t>#4               Sigma Airlines Inc.           DL 13675</a:t>
            </a:r>
          </a:p>
          <a:p>
            <a:r>
              <a:rPr lang="en-US" dirty="0"/>
              <a:t>#5              </a:t>
            </a:r>
            <a:r>
              <a:rPr lang="en-US" dirty="0" err="1"/>
              <a:t>FlyFast</a:t>
            </a:r>
            <a:r>
              <a:rPr lang="en-US" dirty="0"/>
              <a:t> Airways Inc.           EV 10055</a:t>
            </a:r>
          </a:p>
          <a:p>
            <a:r>
              <a:rPr lang="en-US" dirty="0"/>
              <a:t>#6          </a:t>
            </a:r>
            <a:r>
              <a:rPr lang="en-US" dirty="0" err="1"/>
              <a:t>GoingNorth</a:t>
            </a:r>
            <a:r>
              <a:rPr lang="en-US" dirty="0"/>
              <a:t> Airlines Inc.           F9  1283</a:t>
            </a:r>
          </a:p>
          <a:p>
            <a:r>
              <a:rPr lang="en-US" dirty="0"/>
              <a:t>#7                   </a:t>
            </a:r>
            <a:r>
              <a:rPr lang="en-US" dirty="0" err="1"/>
              <a:t>FlyHere</a:t>
            </a:r>
            <a:r>
              <a:rPr lang="en-US" dirty="0"/>
              <a:t> Airways           FL  2034</a:t>
            </a:r>
          </a:p>
          <a:p>
            <a:r>
              <a:rPr lang="en-US" dirty="0"/>
              <a:t>#8                 West Airways Inc.           HA   116</a:t>
            </a:r>
          </a:p>
          <a:p>
            <a:r>
              <a:rPr lang="en-US" dirty="0"/>
              <a:t>#9          </a:t>
            </a:r>
            <a:r>
              <a:rPr lang="en-US" dirty="0" err="1"/>
              <a:t>EnjoyFlying</a:t>
            </a:r>
            <a:r>
              <a:rPr lang="en-US" dirty="0"/>
              <a:t> Air Services           MQ  4274</a:t>
            </a:r>
          </a:p>
          <a:p>
            <a:r>
              <a:rPr lang="en-US" dirty="0"/>
              <a:t>#10 Northwest Business Airlines Inc.           OO 10704</a:t>
            </a:r>
          </a:p>
          <a:p>
            <a:r>
              <a:rPr lang="en-US" dirty="0"/>
              <a:t>#11             </a:t>
            </a:r>
            <a:r>
              <a:rPr lang="en-US" dirty="0" err="1"/>
              <a:t>Oursin</a:t>
            </a:r>
            <a:r>
              <a:rPr lang="en-US" dirty="0"/>
              <a:t> Airlines Inc.           OU  7975</a:t>
            </a:r>
          </a:p>
          <a:p>
            <a:r>
              <a:rPr lang="en-US" dirty="0"/>
              <a:t>#12           Southeast Airlines Co.           US  7767</a:t>
            </a:r>
          </a:p>
          <a:p>
            <a:r>
              <a:rPr lang="en-US" dirty="0"/>
              <a:t>#13         </a:t>
            </a:r>
            <a:r>
              <a:rPr lang="en-US" dirty="0" err="1"/>
              <a:t>Cool&amp;Young</a:t>
            </a:r>
            <a:r>
              <a:rPr lang="en-US" dirty="0"/>
              <a:t> Airlines Inc.           VX  1026</a:t>
            </a:r>
          </a:p>
          <a:p>
            <a:r>
              <a:rPr lang="en-US" dirty="0"/>
              <a:t>#14         </a:t>
            </a:r>
            <a:r>
              <a:rPr lang="en-US" dirty="0" err="1"/>
              <a:t>Cheapseats</a:t>
            </a:r>
            <a:r>
              <a:rPr lang="en-US" dirty="0"/>
              <a:t> Airlines Inc.           WN 18990</a:t>
            </a:r>
          </a:p>
        </p:txBody>
      </p:sp>
      <p:sp>
        <p:nvSpPr>
          <p:cNvPr id="4" name="Slide Number Placeholder 3"/>
          <p:cNvSpPr>
            <a:spLocks noGrp="1"/>
          </p:cNvSpPr>
          <p:nvPr>
            <p:ph type="sldNum" sz="quarter" idx="5"/>
          </p:nvPr>
        </p:nvSpPr>
        <p:spPr/>
        <p:txBody>
          <a:bodyPr/>
          <a:lstStyle/>
          <a:p>
            <a:fld id="{C3762715-AD87-45B4-9110-43AFFA21B3EE}" type="slidenum">
              <a:rPr lang="en-US" smtClean="0"/>
              <a:t>7</a:t>
            </a:fld>
            <a:endParaRPr lang="en-US"/>
          </a:p>
        </p:txBody>
      </p:sp>
    </p:spTree>
    <p:extLst>
      <p:ext uri="{BB962C8B-B14F-4D97-AF65-F5344CB8AC3E}">
        <p14:creationId xmlns:p14="http://schemas.microsoft.com/office/powerpoint/2010/main" val="1326662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0B8064-8542-1E4B-8B1F-9A638D83045F}" type="datetimeFigureOut">
              <a:rPr lang="en-US" smtClean="0"/>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7063D-5D3F-1B4F-BAD5-2FAB797911A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3325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0B8064-8542-1E4B-8B1F-9A638D83045F}" type="datetimeFigureOut">
              <a:rPr lang="en-US" smtClean="0"/>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7063D-5D3F-1B4F-BAD5-2FAB797911AB}" type="slidenum">
              <a:rPr lang="en-US" smtClean="0"/>
              <a:t>‹#›</a:t>
            </a:fld>
            <a:endParaRPr lang="en-US"/>
          </a:p>
        </p:txBody>
      </p:sp>
    </p:spTree>
    <p:extLst>
      <p:ext uri="{BB962C8B-B14F-4D97-AF65-F5344CB8AC3E}">
        <p14:creationId xmlns:p14="http://schemas.microsoft.com/office/powerpoint/2010/main" val="1302212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0B8064-8542-1E4B-8B1F-9A638D83045F}" type="datetimeFigureOut">
              <a:rPr lang="en-US" smtClean="0"/>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7063D-5D3F-1B4F-BAD5-2FAB797911AB}" type="slidenum">
              <a:rPr lang="en-US" smtClean="0"/>
              <a:t>‹#›</a:t>
            </a:fld>
            <a:endParaRPr lang="en-US"/>
          </a:p>
        </p:txBody>
      </p:sp>
    </p:spTree>
    <p:extLst>
      <p:ext uri="{BB962C8B-B14F-4D97-AF65-F5344CB8AC3E}">
        <p14:creationId xmlns:p14="http://schemas.microsoft.com/office/powerpoint/2010/main" val="2633539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0B8064-8542-1E4B-8B1F-9A638D83045F}" type="datetimeFigureOut">
              <a:rPr lang="en-US" smtClean="0"/>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7063D-5D3F-1B4F-BAD5-2FAB797911AB}" type="slidenum">
              <a:rPr lang="en-US" smtClean="0"/>
              <a:t>‹#›</a:t>
            </a:fld>
            <a:endParaRPr lang="en-US"/>
          </a:p>
        </p:txBody>
      </p:sp>
    </p:spTree>
    <p:extLst>
      <p:ext uri="{BB962C8B-B14F-4D97-AF65-F5344CB8AC3E}">
        <p14:creationId xmlns:p14="http://schemas.microsoft.com/office/powerpoint/2010/main" val="2671777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0B8064-8542-1E4B-8B1F-9A638D83045F}" type="datetimeFigureOut">
              <a:rPr lang="en-US" smtClean="0"/>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97063D-5D3F-1B4F-BAD5-2FAB797911A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5584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0B8064-8542-1E4B-8B1F-9A638D83045F}" type="datetimeFigureOut">
              <a:rPr lang="en-US" smtClean="0"/>
              <a:t>7/29/2019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97063D-5D3F-1B4F-BAD5-2FAB797911AB}" type="slidenum">
              <a:rPr lang="en-US" smtClean="0"/>
              <a:t>‹#›</a:t>
            </a:fld>
            <a:endParaRPr lang="en-US"/>
          </a:p>
        </p:txBody>
      </p:sp>
    </p:spTree>
    <p:extLst>
      <p:ext uri="{BB962C8B-B14F-4D97-AF65-F5344CB8AC3E}">
        <p14:creationId xmlns:p14="http://schemas.microsoft.com/office/powerpoint/2010/main" val="1190655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0B8064-8542-1E4B-8B1F-9A638D83045F}" type="datetimeFigureOut">
              <a:rPr lang="en-US" smtClean="0"/>
              <a:t>7/29/2019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97063D-5D3F-1B4F-BAD5-2FAB797911AB}" type="slidenum">
              <a:rPr lang="en-US" smtClean="0"/>
              <a:t>‹#›</a:t>
            </a:fld>
            <a:endParaRPr lang="en-US"/>
          </a:p>
        </p:txBody>
      </p:sp>
    </p:spTree>
    <p:extLst>
      <p:ext uri="{BB962C8B-B14F-4D97-AF65-F5344CB8AC3E}">
        <p14:creationId xmlns:p14="http://schemas.microsoft.com/office/powerpoint/2010/main" val="292504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0B8064-8542-1E4B-8B1F-9A638D83045F}" type="datetimeFigureOut">
              <a:rPr lang="en-US" smtClean="0"/>
              <a:t>7/29/2019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97063D-5D3F-1B4F-BAD5-2FAB797911AB}" type="slidenum">
              <a:rPr lang="en-US" smtClean="0"/>
              <a:t>‹#›</a:t>
            </a:fld>
            <a:endParaRPr lang="en-US"/>
          </a:p>
        </p:txBody>
      </p:sp>
    </p:spTree>
    <p:extLst>
      <p:ext uri="{BB962C8B-B14F-4D97-AF65-F5344CB8AC3E}">
        <p14:creationId xmlns:p14="http://schemas.microsoft.com/office/powerpoint/2010/main" val="2738425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70B8064-8542-1E4B-8B1F-9A638D83045F}" type="datetimeFigureOut">
              <a:rPr lang="en-US" smtClean="0"/>
              <a:t>7/29/2019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A97063D-5D3F-1B4F-BAD5-2FAB797911AB}" type="slidenum">
              <a:rPr lang="en-US" smtClean="0"/>
              <a:t>‹#›</a:t>
            </a:fld>
            <a:endParaRPr lang="en-US"/>
          </a:p>
        </p:txBody>
      </p:sp>
    </p:spTree>
    <p:extLst>
      <p:ext uri="{BB962C8B-B14F-4D97-AF65-F5344CB8AC3E}">
        <p14:creationId xmlns:p14="http://schemas.microsoft.com/office/powerpoint/2010/main" val="1775743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70B8064-8542-1E4B-8B1F-9A638D83045F}" type="datetimeFigureOut">
              <a:rPr lang="en-US" smtClean="0"/>
              <a:t>7/29/2019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A97063D-5D3F-1B4F-BAD5-2FAB797911AB}" type="slidenum">
              <a:rPr lang="en-US" smtClean="0"/>
              <a:t>‹#›</a:t>
            </a:fld>
            <a:endParaRPr lang="en-US"/>
          </a:p>
        </p:txBody>
      </p:sp>
    </p:spTree>
    <p:extLst>
      <p:ext uri="{BB962C8B-B14F-4D97-AF65-F5344CB8AC3E}">
        <p14:creationId xmlns:p14="http://schemas.microsoft.com/office/powerpoint/2010/main" val="3082919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0B8064-8542-1E4B-8B1F-9A638D83045F}" type="datetimeFigureOut">
              <a:rPr lang="en-US" smtClean="0"/>
              <a:t>7/29/2019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97063D-5D3F-1B4F-BAD5-2FAB797911AB}" type="slidenum">
              <a:rPr lang="en-US" smtClean="0"/>
              <a:t>‹#›</a:t>
            </a:fld>
            <a:endParaRPr lang="en-US"/>
          </a:p>
        </p:txBody>
      </p:sp>
    </p:spTree>
    <p:extLst>
      <p:ext uri="{BB962C8B-B14F-4D97-AF65-F5344CB8AC3E}">
        <p14:creationId xmlns:p14="http://schemas.microsoft.com/office/powerpoint/2010/main" val="199797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70B8064-8542-1E4B-8B1F-9A638D83045F}" type="datetimeFigureOut">
              <a:rPr lang="en-US" smtClean="0"/>
              <a:t>7/29/2019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A97063D-5D3F-1B4F-BAD5-2FAB797911A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622067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8.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48A6F93-54E3-457B-848B-965C35165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71F2F7B-1CD1-4341-8300-D3AB8CC5EB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B87E691-26CF-0E43-97D7-CFFC9B3D515E}"/>
              </a:ext>
            </a:extLst>
          </p:cNvPr>
          <p:cNvSpPr>
            <a:spLocks noGrp="1"/>
          </p:cNvSpPr>
          <p:nvPr>
            <p:ph type="ctrTitle"/>
          </p:nvPr>
        </p:nvSpPr>
        <p:spPr>
          <a:xfrm>
            <a:off x="3836504" y="758952"/>
            <a:ext cx="7319175" cy="3566160"/>
          </a:xfrm>
        </p:spPr>
        <p:txBody>
          <a:bodyPr>
            <a:normAutofit/>
          </a:bodyPr>
          <a:lstStyle/>
          <a:p>
            <a:r>
              <a:rPr lang="en-US" sz="6200"/>
              <a:t>Creating a Data-Driven Organization for Southeast Airlines</a:t>
            </a:r>
          </a:p>
        </p:txBody>
      </p:sp>
      <p:sp>
        <p:nvSpPr>
          <p:cNvPr id="3" name="Subtitle 2">
            <a:extLst>
              <a:ext uri="{FF2B5EF4-FFF2-40B4-BE49-F238E27FC236}">
                <a16:creationId xmlns:a16="http://schemas.microsoft.com/office/drawing/2014/main" id="{525F4D0A-97A6-A34B-B885-6C5794019C14}"/>
              </a:ext>
            </a:extLst>
          </p:cNvPr>
          <p:cNvSpPr>
            <a:spLocks noGrp="1"/>
          </p:cNvSpPr>
          <p:nvPr>
            <p:ph type="subTitle" idx="1"/>
          </p:nvPr>
        </p:nvSpPr>
        <p:spPr>
          <a:xfrm>
            <a:off x="3836504" y="4455620"/>
            <a:ext cx="7321946" cy="1143000"/>
          </a:xfrm>
        </p:spPr>
        <p:txBody>
          <a:bodyPr>
            <a:normAutofit/>
          </a:bodyPr>
          <a:lstStyle/>
          <a:p>
            <a:r>
              <a:rPr lang="en-US" dirty="0"/>
              <a:t>Lon Kreger, David Primrose, Travis Steele, Meghan Tracy</a:t>
            </a:r>
          </a:p>
        </p:txBody>
      </p:sp>
      <p:pic>
        <p:nvPicPr>
          <p:cNvPr id="7" name="Graphic 6" descr="Airplane">
            <a:extLst>
              <a:ext uri="{FF2B5EF4-FFF2-40B4-BE49-F238E27FC236}">
                <a16:creationId xmlns:a16="http://schemas.microsoft.com/office/drawing/2014/main" id="{C6DF6739-6C53-4355-BF48-FD7648D837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9818" y="1944907"/>
            <a:ext cx="2449486" cy="2449486"/>
          </a:xfrm>
          <a:prstGeom prst="rect">
            <a:avLst/>
          </a:prstGeom>
        </p:spPr>
      </p:pic>
      <p:sp>
        <p:nvSpPr>
          <p:cNvPr id="14" name="Rectangle 13">
            <a:extLst>
              <a:ext uri="{FF2B5EF4-FFF2-40B4-BE49-F238E27FC236}">
                <a16:creationId xmlns:a16="http://schemas.microsoft.com/office/drawing/2014/main" id="{51F59CD9-29E6-4943-8931-5BC720133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5B76B32D-AA83-45A4-9609-F96830AD4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04408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C92C9-F175-A246-92D4-3AB0BF80D928}"/>
              </a:ext>
            </a:extLst>
          </p:cNvPr>
          <p:cNvSpPr>
            <a:spLocks noGrp="1"/>
          </p:cNvSpPr>
          <p:nvPr>
            <p:ph type="title"/>
          </p:nvPr>
        </p:nvSpPr>
        <p:spPr>
          <a:xfrm>
            <a:off x="82776" y="195980"/>
            <a:ext cx="3343650" cy="1221010"/>
          </a:xfrm>
        </p:spPr>
        <p:txBody>
          <a:bodyPr vert="horz" lIns="91440" tIns="45720" rIns="91440" bIns="45720" rtlCol="0" anchor="b">
            <a:noAutofit/>
          </a:bodyPr>
          <a:lstStyle/>
          <a:p>
            <a:r>
              <a:rPr lang="en-US" sz="4000" dirty="0"/>
              <a:t>Loyalty Status </a:t>
            </a:r>
            <a:br>
              <a:rPr lang="en-US" sz="4000" dirty="0"/>
            </a:br>
            <a:r>
              <a:rPr lang="en-US" sz="4000" dirty="0"/>
              <a:t>&amp; NPS</a:t>
            </a:r>
          </a:p>
        </p:txBody>
      </p:sp>
      <p:sp>
        <p:nvSpPr>
          <p:cNvPr id="3" name="Rectangle 2">
            <a:extLst>
              <a:ext uri="{FF2B5EF4-FFF2-40B4-BE49-F238E27FC236}">
                <a16:creationId xmlns:a16="http://schemas.microsoft.com/office/drawing/2014/main" id="{09A45A4C-6A26-004B-AF54-9E31D46218E0}"/>
              </a:ext>
            </a:extLst>
          </p:cNvPr>
          <p:cNvSpPr/>
          <p:nvPr/>
        </p:nvSpPr>
        <p:spPr>
          <a:xfrm>
            <a:off x="82776" y="1416990"/>
            <a:ext cx="3807299" cy="5062924"/>
          </a:xfrm>
          <a:prstGeom prst="rect">
            <a:avLst/>
          </a:prstGeom>
        </p:spPr>
        <p:txBody>
          <a:bodyPr wrap="square">
            <a:spAutoFit/>
          </a:bodyPr>
          <a:lstStyle/>
          <a:p>
            <a:r>
              <a:rPr lang="en-US" sz="1700" dirty="0">
                <a:solidFill>
                  <a:schemeClr val="bg1"/>
                </a:solidFill>
              </a:rPr>
              <a:t>A brief glance at this bar chart tells us that we have work to do. Perhaps our two most import customer segments to have a high likelihood to recommend would be </a:t>
            </a:r>
          </a:p>
          <a:p>
            <a:pPr marL="285750" indent="-285750">
              <a:buFont typeface="Arial" panose="020B0604020202020204" pitchFamily="34" charset="0"/>
              <a:buChar char="•"/>
            </a:pPr>
            <a:r>
              <a:rPr lang="en-US" sz="1700" dirty="0">
                <a:solidFill>
                  <a:schemeClr val="bg1"/>
                </a:solidFill>
              </a:rPr>
              <a:t>Our Platinum members who have demonstrated high levels of loyalty for many years</a:t>
            </a:r>
          </a:p>
          <a:p>
            <a:pPr marL="285750" indent="-285750">
              <a:buFont typeface="Arial" panose="020B0604020202020204" pitchFamily="34" charset="0"/>
              <a:buChar char="•"/>
            </a:pPr>
            <a:r>
              <a:rPr lang="en-US" sz="1700" dirty="0">
                <a:solidFill>
                  <a:schemeClr val="bg1"/>
                </a:solidFill>
              </a:rPr>
              <a:t>Newly acquired customers who are difficult to obtain in a competitive market</a:t>
            </a:r>
          </a:p>
          <a:p>
            <a:endParaRPr lang="en-US" sz="1700" b="1" dirty="0">
              <a:solidFill>
                <a:schemeClr val="bg1"/>
              </a:solidFill>
            </a:endParaRPr>
          </a:p>
          <a:p>
            <a:r>
              <a:rPr lang="en-US" sz="1700" b="1" dirty="0">
                <a:solidFill>
                  <a:schemeClr val="bg1"/>
                </a:solidFill>
              </a:rPr>
              <a:t>Recommended Approach: </a:t>
            </a:r>
          </a:p>
          <a:p>
            <a:pPr marL="285750" indent="-285750">
              <a:buFont typeface="Arial" panose="020B0604020202020204" pitchFamily="34" charset="0"/>
              <a:buChar char="•"/>
            </a:pPr>
            <a:r>
              <a:rPr lang="en-US" sz="1700" dirty="0">
                <a:solidFill>
                  <a:schemeClr val="bg1"/>
                </a:solidFill>
              </a:rPr>
              <a:t>Start with a comprehensive review on our benefit offering compared to industry leaders. </a:t>
            </a:r>
          </a:p>
          <a:p>
            <a:pPr marL="285750" indent="-285750">
              <a:buFont typeface="Arial" panose="020B0604020202020204" pitchFamily="34" charset="0"/>
              <a:buChar char="•"/>
            </a:pPr>
            <a:r>
              <a:rPr lang="en-US" sz="1700" dirty="0">
                <a:solidFill>
                  <a:schemeClr val="bg1"/>
                </a:solidFill>
              </a:rPr>
              <a:t>Additional research needed to uncover specific “Platinum” and “Blue” customer dissatisfaction issues</a:t>
            </a:r>
            <a:endParaRPr lang="en-US" sz="1700" b="1" dirty="0">
              <a:solidFill>
                <a:schemeClr val="bg1"/>
              </a:solidFill>
            </a:endParaRPr>
          </a:p>
        </p:txBody>
      </p:sp>
      <p:pic>
        <p:nvPicPr>
          <p:cNvPr id="13" name="Content Placeholder 4" descr="A screenshot of a cell phone&#10;&#10;Description automatically generated">
            <a:extLst>
              <a:ext uri="{FF2B5EF4-FFF2-40B4-BE49-F238E27FC236}">
                <a16:creationId xmlns:a16="http://schemas.microsoft.com/office/drawing/2014/main" id="{79180C03-D0E9-DC4A-9CDB-B0D1588BF82A}"/>
              </a:ext>
            </a:extLst>
          </p:cNvPr>
          <p:cNvPicPr>
            <a:picLocks noChangeAspect="1"/>
          </p:cNvPicPr>
          <p:nvPr/>
        </p:nvPicPr>
        <p:blipFill rotWithShape="1">
          <a:blip r:embed="rId2"/>
          <a:srcRect t="16868" b="14804"/>
          <a:stretch/>
        </p:blipFill>
        <p:spPr>
          <a:xfrm>
            <a:off x="4373218" y="1666478"/>
            <a:ext cx="7460974" cy="3525044"/>
          </a:xfrm>
          <a:prstGeom prst="rect">
            <a:avLst/>
          </a:prstGeom>
          <a:solidFill>
            <a:schemeClr val="accent1">
              <a:lumMod val="40000"/>
              <a:lumOff val="60000"/>
            </a:schemeClr>
          </a:solidFill>
          <a:ln w="38100">
            <a:solidFill>
              <a:schemeClr val="accent2">
                <a:lumMod val="75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690709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B019A08-55AD-4038-B865-37DA596B8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60CEA9-2604-4CE4-BC36-A9E055F52978}"/>
              </a:ext>
            </a:extLst>
          </p:cNvPr>
          <p:cNvSpPr>
            <a:spLocks noGrp="1"/>
          </p:cNvSpPr>
          <p:nvPr>
            <p:ph type="title"/>
          </p:nvPr>
        </p:nvSpPr>
        <p:spPr>
          <a:xfrm>
            <a:off x="6411685" y="634946"/>
            <a:ext cx="5127171" cy="1450757"/>
          </a:xfrm>
        </p:spPr>
        <p:txBody>
          <a:bodyPr>
            <a:normAutofit fontScale="90000"/>
          </a:bodyPr>
          <a:lstStyle/>
          <a:p>
            <a:r>
              <a:rPr lang="en-US" dirty="0"/>
              <a:t>Airport Shoppers and the Tickets they Buy</a:t>
            </a:r>
          </a:p>
        </p:txBody>
      </p:sp>
      <p:pic>
        <p:nvPicPr>
          <p:cNvPr id="8" name="Content Placeholder 4">
            <a:extLst>
              <a:ext uri="{FF2B5EF4-FFF2-40B4-BE49-F238E27FC236}">
                <a16:creationId xmlns:a16="http://schemas.microsoft.com/office/drawing/2014/main" id="{3C659C5F-B23E-4252-9410-D75782AF29CB}"/>
              </a:ext>
            </a:extLst>
          </p:cNvPr>
          <p:cNvPicPr>
            <a:picLocks noChangeAspect="1"/>
          </p:cNvPicPr>
          <p:nvPr/>
        </p:nvPicPr>
        <p:blipFill>
          <a:blip r:embed="rId2"/>
          <a:stretch>
            <a:fillRect/>
          </a:stretch>
        </p:blipFill>
        <p:spPr>
          <a:xfrm>
            <a:off x="643192" y="1660742"/>
            <a:ext cx="5451627" cy="3724930"/>
          </a:xfrm>
          <a:prstGeom prst="rect">
            <a:avLst/>
          </a:prstGeom>
          <a:ln w="38100">
            <a:solidFill>
              <a:schemeClr val="accent1">
                <a:lumMod val="75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cxnSp>
        <p:nvCxnSpPr>
          <p:cNvPr id="15" name="Straight Connector 14">
            <a:extLst>
              <a:ext uri="{FF2B5EF4-FFF2-40B4-BE49-F238E27FC236}">
                <a16:creationId xmlns:a16="http://schemas.microsoft.com/office/drawing/2014/main" id="{2BA067F2-7FAF-4758-9BC4-F7C88ED904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5" name="Content Placeholder 9">
            <a:extLst>
              <a:ext uri="{FF2B5EF4-FFF2-40B4-BE49-F238E27FC236}">
                <a16:creationId xmlns:a16="http://schemas.microsoft.com/office/drawing/2014/main" id="{B0C2B57B-5069-4707-85F2-1B3AD8FA35B6}"/>
              </a:ext>
            </a:extLst>
          </p:cNvPr>
          <p:cNvSpPr>
            <a:spLocks noGrp="1"/>
          </p:cNvSpPr>
          <p:nvPr>
            <p:ph idx="1"/>
          </p:nvPr>
        </p:nvSpPr>
        <p:spPr>
          <a:xfrm>
            <a:off x="6411684" y="2077236"/>
            <a:ext cx="5127172" cy="4145818"/>
          </a:xfrm>
        </p:spPr>
        <p:txBody>
          <a:bodyPr>
            <a:noAutofit/>
          </a:bodyPr>
          <a:lstStyle/>
          <a:p>
            <a:r>
              <a:rPr lang="en-US" sz="1800" dirty="0"/>
              <a:t>Economy class ticket holders show a slightly higher propensity for airport purchases.</a:t>
            </a:r>
          </a:p>
          <a:p>
            <a:r>
              <a:rPr lang="en-US" sz="1800" dirty="0"/>
              <a:t>While this may seem slightly surprising at first, some logical analysis tells us that perhaps </a:t>
            </a:r>
            <a:r>
              <a:rPr lang="en-US" sz="1800" i="1" dirty="0"/>
              <a:t>because</a:t>
            </a:r>
            <a:r>
              <a:rPr lang="en-US" sz="1800" dirty="0"/>
              <a:t> these fliers are novices, they are more likely to have forgotten items for their trip requiring purchases last minute. Additionally, the Business class traveler often heads straight to the loyalty lounges to enjoy the free amenities there.</a:t>
            </a:r>
          </a:p>
          <a:p>
            <a:r>
              <a:rPr lang="en-US" sz="1800" b="1" dirty="0"/>
              <a:t>Recommended Approach: </a:t>
            </a:r>
            <a:r>
              <a:rPr lang="en-US" sz="1800" dirty="0"/>
              <a:t> </a:t>
            </a:r>
          </a:p>
          <a:p>
            <a:pPr>
              <a:buFont typeface="Arial" panose="020B0604020202020204" pitchFamily="34" charset="0"/>
              <a:buChar char="•"/>
            </a:pPr>
            <a:r>
              <a:rPr lang="en-US" sz="1800" dirty="0"/>
              <a:t> Find opportunities to encourage our eco/eco plus ticket holder's to continue their propensity to shop</a:t>
            </a:r>
          </a:p>
          <a:p>
            <a:pPr lvl="1">
              <a:buFont typeface="Arial" panose="020B0604020202020204" pitchFamily="34" charset="0"/>
              <a:buChar char="•"/>
            </a:pPr>
            <a:r>
              <a:rPr lang="en-US" sz="1600" dirty="0"/>
              <a:t> Potential for increased joint marketing opportunities with airport stores</a:t>
            </a:r>
            <a:endParaRPr lang="en-US" sz="1600" b="1" dirty="0"/>
          </a:p>
        </p:txBody>
      </p:sp>
      <p:sp>
        <p:nvSpPr>
          <p:cNvPr id="17" name="Rectangle 16">
            <a:extLst>
              <a:ext uri="{FF2B5EF4-FFF2-40B4-BE49-F238E27FC236}">
                <a16:creationId xmlns:a16="http://schemas.microsoft.com/office/drawing/2014/main" id="{1627C7B9-FD35-4E35-B741-E4A9A5F41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18">
            <a:extLst>
              <a:ext uri="{FF2B5EF4-FFF2-40B4-BE49-F238E27FC236}">
                <a16:creationId xmlns:a16="http://schemas.microsoft.com/office/drawing/2014/main" id="{476B7131-2035-43F9-84E8-2B4749D33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9919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C92C9-F175-A246-92D4-3AB0BF80D928}"/>
              </a:ext>
            </a:extLst>
          </p:cNvPr>
          <p:cNvSpPr>
            <a:spLocks noGrp="1"/>
          </p:cNvSpPr>
          <p:nvPr>
            <p:ph type="title"/>
          </p:nvPr>
        </p:nvSpPr>
        <p:spPr>
          <a:xfrm>
            <a:off x="457200" y="343916"/>
            <a:ext cx="3200400" cy="1219841"/>
          </a:xfrm>
        </p:spPr>
        <p:txBody>
          <a:bodyPr/>
          <a:lstStyle/>
          <a:p>
            <a:r>
              <a:rPr lang="en-US" dirty="0"/>
              <a:t>Frequent Flier Accounts</a:t>
            </a:r>
          </a:p>
        </p:txBody>
      </p:sp>
      <p:sp>
        <p:nvSpPr>
          <p:cNvPr id="5" name="Text Placeholder 4">
            <a:extLst>
              <a:ext uri="{FF2B5EF4-FFF2-40B4-BE49-F238E27FC236}">
                <a16:creationId xmlns:a16="http://schemas.microsoft.com/office/drawing/2014/main" id="{52065DF8-529E-4573-A365-ECC26C6B0241}"/>
              </a:ext>
            </a:extLst>
          </p:cNvPr>
          <p:cNvSpPr>
            <a:spLocks noGrp="1"/>
          </p:cNvSpPr>
          <p:nvPr>
            <p:ph type="body" sz="half" idx="2"/>
          </p:nvPr>
        </p:nvSpPr>
        <p:spPr>
          <a:xfrm>
            <a:off x="349193" y="2156085"/>
            <a:ext cx="3200400" cy="4045931"/>
          </a:xfrm>
        </p:spPr>
        <p:txBody>
          <a:bodyPr>
            <a:normAutofit fontScale="92500" lnSpcReduction="10000"/>
          </a:bodyPr>
          <a:lstStyle/>
          <a:p>
            <a:pPr>
              <a:spcAft>
                <a:spcPts val="600"/>
              </a:spcAft>
            </a:pPr>
            <a:r>
              <a:rPr lang="en-US" sz="1700" dirty="0">
                <a:solidFill>
                  <a:schemeClr val="bg1"/>
                </a:solidFill>
              </a:rPr>
              <a:t>Per the data, an increased number of frequent flier accounts decreases  customers Likelihood to Recommend scores. </a:t>
            </a:r>
          </a:p>
          <a:p>
            <a:pPr marL="285750" indent="-285750">
              <a:spcAft>
                <a:spcPts val="600"/>
              </a:spcAft>
              <a:buClr>
                <a:schemeClr val="bg1"/>
              </a:buClr>
              <a:buFont typeface="Arial" panose="020B0604020202020204" pitchFamily="34" charset="0"/>
              <a:buChar char="•"/>
            </a:pPr>
            <a:r>
              <a:rPr lang="en-US" sz="1700" dirty="0">
                <a:solidFill>
                  <a:schemeClr val="bg1"/>
                </a:solidFill>
              </a:rPr>
              <a:t>Determine cause of downward trend </a:t>
            </a:r>
          </a:p>
          <a:p>
            <a:pPr marL="742950" lvl="1" indent="-285750">
              <a:spcAft>
                <a:spcPts val="600"/>
              </a:spcAft>
              <a:buClr>
                <a:schemeClr val="bg1"/>
              </a:buClr>
              <a:buFont typeface="Arial" panose="020B0604020202020204" pitchFamily="34" charset="0"/>
              <a:buChar char="•"/>
            </a:pPr>
            <a:r>
              <a:rPr lang="en-US" sz="1700" dirty="0">
                <a:solidFill>
                  <a:schemeClr val="bg1"/>
                </a:solidFill>
              </a:rPr>
              <a:t>Could this be due to low loyalty with a singular airline? </a:t>
            </a:r>
          </a:p>
          <a:p>
            <a:pPr marL="285750" indent="-285750">
              <a:spcAft>
                <a:spcPts val="600"/>
              </a:spcAft>
              <a:buClr>
                <a:schemeClr val="bg1"/>
              </a:buClr>
              <a:buFont typeface="Arial" panose="020B0604020202020204" pitchFamily="34" charset="0"/>
              <a:buChar char="•"/>
            </a:pPr>
            <a:r>
              <a:rPr lang="en-US" sz="1700" dirty="0">
                <a:solidFill>
                  <a:schemeClr val="bg1"/>
                </a:solidFill>
              </a:rPr>
              <a:t>Customers with 10 accounts have an alarmingly high NPS vs. customers that have 12 drop to extremely low NPS number. </a:t>
            </a:r>
          </a:p>
          <a:p>
            <a:pPr marL="742950" lvl="1" indent="-285750">
              <a:spcAft>
                <a:spcPts val="600"/>
              </a:spcAft>
              <a:buClr>
                <a:schemeClr val="bg1"/>
              </a:buClr>
              <a:buFont typeface="Arial" panose="020B0604020202020204" pitchFamily="34" charset="0"/>
              <a:buChar char="•"/>
            </a:pPr>
            <a:r>
              <a:rPr lang="en-US" sz="1700" dirty="0">
                <a:solidFill>
                  <a:schemeClr val="bg1"/>
                </a:solidFill>
              </a:rPr>
              <a:t>These are outliers (not the trend) in the data so should be disregarded</a:t>
            </a:r>
          </a:p>
          <a:p>
            <a:endParaRPr lang="en-US" dirty="0"/>
          </a:p>
        </p:txBody>
      </p:sp>
      <p:pic>
        <p:nvPicPr>
          <p:cNvPr id="11" name="Picture 10">
            <a:extLst>
              <a:ext uri="{FF2B5EF4-FFF2-40B4-BE49-F238E27FC236}">
                <a16:creationId xmlns:a16="http://schemas.microsoft.com/office/drawing/2014/main" id="{DAAA0E41-8828-3F4D-9363-1CD4D838E2A2}"/>
              </a:ext>
            </a:extLst>
          </p:cNvPr>
          <p:cNvPicPr>
            <a:picLocks noChangeAspect="1"/>
          </p:cNvPicPr>
          <p:nvPr/>
        </p:nvPicPr>
        <p:blipFill>
          <a:blip r:embed="rId2"/>
          <a:stretch>
            <a:fillRect/>
          </a:stretch>
        </p:blipFill>
        <p:spPr>
          <a:xfrm>
            <a:off x="4542686" y="1552603"/>
            <a:ext cx="4483277" cy="3752793"/>
          </a:xfrm>
          <a:prstGeom prst="rect">
            <a:avLst/>
          </a:prstGeom>
          <a:ln w="38100">
            <a:solidFill>
              <a:schemeClr val="accent2">
                <a:lumMod val="75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13" name="TextBox 12">
            <a:extLst>
              <a:ext uri="{FF2B5EF4-FFF2-40B4-BE49-F238E27FC236}">
                <a16:creationId xmlns:a16="http://schemas.microsoft.com/office/drawing/2014/main" id="{4A8EC66A-8ADE-1E40-B8C4-9B93A7F48203}"/>
              </a:ext>
            </a:extLst>
          </p:cNvPr>
          <p:cNvSpPr txBox="1"/>
          <p:nvPr/>
        </p:nvSpPr>
        <p:spPr>
          <a:xfrm>
            <a:off x="4542686" y="6485297"/>
            <a:ext cx="7485789" cy="246221"/>
          </a:xfrm>
          <a:prstGeom prst="rect">
            <a:avLst/>
          </a:prstGeom>
          <a:noFill/>
        </p:spPr>
        <p:txBody>
          <a:bodyPr wrap="square" rtlCol="0">
            <a:spAutoFit/>
          </a:bodyPr>
          <a:lstStyle/>
          <a:p>
            <a:r>
              <a:rPr lang="en-US" sz="1000" dirty="0"/>
              <a:t>*Please note that per our sampling, no customer appears to have 11 frequent flyer accounts </a:t>
            </a:r>
          </a:p>
        </p:txBody>
      </p:sp>
      <p:graphicFrame>
        <p:nvGraphicFramePr>
          <p:cNvPr id="3" name="Table 2">
            <a:extLst>
              <a:ext uri="{FF2B5EF4-FFF2-40B4-BE49-F238E27FC236}">
                <a16:creationId xmlns:a16="http://schemas.microsoft.com/office/drawing/2014/main" id="{91748465-DCC3-614B-A500-C88C77476C2E}"/>
              </a:ext>
            </a:extLst>
          </p:cNvPr>
          <p:cNvGraphicFramePr>
            <a:graphicFrameLocks noGrp="1"/>
          </p:cNvGraphicFramePr>
          <p:nvPr>
            <p:extLst>
              <p:ext uri="{D42A27DB-BD31-4B8C-83A1-F6EECF244321}">
                <p14:modId xmlns:p14="http://schemas.microsoft.com/office/powerpoint/2010/main" val="2123711211"/>
              </p:ext>
            </p:extLst>
          </p:nvPr>
        </p:nvGraphicFramePr>
        <p:xfrm>
          <a:off x="9373104" y="1550505"/>
          <a:ext cx="2361696" cy="3752798"/>
        </p:xfrm>
        <a:graphic>
          <a:graphicData uri="http://schemas.openxmlformats.org/drawingml/2006/table">
            <a:tbl>
              <a:tblPr>
                <a:effectLst>
                  <a:innerShdw blurRad="114300">
                    <a:prstClr val="black"/>
                  </a:innerShdw>
                </a:effectLst>
              </a:tblPr>
              <a:tblGrid>
                <a:gridCol w="1277950">
                  <a:extLst>
                    <a:ext uri="{9D8B030D-6E8A-4147-A177-3AD203B41FA5}">
                      <a16:colId xmlns:a16="http://schemas.microsoft.com/office/drawing/2014/main" val="1136448922"/>
                    </a:ext>
                  </a:extLst>
                </a:gridCol>
                <a:gridCol w="1083746">
                  <a:extLst>
                    <a:ext uri="{9D8B030D-6E8A-4147-A177-3AD203B41FA5}">
                      <a16:colId xmlns:a16="http://schemas.microsoft.com/office/drawing/2014/main" val="3556646879"/>
                    </a:ext>
                  </a:extLst>
                </a:gridCol>
              </a:tblGrid>
              <a:tr h="460518">
                <a:tc>
                  <a:txBody>
                    <a:bodyPr/>
                    <a:lstStyle/>
                    <a:p>
                      <a:r>
                        <a:rPr lang="en-US" sz="1200" dirty="0">
                          <a:solidFill>
                            <a:schemeClr val="bg1"/>
                          </a:solidFill>
                          <a:effectLst/>
                        </a:rPr>
                        <a:t># of Frequent Flier </a:t>
                      </a:r>
                    </a:p>
                    <a:p>
                      <a:r>
                        <a:rPr lang="en-US" sz="1200" dirty="0">
                          <a:solidFill>
                            <a:schemeClr val="bg1"/>
                          </a:solidFill>
                          <a:effectLst/>
                        </a:rPr>
                        <a:t>Accounts</a:t>
                      </a:r>
                    </a:p>
                  </a:txBody>
                  <a:tcPr marL="45547" marR="45547" marT="36438" marB="36438" anchor="ctr">
                    <a:lnL w="12700" cap="flat" cmpd="sng" algn="ctr">
                      <a:solidFill>
                        <a:schemeClr val="tx1"/>
                      </a:solidFill>
                      <a:prstDash val="solid"/>
                      <a:round/>
                      <a:headEnd type="none" w="med" len="med"/>
                      <a:tailEnd type="none" w="med" len="med"/>
                    </a:lnL>
                    <a:lnR w="9525" cap="flat" cmpd="sng" algn="ctr">
                      <a:solidFill>
                        <a:srgbClr val="D6DAD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chemeClr val="accent2"/>
                    </a:solidFill>
                  </a:tcPr>
                </a:tc>
                <a:tc>
                  <a:txBody>
                    <a:bodyPr/>
                    <a:lstStyle/>
                    <a:p>
                      <a:r>
                        <a:rPr lang="en-US" sz="1200" dirty="0">
                          <a:solidFill>
                            <a:schemeClr val="bg1"/>
                          </a:solidFill>
                          <a:effectLst/>
                        </a:rPr>
                        <a:t># of </a:t>
                      </a:r>
                    </a:p>
                    <a:p>
                      <a:r>
                        <a:rPr lang="en-US" sz="1200" dirty="0">
                          <a:solidFill>
                            <a:schemeClr val="bg1"/>
                          </a:solidFill>
                          <a:effectLst/>
                        </a:rPr>
                        <a:t>Customers</a:t>
                      </a:r>
                    </a:p>
                  </a:txBody>
                  <a:tcPr marL="45547" marR="45547" marT="36438" marB="36438" anchor="ctr">
                    <a:lnL w="9525" cap="flat" cmpd="sng" algn="ctr">
                      <a:solidFill>
                        <a:srgbClr val="D6DADC"/>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chemeClr val="accent2"/>
                    </a:solidFill>
                  </a:tcPr>
                </a:tc>
                <a:extLst>
                  <a:ext uri="{0D108BD9-81ED-4DB2-BD59-A6C34878D82A}">
                    <a16:rowId xmlns:a16="http://schemas.microsoft.com/office/drawing/2014/main" val="2924588714"/>
                  </a:ext>
                </a:extLst>
              </a:tr>
              <a:tr h="261916">
                <a:tc>
                  <a:txBody>
                    <a:bodyPr/>
                    <a:lstStyle/>
                    <a:p>
                      <a:r>
                        <a:rPr lang="en-US" sz="1200" dirty="0">
                          <a:effectLst/>
                        </a:rPr>
                        <a:t>0</a:t>
                      </a:r>
                    </a:p>
                  </a:txBody>
                  <a:tcPr marL="45547" marR="45547" marT="36438" marB="36438" anchor="ctr">
                    <a:lnL w="12700" cap="flat" cmpd="sng" algn="ctr">
                      <a:solidFill>
                        <a:schemeClr val="tx1"/>
                      </a:solidFill>
                      <a:prstDash val="solid"/>
                      <a:round/>
                      <a:headEnd type="none" w="med" len="med"/>
                      <a:tailEnd type="none" w="med" len="med"/>
                    </a:lnL>
                    <a:lnR w="9525" cap="flat" cmpd="sng" algn="ctr">
                      <a:solidFill>
                        <a:srgbClr val="D6DADC"/>
                      </a:solidFill>
                      <a:prstDash val="solid"/>
                      <a:round/>
                      <a:headEnd type="none" w="med" len="med"/>
                      <a:tailEnd type="none" w="med" len="med"/>
                    </a:lnR>
                    <a:lnT w="9525" cap="flat" cmpd="sng" algn="ctr">
                      <a:solidFill>
                        <a:srgbClr val="D6DADC"/>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rgbClr val="FFFFFF"/>
                    </a:solidFill>
                  </a:tcPr>
                </a:tc>
                <a:tc>
                  <a:txBody>
                    <a:bodyPr/>
                    <a:lstStyle/>
                    <a:p>
                      <a:r>
                        <a:rPr lang="en-US" sz="1200" dirty="0">
                          <a:effectLst/>
                        </a:rPr>
                        <a:t>45334</a:t>
                      </a:r>
                    </a:p>
                  </a:txBody>
                  <a:tcPr marL="45547" marR="45547" marT="36438" marB="36438" anchor="ctr">
                    <a:lnL w="9525" cap="flat" cmpd="sng" algn="ctr">
                      <a:solidFill>
                        <a:srgbClr val="D6DAD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D6DADC"/>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rgbClr val="FFFFFF"/>
                    </a:solidFill>
                  </a:tcPr>
                </a:tc>
                <a:extLst>
                  <a:ext uri="{0D108BD9-81ED-4DB2-BD59-A6C34878D82A}">
                    <a16:rowId xmlns:a16="http://schemas.microsoft.com/office/drawing/2014/main" val="1457787414"/>
                  </a:ext>
                </a:extLst>
              </a:tr>
              <a:tr h="411204">
                <a:tc>
                  <a:txBody>
                    <a:bodyPr/>
                    <a:lstStyle/>
                    <a:p>
                      <a:r>
                        <a:rPr lang="en-US" sz="1200" dirty="0">
                          <a:effectLst/>
                        </a:rPr>
                        <a:t>1</a:t>
                      </a:r>
                    </a:p>
                  </a:txBody>
                  <a:tcPr marL="45547" marR="45547" marT="36438" marB="36438" anchor="ctr">
                    <a:lnL w="12700" cap="flat" cmpd="sng" algn="ctr">
                      <a:solidFill>
                        <a:schemeClr val="tx1"/>
                      </a:solidFill>
                      <a:prstDash val="solid"/>
                      <a:round/>
                      <a:headEnd type="none" w="med" len="med"/>
                      <a:tailEnd type="none" w="med" len="med"/>
                    </a:lnL>
                    <a:lnR w="9525" cap="flat" cmpd="sng" algn="ctr">
                      <a:solidFill>
                        <a:srgbClr val="D6DADC"/>
                      </a:solidFill>
                      <a:prstDash val="solid"/>
                      <a:round/>
                      <a:headEnd type="none" w="med" len="med"/>
                      <a:tailEnd type="none" w="med" len="med"/>
                    </a:lnR>
                    <a:lnT w="9525" cap="flat" cmpd="sng" algn="ctr">
                      <a:solidFill>
                        <a:srgbClr val="D6DADC"/>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rgbClr val="FFFFFF"/>
                    </a:solidFill>
                  </a:tcPr>
                </a:tc>
                <a:tc>
                  <a:txBody>
                    <a:bodyPr/>
                    <a:lstStyle/>
                    <a:p>
                      <a:r>
                        <a:rPr lang="en-US" sz="1200" dirty="0">
                          <a:effectLst/>
                        </a:rPr>
                        <a:t>16830</a:t>
                      </a:r>
                    </a:p>
                  </a:txBody>
                  <a:tcPr marL="45547" marR="45547" marT="36438" marB="36438" anchor="ctr">
                    <a:lnL w="9525" cap="flat" cmpd="sng" algn="ctr">
                      <a:solidFill>
                        <a:srgbClr val="D6DAD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D6DADC"/>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rgbClr val="FFFFFF"/>
                    </a:solidFill>
                  </a:tcPr>
                </a:tc>
                <a:extLst>
                  <a:ext uri="{0D108BD9-81ED-4DB2-BD59-A6C34878D82A}">
                    <a16:rowId xmlns:a16="http://schemas.microsoft.com/office/drawing/2014/main" val="1115641580"/>
                  </a:ext>
                </a:extLst>
              </a:tr>
              <a:tr h="261916">
                <a:tc>
                  <a:txBody>
                    <a:bodyPr/>
                    <a:lstStyle/>
                    <a:p>
                      <a:r>
                        <a:rPr lang="en-US" sz="1200" dirty="0">
                          <a:effectLst/>
                        </a:rPr>
                        <a:t>2</a:t>
                      </a:r>
                    </a:p>
                  </a:txBody>
                  <a:tcPr marL="45547" marR="45547" marT="36438" marB="36438" anchor="ctr">
                    <a:lnL w="12700" cap="flat" cmpd="sng" algn="ctr">
                      <a:solidFill>
                        <a:schemeClr val="tx1"/>
                      </a:solidFill>
                      <a:prstDash val="solid"/>
                      <a:round/>
                      <a:headEnd type="none" w="med" len="med"/>
                      <a:tailEnd type="none" w="med" len="med"/>
                    </a:lnL>
                    <a:lnR w="9525" cap="flat" cmpd="sng" algn="ctr">
                      <a:solidFill>
                        <a:srgbClr val="D6DADC"/>
                      </a:solidFill>
                      <a:prstDash val="solid"/>
                      <a:round/>
                      <a:headEnd type="none" w="med" len="med"/>
                      <a:tailEnd type="none" w="med" len="med"/>
                    </a:lnR>
                    <a:lnT w="9525" cap="flat" cmpd="sng" algn="ctr">
                      <a:solidFill>
                        <a:srgbClr val="D6DADC"/>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rgbClr val="FFFFFF"/>
                    </a:solidFill>
                  </a:tcPr>
                </a:tc>
                <a:tc>
                  <a:txBody>
                    <a:bodyPr/>
                    <a:lstStyle/>
                    <a:p>
                      <a:r>
                        <a:rPr lang="en-US" sz="1200" dirty="0">
                          <a:effectLst/>
                        </a:rPr>
                        <a:t>15652</a:t>
                      </a:r>
                    </a:p>
                  </a:txBody>
                  <a:tcPr marL="45547" marR="45547" marT="36438" marB="36438" anchor="ctr">
                    <a:lnL w="9525" cap="flat" cmpd="sng" algn="ctr">
                      <a:solidFill>
                        <a:srgbClr val="D6DAD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D6DADC"/>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rgbClr val="FFFFFF"/>
                    </a:solidFill>
                  </a:tcPr>
                </a:tc>
                <a:extLst>
                  <a:ext uri="{0D108BD9-81ED-4DB2-BD59-A6C34878D82A}">
                    <a16:rowId xmlns:a16="http://schemas.microsoft.com/office/drawing/2014/main" val="1573092541"/>
                  </a:ext>
                </a:extLst>
              </a:tr>
              <a:tr h="261916">
                <a:tc>
                  <a:txBody>
                    <a:bodyPr/>
                    <a:lstStyle/>
                    <a:p>
                      <a:r>
                        <a:rPr lang="en-US" sz="1200">
                          <a:effectLst/>
                        </a:rPr>
                        <a:t>3</a:t>
                      </a:r>
                    </a:p>
                  </a:txBody>
                  <a:tcPr marL="45547" marR="45547" marT="36438" marB="36438" anchor="ctr">
                    <a:lnL w="12700" cap="flat" cmpd="sng" algn="ctr">
                      <a:solidFill>
                        <a:schemeClr val="tx1"/>
                      </a:solidFill>
                      <a:prstDash val="solid"/>
                      <a:round/>
                      <a:headEnd type="none" w="med" len="med"/>
                      <a:tailEnd type="none" w="med" len="med"/>
                    </a:lnL>
                    <a:lnR w="9525" cap="flat" cmpd="sng" algn="ctr">
                      <a:solidFill>
                        <a:srgbClr val="D6DADC"/>
                      </a:solidFill>
                      <a:prstDash val="solid"/>
                      <a:round/>
                      <a:headEnd type="none" w="med" len="med"/>
                      <a:tailEnd type="none" w="med" len="med"/>
                    </a:lnR>
                    <a:lnT w="9525" cap="flat" cmpd="sng" algn="ctr">
                      <a:solidFill>
                        <a:srgbClr val="D6DADC"/>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rgbClr val="FFFFFF"/>
                    </a:solidFill>
                  </a:tcPr>
                </a:tc>
                <a:tc>
                  <a:txBody>
                    <a:bodyPr/>
                    <a:lstStyle/>
                    <a:p>
                      <a:r>
                        <a:rPr lang="en-US" sz="1200">
                          <a:effectLst/>
                        </a:rPr>
                        <a:t>5997</a:t>
                      </a:r>
                    </a:p>
                  </a:txBody>
                  <a:tcPr marL="45547" marR="45547" marT="36438" marB="36438" anchor="ctr">
                    <a:lnL w="9525" cap="flat" cmpd="sng" algn="ctr">
                      <a:solidFill>
                        <a:srgbClr val="D6DAD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D6DADC"/>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rgbClr val="FFFFFF"/>
                    </a:solidFill>
                  </a:tcPr>
                </a:tc>
                <a:extLst>
                  <a:ext uri="{0D108BD9-81ED-4DB2-BD59-A6C34878D82A}">
                    <a16:rowId xmlns:a16="http://schemas.microsoft.com/office/drawing/2014/main" val="1819267112"/>
                  </a:ext>
                </a:extLst>
              </a:tr>
              <a:tr h="261916">
                <a:tc>
                  <a:txBody>
                    <a:bodyPr/>
                    <a:lstStyle/>
                    <a:p>
                      <a:r>
                        <a:rPr lang="en-US" sz="1200">
                          <a:effectLst/>
                        </a:rPr>
                        <a:t>4</a:t>
                      </a:r>
                    </a:p>
                  </a:txBody>
                  <a:tcPr marL="45547" marR="45547" marT="36438" marB="36438" anchor="ctr">
                    <a:lnL w="12700" cap="flat" cmpd="sng" algn="ctr">
                      <a:solidFill>
                        <a:schemeClr val="tx1"/>
                      </a:solidFill>
                      <a:prstDash val="solid"/>
                      <a:round/>
                      <a:headEnd type="none" w="med" len="med"/>
                      <a:tailEnd type="none" w="med" len="med"/>
                    </a:lnL>
                    <a:lnR w="9525" cap="flat" cmpd="sng" algn="ctr">
                      <a:solidFill>
                        <a:srgbClr val="D6DADC"/>
                      </a:solidFill>
                      <a:prstDash val="solid"/>
                      <a:round/>
                      <a:headEnd type="none" w="med" len="med"/>
                      <a:tailEnd type="none" w="med" len="med"/>
                    </a:lnR>
                    <a:lnT w="9525" cap="flat" cmpd="sng" algn="ctr">
                      <a:solidFill>
                        <a:srgbClr val="D6DADC"/>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rgbClr val="FFFFFF"/>
                    </a:solidFill>
                  </a:tcPr>
                </a:tc>
                <a:tc>
                  <a:txBody>
                    <a:bodyPr/>
                    <a:lstStyle/>
                    <a:p>
                      <a:r>
                        <a:rPr lang="en-US" sz="1200" dirty="0">
                          <a:effectLst/>
                        </a:rPr>
                        <a:t>1782</a:t>
                      </a:r>
                    </a:p>
                  </a:txBody>
                  <a:tcPr marL="45547" marR="45547" marT="36438" marB="36438" anchor="ctr">
                    <a:lnL w="9525" cap="flat" cmpd="sng" algn="ctr">
                      <a:solidFill>
                        <a:srgbClr val="D6DAD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D6DADC"/>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rgbClr val="FFFFFF"/>
                    </a:solidFill>
                  </a:tcPr>
                </a:tc>
                <a:extLst>
                  <a:ext uri="{0D108BD9-81ED-4DB2-BD59-A6C34878D82A}">
                    <a16:rowId xmlns:a16="http://schemas.microsoft.com/office/drawing/2014/main" val="177651215"/>
                  </a:ext>
                </a:extLst>
              </a:tr>
              <a:tr h="261916">
                <a:tc>
                  <a:txBody>
                    <a:bodyPr/>
                    <a:lstStyle/>
                    <a:p>
                      <a:r>
                        <a:rPr lang="en-US" sz="1200" dirty="0">
                          <a:effectLst/>
                        </a:rPr>
                        <a:t>5</a:t>
                      </a:r>
                    </a:p>
                  </a:txBody>
                  <a:tcPr marL="45547" marR="45547" marT="36438" marB="36438" anchor="ctr">
                    <a:lnL w="12700" cap="flat" cmpd="sng" algn="ctr">
                      <a:solidFill>
                        <a:schemeClr val="tx1"/>
                      </a:solidFill>
                      <a:prstDash val="solid"/>
                      <a:round/>
                      <a:headEnd type="none" w="med" len="med"/>
                      <a:tailEnd type="none" w="med" len="med"/>
                    </a:lnL>
                    <a:lnR w="9525" cap="flat" cmpd="sng" algn="ctr">
                      <a:solidFill>
                        <a:srgbClr val="D6DADC"/>
                      </a:solidFill>
                      <a:prstDash val="solid"/>
                      <a:round/>
                      <a:headEnd type="none" w="med" len="med"/>
                      <a:tailEnd type="none" w="med" len="med"/>
                    </a:lnR>
                    <a:lnT w="9525" cap="flat" cmpd="sng" algn="ctr">
                      <a:solidFill>
                        <a:srgbClr val="D6DADC"/>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rgbClr val="FFFFFF"/>
                    </a:solidFill>
                  </a:tcPr>
                </a:tc>
                <a:tc>
                  <a:txBody>
                    <a:bodyPr/>
                    <a:lstStyle/>
                    <a:p>
                      <a:r>
                        <a:rPr lang="en-US" sz="1200" dirty="0">
                          <a:effectLst/>
                        </a:rPr>
                        <a:t>448</a:t>
                      </a:r>
                    </a:p>
                  </a:txBody>
                  <a:tcPr marL="45547" marR="45547" marT="36438" marB="36438" anchor="ctr">
                    <a:lnL w="9525" cap="flat" cmpd="sng" algn="ctr">
                      <a:solidFill>
                        <a:srgbClr val="D6DAD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D6DADC"/>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rgbClr val="FFFFFF"/>
                    </a:solidFill>
                  </a:tcPr>
                </a:tc>
                <a:extLst>
                  <a:ext uri="{0D108BD9-81ED-4DB2-BD59-A6C34878D82A}">
                    <a16:rowId xmlns:a16="http://schemas.microsoft.com/office/drawing/2014/main" val="1896836064"/>
                  </a:ext>
                </a:extLst>
              </a:tr>
              <a:tr h="261916">
                <a:tc>
                  <a:txBody>
                    <a:bodyPr/>
                    <a:lstStyle/>
                    <a:p>
                      <a:r>
                        <a:rPr lang="en-US" sz="1200">
                          <a:effectLst/>
                        </a:rPr>
                        <a:t>6</a:t>
                      </a:r>
                    </a:p>
                  </a:txBody>
                  <a:tcPr marL="45547" marR="45547" marT="36438" marB="36438" anchor="ctr">
                    <a:lnL w="12700" cap="flat" cmpd="sng" algn="ctr">
                      <a:solidFill>
                        <a:schemeClr val="tx1"/>
                      </a:solidFill>
                      <a:prstDash val="solid"/>
                      <a:round/>
                      <a:headEnd type="none" w="med" len="med"/>
                      <a:tailEnd type="none" w="med" len="med"/>
                    </a:lnL>
                    <a:lnR w="9525" cap="flat" cmpd="sng" algn="ctr">
                      <a:solidFill>
                        <a:srgbClr val="D6DADC"/>
                      </a:solidFill>
                      <a:prstDash val="solid"/>
                      <a:round/>
                      <a:headEnd type="none" w="med" len="med"/>
                      <a:tailEnd type="none" w="med" len="med"/>
                    </a:lnR>
                    <a:lnT w="9525" cap="flat" cmpd="sng" algn="ctr">
                      <a:solidFill>
                        <a:srgbClr val="D6DADC"/>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rgbClr val="FFFFFF"/>
                    </a:solidFill>
                  </a:tcPr>
                </a:tc>
                <a:tc>
                  <a:txBody>
                    <a:bodyPr/>
                    <a:lstStyle/>
                    <a:p>
                      <a:r>
                        <a:rPr lang="en-US" sz="1200" dirty="0">
                          <a:effectLst/>
                        </a:rPr>
                        <a:t>138</a:t>
                      </a:r>
                    </a:p>
                  </a:txBody>
                  <a:tcPr marL="45547" marR="45547" marT="36438" marB="36438" anchor="ctr">
                    <a:lnL w="9525" cap="flat" cmpd="sng" algn="ctr">
                      <a:solidFill>
                        <a:srgbClr val="D6DAD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D6DADC"/>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rgbClr val="FFFFFF"/>
                    </a:solidFill>
                  </a:tcPr>
                </a:tc>
                <a:extLst>
                  <a:ext uri="{0D108BD9-81ED-4DB2-BD59-A6C34878D82A}">
                    <a16:rowId xmlns:a16="http://schemas.microsoft.com/office/drawing/2014/main" val="2931525811"/>
                  </a:ext>
                </a:extLst>
              </a:tr>
              <a:tr h="261916">
                <a:tc>
                  <a:txBody>
                    <a:bodyPr/>
                    <a:lstStyle/>
                    <a:p>
                      <a:r>
                        <a:rPr lang="en-US" sz="1200">
                          <a:effectLst/>
                        </a:rPr>
                        <a:t>7</a:t>
                      </a:r>
                    </a:p>
                  </a:txBody>
                  <a:tcPr marL="45547" marR="45547" marT="36438" marB="36438" anchor="ctr">
                    <a:lnL w="12700" cap="flat" cmpd="sng" algn="ctr">
                      <a:solidFill>
                        <a:schemeClr val="tx1"/>
                      </a:solidFill>
                      <a:prstDash val="solid"/>
                      <a:round/>
                      <a:headEnd type="none" w="med" len="med"/>
                      <a:tailEnd type="none" w="med" len="med"/>
                    </a:lnL>
                    <a:lnR w="9525" cap="flat" cmpd="sng" algn="ctr">
                      <a:solidFill>
                        <a:srgbClr val="D6DADC"/>
                      </a:solidFill>
                      <a:prstDash val="solid"/>
                      <a:round/>
                      <a:headEnd type="none" w="med" len="med"/>
                      <a:tailEnd type="none" w="med" len="med"/>
                    </a:lnR>
                    <a:lnT w="9525" cap="flat" cmpd="sng" algn="ctr">
                      <a:solidFill>
                        <a:srgbClr val="D6DADC"/>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rgbClr val="FFFFFF"/>
                    </a:solidFill>
                  </a:tcPr>
                </a:tc>
                <a:tc>
                  <a:txBody>
                    <a:bodyPr/>
                    <a:lstStyle/>
                    <a:p>
                      <a:r>
                        <a:rPr lang="en-US" sz="1200" dirty="0">
                          <a:effectLst/>
                        </a:rPr>
                        <a:t>50</a:t>
                      </a:r>
                    </a:p>
                  </a:txBody>
                  <a:tcPr marL="45547" marR="45547" marT="36438" marB="36438" anchor="ctr">
                    <a:lnL w="9525" cap="flat" cmpd="sng" algn="ctr">
                      <a:solidFill>
                        <a:srgbClr val="D6DAD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D6DADC"/>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rgbClr val="FFFFFF"/>
                    </a:solidFill>
                  </a:tcPr>
                </a:tc>
                <a:extLst>
                  <a:ext uri="{0D108BD9-81ED-4DB2-BD59-A6C34878D82A}">
                    <a16:rowId xmlns:a16="http://schemas.microsoft.com/office/drawing/2014/main" val="1606149769"/>
                  </a:ext>
                </a:extLst>
              </a:tr>
              <a:tr h="261916">
                <a:tc>
                  <a:txBody>
                    <a:bodyPr/>
                    <a:lstStyle/>
                    <a:p>
                      <a:r>
                        <a:rPr lang="en-US" sz="1200">
                          <a:effectLst/>
                        </a:rPr>
                        <a:t>8</a:t>
                      </a:r>
                    </a:p>
                  </a:txBody>
                  <a:tcPr marL="45547" marR="45547" marT="36438" marB="36438" anchor="ctr">
                    <a:lnL w="12700" cap="flat" cmpd="sng" algn="ctr">
                      <a:solidFill>
                        <a:schemeClr val="tx1"/>
                      </a:solidFill>
                      <a:prstDash val="solid"/>
                      <a:round/>
                      <a:headEnd type="none" w="med" len="med"/>
                      <a:tailEnd type="none" w="med" len="med"/>
                    </a:lnL>
                    <a:lnR w="9525" cap="flat" cmpd="sng" algn="ctr">
                      <a:solidFill>
                        <a:srgbClr val="D6DADC"/>
                      </a:solidFill>
                      <a:prstDash val="solid"/>
                      <a:round/>
                      <a:headEnd type="none" w="med" len="med"/>
                      <a:tailEnd type="none" w="med" len="med"/>
                    </a:lnR>
                    <a:lnT w="9525" cap="flat" cmpd="sng" algn="ctr">
                      <a:solidFill>
                        <a:srgbClr val="D6DADC"/>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rgbClr val="FFFFFF"/>
                    </a:solidFill>
                  </a:tcPr>
                </a:tc>
                <a:tc>
                  <a:txBody>
                    <a:bodyPr/>
                    <a:lstStyle/>
                    <a:p>
                      <a:r>
                        <a:rPr lang="en-US" sz="1200" dirty="0">
                          <a:effectLst/>
                        </a:rPr>
                        <a:t>18</a:t>
                      </a:r>
                    </a:p>
                  </a:txBody>
                  <a:tcPr marL="45547" marR="45547" marT="36438" marB="36438" anchor="ctr">
                    <a:lnL w="9525" cap="flat" cmpd="sng" algn="ctr">
                      <a:solidFill>
                        <a:srgbClr val="D6DAD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D6DADC"/>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rgbClr val="FFFFFF"/>
                    </a:solidFill>
                  </a:tcPr>
                </a:tc>
                <a:extLst>
                  <a:ext uri="{0D108BD9-81ED-4DB2-BD59-A6C34878D82A}">
                    <a16:rowId xmlns:a16="http://schemas.microsoft.com/office/drawing/2014/main" val="2469549822"/>
                  </a:ext>
                </a:extLst>
              </a:tr>
              <a:tr h="261916">
                <a:tc>
                  <a:txBody>
                    <a:bodyPr/>
                    <a:lstStyle/>
                    <a:p>
                      <a:r>
                        <a:rPr lang="en-US" sz="1200" dirty="0">
                          <a:effectLst/>
                        </a:rPr>
                        <a:t>9</a:t>
                      </a:r>
                    </a:p>
                  </a:txBody>
                  <a:tcPr marL="45547" marR="45547" marT="36438" marB="36438" anchor="ctr">
                    <a:lnL w="12700" cap="flat" cmpd="sng" algn="ctr">
                      <a:solidFill>
                        <a:schemeClr val="tx1"/>
                      </a:solidFill>
                      <a:prstDash val="solid"/>
                      <a:round/>
                      <a:headEnd type="none" w="med" len="med"/>
                      <a:tailEnd type="none" w="med" len="med"/>
                    </a:lnL>
                    <a:lnR w="9525" cap="flat" cmpd="sng" algn="ctr">
                      <a:solidFill>
                        <a:srgbClr val="D6DADC"/>
                      </a:solidFill>
                      <a:prstDash val="solid"/>
                      <a:round/>
                      <a:headEnd type="none" w="med" len="med"/>
                      <a:tailEnd type="none" w="med" len="med"/>
                    </a:lnR>
                    <a:lnT w="9525" cap="flat" cmpd="sng" algn="ctr">
                      <a:solidFill>
                        <a:srgbClr val="D6DADC"/>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rgbClr val="FFFFFF"/>
                    </a:solidFill>
                  </a:tcPr>
                </a:tc>
                <a:tc>
                  <a:txBody>
                    <a:bodyPr/>
                    <a:lstStyle/>
                    <a:p>
                      <a:r>
                        <a:rPr lang="en-US" sz="1200" dirty="0">
                          <a:effectLst/>
                        </a:rPr>
                        <a:t>5</a:t>
                      </a:r>
                    </a:p>
                  </a:txBody>
                  <a:tcPr marL="45547" marR="45547" marT="36438" marB="36438" anchor="ctr">
                    <a:lnL w="9525" cap="flat" cmpd="sng" algn="ctr">
                      <a:solidFill>
                        <a:srgbClr val="D6DAD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D6DADC"/>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rgbClr val="FFFFFF"/>
                    </a:solidFill>
                  </a:tcPr>
                </a:tc>
                <a:extLst>
                  <a:ext uri="{0D108BD9-81ED-4DB2-BD59-A6C34878D82A}">
                    <a16:rowId xmlns:a16="http://schemas.microsoft.com/office/drawing/2014/main" val="1759906986"/>
                  </a:ext>
                </a:extLst>
              </a:tr>
              <a:tr h="261916">
                <a:tc>
                  <a:txBody>
                    <a:bodyPr/>
                    <a:lstStyle/>
                    <a:p>
                      <a:r>
                        <a:rPr lang="en-US" sz="1200" dirty="0">
                          <a:effectLst/>
                        </a:rPr>
                        <a:t>10</a:t>
                      </a:r>
                    </a:p>
                  </a:txBody>
                  <a:tcPr marL="45547" marR="45547" marT="36438" marB="36438" anchor="ctr">
                    <a:lnL w="12700" cap="flat" cmpd="sng" algn="ctr">
                      <a:solidFill>
                        <a:schemeClr val="tx1"/>
                      </a:solidFill>
                      <a:prstDash val="solid"/>
                      <a:round/>
                      <a:headEnd type="none" w="med" len="med"/>
                      <a:tailEnd type="none" w="med" len="med"/>
                    </a:lnL>
                    <a:lnR w="9525" cap="flat" cmpd="sng" algn="ctr">
                      <a:solidFill>
                        <a:srgbClr val="D6DADC"/>
                      </a:solidFill>
                      <a:prstDash val="solid"/>
                      <a:round/>
                      <a:headEnd type="none" w="med" len="med"/>
                      <a:tailEnd type="none" w="med" len="med"/>
                    </a:lnR>
                    <a:lnT w="9525" cap="flat" cmpd="sng" algn="ctr">
                      <a:solidFill>
                        <a:srgbClr val="D6DADC"/>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rgbClr val="FFFF00"/>
                    </a:solidFill>
                  </a:tcPr>
                </a:tc>
                <a:tc>
                  <a:txBody>
                    <a:bodyPr/>
                    <a:lstStyle/>
                    <a:p>
                      <a:r>
                        <a:rPr lang="en-US" sz="1200" dirty="0">
                          <a:effectLst/>
                        </a:rPr>
                        <a:t>3</a:t>
                      </a:r>
                    </a:p>
                  </a:txBody>
                  <a:tcPr marL="45547" marR="45547" marT="36438" marB="36438" anchor="ctr">
                    <a:lnL w="9525" cap="flat" cmpd="sng" algn="ctr">
                      <a:solidFill>
                        <a:srgbClr val="D6DAD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D6DADC"/>
                      </a:solidFill>
                      <a:prstDash val="solid"/>
                      <a:round/>
                      <a:headEnd type="none" w="med" len="med"/>
                      <a:tailEnd type="none" w="med" len="med"/>
                    </a:lnT>
                    <a:lnB w="9525" cap="flat" cmpd="sng" algn="ctr">
                      <a:solidFill>
                        <a:srgbClr val="D6DADC"/>
                      </a:solidFill>
                      <a:prstDash val="solid"/>
                      <a:round/>
                      <a:headEnd type="none" w="med" len="med"/>
                      <a:tailEnd type="none" w="med" len="med"/>
                    </a:lnB>
                    <a:solidFill>
                      <a:srgbClr val="FFFF00"/>
                    </a:solidFill>
                  </a:tcPr>
                </a:tc>
                <a:extLst>
                  <a:ext uri="{0D108BD9-81ED-4DB2-BD59-A6C34878D82A}">
                    <a16:rowId xmlns:a16="http://schemas.microsoft.com/office/drawing/2014/main" val="1995406159"/>
                  </a:ext>
                </a:extLst>
              </a:tr>
              <a:tr h="261916">
                <a:tc>
                  <a:txBody>
                    <a:bodyPr/>
                    <a:lstStyle/>
                    <a:p>
                      <a:r>
                        <a:rPr lang="en-US" sz="1200" dirty="0">
                          <a:effectLst/>
                        </a:rPr>
                        <a:t>12</a:t>
                      </a:r>
                    </a:p>
                  </a:txBody>
                  <a:tcPr marL="45547" marR="45547" marT="36438" marB="36438" anchor="ctr">
                    <a:lnL w="12700" cap="flat" cmpd="sng" algn="ctr">
                      <a:solidFill>
                        <a:schemeClr val="tx1"/>
                      </a:solidFill>
                      <a:prstDash val="solid"/>
                      <a:round/>
                      <a:headEnd type="none" w="med" len="med"/>
                      <a:tailEnd type="none" w="med" len="med"/>
                    </a:lnL>
                    <a:lnR w="9525" cap="flat" cmpd="sng" algn="ctr">
                      <a:solidFill>
                        <a:srgbClr val="D6DADC"/>
                      </a:solidFill>
                      <a:prstDash val="solid"/>
                      <a:round/>
                      <a:headEnd type="none" w="med" len="med"/>
                      <a:tailEnd type="none" w="med" len="med"/>
                    </a:lnR>
                    <a:lnT w="9525" cap="flat" cmpd="sng" algn="ctr">
                      <a:solidFill>
                        <a:srgbClr val="D6DADC"/>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200" dirty="0">
                          <a:effectLst/>
                        </a:rPr>
                        <a:t>1</a:t>
                      </a:r>
                    </a:p>
                  </a:txBody>
                  <a:tcPr marL="45547" marR="45547" marT="36438" marB="36438" anchor="ctr">
                    <a:lnL w="9525" cap="flat" cmpd="sng" algn="ctr">
                      <a:solidFill>
                        <a:srgbClr val="D6DAD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D6DADC"/>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472675167"/>
                  </a:ext>
                </a:extLst>
              </a:tr>
            </a:tbl>
          </a:graphicData>
        </a:graphic>
      </p:graphicFrame>
    </p:spTree>
    <p:extLst>
      <p:ext uri="{BB962C8B-B14F-4D97-AF65-F5344CB8AC3E}">
        <p14:creationId xmlns:p14="http://schemas.microsoft.com/office/powerpoint/2010/main" val="642219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E722922-5A32-4FBF-A5D0-F9FA06556BFF}"/>
              </a:ext>
            </a:extLst>
          </p:cNvPr>
          <p:cNvSpPr txBox="1"/>
          <p:nvPr/>
        </p:nvSpPr>
        <p:spPr>
          <a:xfrm>
            <a:off x="325464" y="5019377"/>
            <a:ext cx="11295503" cy="2031325"/>
          </a:xfrm>
          <a:prstGeom prst="rect">
            <a:avLst/>
          </a:prstGeom>
          <a:noFill/>
        </p:spPr>
        <p:txBody>
          <a:bodyPr wrap="square" rtlCol="0">
            <a:spAutoFit/>
          </a:bodyPr>
          <a:lstStyle/>
          <a:p>
            <a:pPr marL="285750" indent="-285750">
              <a:buFontTx/>
              <a:buChar char="-"/>
            </a:pPr>
            <a:r>
              <a:rPr lang="en-US" dirty="0">
                <a:solidFill>
                  <a:schemeClr val="bg1"/>
                </a:solidFill>
              </a:rPr>
              <a:t>R squared is a measure that explains how much of your dependent variable (Likelihood to represent) is affected by       your input variables (Class, Airline Status, Gender, etc.)</a:t>
            </a:r>
          </a:p>
          <a:p>
            <a:pPr marL="285750" indent="-285750">
              <a:buFontTx/>
              <a:buChar char="-"/>
            </a:pPr>
            <a:r>
              <a:rPr lang="en-US" dirty="0">
                <a:solidFill>
                  <a:schemeClr val="bg1"/>
                </a:solidFill>
              </a:rPr>
              <a:t>After running regression models on our input variables, we discovered no individual attributes impacted results more than 10%</a:t>
            </a:r>
          </a:p>
          <a:p>
            <a:pPr marL="285750" indent="-285750">
              <a:buFontTx/>
              <a:buChar char="-"/>
            </a:pPr>
            <a:r>
              <a:rPr lang="en-US" dirty="0">
                <a:solidFill>
                  <a:schemeClr val="bg1"/>
                </a:solidFill>
              </a:rPr>
              <a:t>By combining variables such as age, airline status &amp; flights per year, we were able to find a ~17% impact on Likelihood to Recommend scores</a:t>
            </a:r>
          </a:p>
          <a:p>
            <a:endParaRPr lang="en-US" dirty="0">
              <a:solidFill>
                <a:schemeClr val="bg1"/>
              </a:solidFill>
            </a:endParaRPr>
          </a:p>
        </p:txBody>
      </p:sp>
      <p:graphicFrame>
        <p:nvGraphicFramePr>
          <p:cNvPr id="6" name="Picture Placeholder 5">
            <a:extLst>
              <a:ext uri="{FF2B5EF4-FFF2-40B4-BE49-F238E27FC236}">
                <a16:creationId xmlns:a16="http://schemas.microsoft.com/office/drawing/2014/main" id="{F2291CB2-8BF1-4D23-A32D-6CB8E9304C40}"/>
              </a:ext>
            </a:extLst>
          </p:cNvPr>
          <p:cNvGraphicFramePr>
            <a:graphicFrameLocks noGrp="1"/>
          </p:cNvGraphicFramePr>
          <p:nvPr>
            <p:ph type="pic" idx="1"/>
          </p:nvPr>
        </p:nvGraphicFramePr>
        <p:xfrm>
          <a:off x="0" y="0"/>
          <a:ext cx="12192000" cy="4914900"/>
        </p:xfrm>
        <a:graphic>
          <a:graphicData uri="http://schemas.openxmlformats.org/drawingml/2006/chart">
            <c:chart xmlns:c="http://schemas.openxmlformats.org/drawingml/2006/chart" xmlns:r="http://schemas.openxmlformats.org/officeDocument/2006/relationships" r:id="rId2"/>
          </a:graphicData>
        </a:graphic>
      </p:graphicFrame>
      <p:sp>
        <p:nvSpPr>
          <p:cNvPr id="5" name="Title 1">
            <a:extLst>
              <a:ext uri="{FF2B5EF4-FFF2-40B4-BE49-F238E27FC236}">
                <a16:creationId xmlns:a16="http://schemas.microsoft.com/office/drawing/2014/main" id="{5D714DD6-1305-4BD0-98CA-CB9C181CD6B4}"/>
              </a:ext>
            </a:extLst>
          </p:cNvPr>
          <p:cNvSpPr>
            <a:spLocks noGrp="1"/>
          </p:cNvSpPr>
          <p:nvPr>
            <p:ph type="title"/>
          </p:nvPr>
        </p:nvSpPr>
        <p:spPr>
          <a:xfrm>
            <a:off x="325464" y="573998"/>
            <a:ext cx="10058400" cy="574788"/>
          </a:xfrm>
        </p:spPr>
        <p:txBody>
          <a:bodyPr/>
          <a:lstStyle/>
          <a:p>
            <a:r>
              <a:rPr lang="en-US" dirty="0">
                <a:solidFill>
                  <a:schemeClr val="tx1"/>
                </a:solidFill>
              </a:rPr>
              <a:t>Linear Regression Modeling</a:t>
            </a:r>
          </a:p>
        </p:txBody>
      </p:sp>
    </p:spTree>
    <p:extLst>
      <p:ext uri="{BB962C8B-B14F-4D97-AF65-F5344CB8AC3E}">
        <p14:creationId xmlns:p14="http://schemas.microsoft.com/office/powerpoint/2010/main" val="4019464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FB6BD-A001-9748-BB0F-461C86B16C14}"/>
              </a:ext>
            </a:extLst>
          </p:cNvPr>
          <p:cNvSpPr>
            <a:spLocks noGrp="1"/>
          </p:cNvSpPr>
          <p:nvPr>
            <p:ph type="title"/>
          </p:nvPr>
        </p:nvSpPr>
        <p:spPr/>
        <p:txBody>
          <a:bodyPr/>
          <a:lstStyle/>
          <a:p>
            <a:r>
              <a:rPr lang="en-US" dirty="0"/>
              <a:t>Support Vector Machine (SVM)</a:t>
            </a:r>
          </a:p>
        </p:txBody>
      </p:sp>
      <p:sp>
        <p:nvSpPr>
          <p:cNvPr id="3" name="Content Placeholder 2">
            <a:extLst>
              <a:ext uri="{FF2B5EF4-FFF2-40B4-BE49-F238E27FC236}">
                <a16:creationId xmlns:a16="http://schemas.microsoft.com/office/drawing/2014/main" id="{1C1068AA-8D23-DC45-B413-BC067559151D}"/>
              </a:ext>
            </a:extLst>
          </p:cNvPr>
          <p:cNvSpPr>
            <a:spLocks noGrp="1"/>
          </p:cNvSpPr>
          <p:nvPr>
            <p:ph idx="1"/>
          </p:nvPr>
        </p:nvSpPr>
        <p:spPr>
          <a:xfrm>
            <a:off x="5252224" y="2241587"/>
            <a:ext cx="5903456" cy="4023360"/>
          </a:xfrm>
        </p:spPr>
        <p:txBody>
          <a:bodyPr/>
          <a:lstStyle/>
          <a:p>
            <a:pPr>
              <a:buFont typeface="Arial" panose="020B0604020202020204" pitchFamily="34" charset="0"/>
              <a:buChar char="•"/>
            </a:pPr>
            <a:r>
              <a:rPr lang="en-US" dirty="0"/>
              <a:t>We found combination of Airline Status and Flights Per Year affect our output (Likelihood to Recommend score) by ~16% on a linear model basis</a:t>
            </a:r>
          </a:p>
          <a:p>
            <a:pPr>
              <a:buFont typeface="Arial" panose="020B0604020202020204" pitchFamily="34" charset="0"/>
              <a:buChar char="•"/>
            </a:pPr>
            <a:r>
              <a:rPr lang="en-US" dirty="0"/>
              <a:t>SVM is a machine learning algorithm which tries to make predictions based on our past data </a:t>
            </a:r>
          </a:p>
          <a:p>
            <a:pPr lvl="1">
              <a:buFont typeface="Arial" panose="020B0604020202020204" pitchFamily="34" charset="0"/>
              <a:buChar char="•"/>
            </a:pPr>
            <a:r>
              <a:rPr lang="en-US" dirty="0"/>
              <a:t>It creates classifications of our data</a:t>
            </a:r>
          </a:p>
          <a:p>
            <a:pPr>
              <a:buFont typeface="Arial" panose="020B0604020202020204" pitchFamily="34" charset="0"/>
              <a:buChar char="•"/>
            </a:pPr>
            <a:r>
              <a:rPr lang="en-US" dirty="0"/>
              <a:t>The model predicted 71.5% of the time whether a person would be a detractor based on the Airline Status and Flights per Year input </a:t>
            </a:r>
          </a:p>
        </p:txBody>
      </p:sp>
      <p:sp>
        <p:nvSpPr>
          <p:cNvPr id="4" name="Rectangle 3">
            <a:extLst>
              <a:ext uri="{FF2B5EF4-FFF2-40B4-BE49-F238E27FC236}">
                <a16:creationId xmlns:a16="http://schemas.microsoft.com/office/drawing/2014/main" id="{56426C1E-BA6B-FC4A-882C-012A447AA8EA}"/>
              </a:ext>
            </a:extLst>
          </p:cNvPr>
          <p:cNvSpPr/>
          <p:nvPr/>
        </p:nvSpPr>
        <p:spPr>
          <a:xfrm>
            <a:off x="1538869" y="2241587"/>
            <a:ext cx="2709746" cy="3231654"/>
          </a:xfrm>
          <a:prstGeom prst="rect">
            <a:avLst/>
          </a:prstGeom>
          <a:ln w="38100">
            <a:solidFill>
              <a:schemeClr val="accent2">
                <a:lumMod val="75000"/>
              </a:schemeClr>
            </a:solidFill>
          </a:ln>
        </p:spPr>
        <p:txBody>
          <a:bodyPr wrap="square">
            <a:spAutoFit/>
          </a:bodyPr>
          <a:lstStyle/>
          <a:p>
            <a:pPr algn="ctr"/>
            <a:r>
              <a:rPr lang="en-US" sz="1500" b="1" u="sng" dirty="0">
                <a:solidFill>
                  <a:srgbClr val="C00000"/>
                </a:solidFill>
              </a:rPr>
              <a:t>Confusion Matrix and Statistics</a:t>
            </a:r>
          </a:p>
          <a:p>
            <a:pPr algn="ctr"/>
            <a:endParaRPr lang="en-US" sz="1500" b="1" dirty="0">
              <a:solidFill>
                <a:srgbClr val="C00000"/>
              </a:solidFill>
            </a:endParaRPr>
          </a:p>
          <a:p>
            <a:pPr algn="ctr"/>
            <a:r>
              <a:rPr lang="en-US" sz="1500" b="1" dirty="0">
                <a:solidFill>
                  <a:srgbClr val="C00000"/>
                </a:solidFill>
              </a:rPr>
              <a:t>Prediction FALSE  TRUE</a:t>
            </a:r>
          </a:p>
          <a:p>
            <a:pPr algn="ctr"/>
            <a:r>
              <a:rPr lang="en-US" sz="1500" b="1" dirty="0">
                <a:solidFill>
                  <a:srgbClr val="C00000"/>
                </a:solidFill>
              </a:rPr>
              <a:t>FALSE 50687 17968</a:t>
            </a:r>
          </a:p>
          <a:p>
            <a:pPr algn="ctr"/>
            <a:r>
              <a:rPr lang="en-US" sz="1500" b="1" dirty="0">
                <a:solidFill>
                  <a:srgbClr val="C00000"/>
                </a:solidFill>
              </a:rPr>
              <a:t>TRUE   4127  4849</a:t>
            </a:r>
          </a:p>
          <a:p>
            <a:r>
              <a:rPr lang="en-US" sz="1500" b="1" dirty="0">
                <a:solidFill>
                  <a:srgbClr val="C00000"/>
                </a:solidFill>
              </a:rPr>
              <a:t>                                          </a:t>
            </a:r>
          </a:p>
          <a:p>
            <a:pPr algn="ctr"/>
            <a:r>
              <a:rPr lang="en-US" sz="1500" b="1" dirty="0">
                <a:solidFill>
                  <a:srgbClr val="C00000"/>
                </a:solidFill>
              </a:rPr>
              <a:t>Accuracy : 0.7154          </a:t>
            </a:r>
          </a:p>
          <a:p>
            <a:pPr algn="ctr"/>
            <a:r>
              <a:rPr lang="en-US" sz="1500" b="1" dirty="0">
                <a:solidFill>
                  <a:srgbClr val="C00000"/>
                </a:solidFill>
              </a:rPr>
              <a:t>95% CI : (0.7122, 0.7186)</a:t>
            </a:r>
          </a:p>
          <a:p>
            <a:pPr algn="ctr"/>
            <a:r>
              <a:rPr lang="en-US" sz="1500" b="1" dirty="0">
                <a:solidFill>
                  <a:srgbClr val="C00000"/>
                </a:solidFill>
              </a:rPr>
              <a:t>No Information Rate : 0.7061          </a:t>
            </a:r>
          </a:p>
          <a:p>
            <a:pPr algn="ctr"/>
            <a:r>
              <a:rPr lang="en-US" sz="1500" b="1" dirty="0">
                <a:solidFill>
                  <a:srgbClr val="C00000"/>
                </a:solidFill>
              </a:rPr>
              <a:t>P-Value [Acc &gt; NIR] : 5.934e-09       </a:t>
            </a:r>
          </a:p>
          <a:p>
            <a:r>
              <a:rPr lang="en-US" sz="1500" b="1" dirty="0">
                <a:solidFill>
                  <a:srgbClr val="C00000"/>
                </a:solidFill>
              </a:rPr>
              <a:t>                                          </a:t>
            </a:r>
          </a:p>
          <a:p>
            <a:pPr algn="ctr"/>
            <a:r>
              <a:rPr lang="en-US" sz="1500" b="1" dirty="0">
                <a:solidFill>
                  <a:srgbClr val="C00000"/>
                </a:solidFill>
              </a:rPr>
              <a:t>Kappa : 0.1667          </a:t>
            </a:r>
          </a:p>
          <a:p>
            <a:r>
              <a:rPr lang="en-US" sz="1200" b="1" dirty="0">
                <a:solidFill>
                  <a:srgbClr val="C00000"/>
                </a:solidFill>
              </a:rPr>
              <a:t>                                          </a:t>
            </a:r>
          </a:p>
          <a:p>
            <a:r>
              <a:rPr lang="en-US" sz="1200" b="1" dirty="0">
                <a:solidFill>
                  <a:srgbClr val="C00000"/>
                </a:solidFill>
              </a:rPr>
              <a:t> </a:t>
            </a:r>
          </a:p>
        </p:txBody>
      </p:sp>
    </p:spTree>
    <p:extLst>
      <p:ext uri="{BB962C8B-B14F-4D97-AF65-F5344CB8AC3E}">
        <p14:creationId xmlns:p14="http://schemas.microsoft.com/office/powerpoint/2010/main" val="882746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FB6BD-A001-9748-BB0F-461C86B16C14}"/>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983772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3529AFD-5A84-4419-9390-0E9584F35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FFD9C4-5E6D-4E44-8CCD-24EF7B6FF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250A9BF-70B9-D44E-B7CC-08C825D8908D}"/>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Agenda</a:t>
            </a:r>
          </a:p>
        </p:txBody>
      </p:sp>
      <p:sp>
        <p:nvSpPr>
          <p:cNvPr id="15" name="Rectangle 14">
            <a:extLst>
              <a:ext uri="{FF2B5EF4-FFF2-40B4-BE49-F238E27FC236}">
                <a16:creationId xmlns:a16="http://schemas.microsoft.com/office/drawing/2014/main" id="{6B3B2DB5-1B01-4A7A-B79B-E180757E61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8" name="Content Placeholder 2">
            <a:extLst>
              <a:ext uri="{FF2B5EF4-FFF2-40B4-BE49-F238E27FC236}">
                <a16:creationId xmlns:a16="http://schemas.microsoft.com/office/drawing/2014/main" id="{CC8F7BAA-BBC5-47D7-ACC4-2558DA067EB0}"/>
              </a:ext>
            </a:extLst>
          </p:cNvPr>
          <p:cNvGraphicFramePr>
            <a:graphicFrameLocks noGrp="1"/>
          </p:cNvGraphicFramePr>
          <p:nvPr>
            <p:ph idx="1"/>
            <p:extLst>
              <p:ext uri="{D42A27DB-BD31-4B8C-83A1-F6EECF244321}">
                <p14:modId xmlns:p14="http://schemas.microsoft.com/office/powerpoint/2010/main" val="363847833"/>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9214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ABE34-6CDF-F743-A38F-B7F5B8DD9756}"/>
              </a:ext>
            </a:extLst>
          </p:cNvPr>
          <p:cNvSpPr>
            <a:spLocks noGrp="1"/>
          </p:cNvSpPr>
          <p:nvPr>
            <p:ph type="title"/>
          </p:nvPr>
        </p:nvSpPr>
        <p:spPr>
          <a:xfrm>
            <a:off x="1097280" y="286603"/>
            <a:ext cx="10058400" cy="1450757"/>
          </a:xfrm>
        </p:spPr>
        <p:txBody>
          <a:bodyPr>
            <a:normAutofit/>
          </a:bodyPr>
          <a:lstStyle/>
          <a:p>
            <a:r>
              <a:rPr lang="en-US" dirty="0"/>
              <a:t>Goals</a:t>
            </a:r>
          </a:p>
        </p:txBody>
      </p:sp>
      <p:graphicFrame>
        <p:nvGraphicFramePr>
          <p:cNvPr id="5" name="Content Placeholder 2">
            <a:extLst>
              <a:ext uri="{FF2B5EF4-FFF2-40B4-BE49-F238E27FC236}">
                <a16:creationId xmlns:a16="http://schemas.microsoft.com/office/drawing/2014/main" id="{46EAACBF-E3DF-40D8-BA6D-4544FBF404BD}"/>
              </a:ext>
            </a:extLst>
          </p:cNvPr>
          <p:cNvGraphicFramePr>
            <a:graphicFrameLocks noGrp="1"/>
          </p:cNvGraphicFramePr>
          <p:nvPr>
            <p:ph idx="1"/>
            <p:extLst>
              <p:ext uri="{D42A27DB-BD31-4B8C-83A1-F6EECF244321}">
                <p14:modId xmlns:p14="http://schemas.microsoft.com/office/powerpoint/2010/main" val="1345206169"/>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1114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093EC-9254-A044-A1BC-2DE84E61235A}"/>
              </a:ext>
            </a:extLst>
          </p:cNvPr>
          <p:cNvSpPr>
            <a:spLocks noGrp="1"/>
          </p:cNvSpPr>
          <p:nvPr>
            <p:ph type="title"/>
          </p:nvPr>
        </p:nvSpPr>
        <p:spPr>
          <a:xfrm>
            <a:off x="838200" y="48980"/>
            <a:ext cx="10515600" cy="1325563"/>
          </a:xfrm>
        </p:spPr>
        <p:txBody>
          <a:bodyPr/>
          <a:lstStyle/>
          <a:p>
            <a:r>
              <a:rPr lang="en-US" dirty="0"/>
              <a:t>Defining - “Data-Driven” </a:t>
            </a:r>
          </a:p>
        </p:txBody>
      </p:sp>
      <p:sp>
        <p:nvSpPr>
          <p:cNvPr id="3" name="Content Placeholder 2">
            <a:extLst>
              <a:ext uri="{FF2B5EF4-FFF2-40B4-BE49-F238E27FC236}">
                <a16:creationId xmlns:a16="http://schemas.microsoft.com/office/drawing/2014/main" id="{639522A7-01AC-A946-B23B-B455095A1119}"/>
              </a:ext>
            </a:extLst>
          </p:cNvPr>
          <p:cNvSpPr>
            <a:spLocks noGrp="1"/>
          </p:cNvSpPr>
          <p:nvPr>
            <p:ph idx="1"/>
          </p:nvPr>
        </p:nvSpPr>
        <p:spPr>
          <a:xfrm>
            <a:off x="838200" y="2113613"/>
            <a:ext cx="5073203" cy="4063350"/>
          </a:xfrm>
        </p:spPr>
        <p:txBody>
          <a:bodyPr>
            <a:normAutofit/>
          </a:bodyPr>
          <a:lstStyle/>
          <a:p>
            <a:pPr fontAlgn="base"/>
            <a:r>
              <a:rPr lang="en-US" dirty="0"/>
              <a:t>When a company employs a “data-driven” approach, it means it makes strategic decisions based on data analysis and interpretation</a:t>
            </a:r>
          </a:p>
          <a:p>
            <a:pPr fontAlgn="base"/>
            <a:r>
              <a:rPr lang="en-US" dirty="0"/>
              <a:t>A data-driven approach enables companies to examine and organize their data with the goal of better serving their customers and consumers. By using data to drive its actions, an organization can contextualize and/or personalize its messaging to its prospects and customers for a more customer-centric approach </a:t>
            </a:r>
          </a:p>
        </p:txBody>
      </p:sp>
      <p:sp>
        <p:nvSpPr>
          <p:cNvPr id="4" name="Freeform 1">
            <a:extLst>
              <a:ext uri="{FF2B5EF4-FFF2-40B4-BE49-F238E27FC236}">
                <a16:creationId xmlns:a16="http://schemas.microsoft.com/office/drawing/2014/main" id="{F97FBA86-B0D8-FC4B-B572-4AE3FCEAABDB}"/>
              </a:ext>
            </a:extLst>
          </p:cNvPr>
          <p:cNvSpPr>
            <a:spLocks noChangeArrowheads="1"/>
          </p:cNvSpPr>
          <p:nvPr/>
        </p:nvSpPr>
        <p:spPr bwMode="auto">
          <a:xfrm>
            <a:off x="9433473" y="1172347"/>
            <a:ext cx="2382171" cy="4119792"/>
          </a:xfrm>
          <a:custGeom>
            <a:avLst/>
            <a:gdLst>
              <a:gd name="T0" fmla="*/ 9688 w 9689"/>
              <a:gd name="T1" fmla="*/ 8991 h 16608"/>
              <a:gd name="T2" fmla="*/ 9688 w 9689"/>
              <a:gd name="T3" fmla="*/ 8991 h 16608"/>
              <a:gd name="T4" fmla="*/ 5963 w 9689"/>
              <a:gd name="T5" fmla="*/ 16607 h 16608"/>
              <a:gd name="T6" fmla="*/ 2366 w 9689"/>
              <a:gd name="T7" fmla="*/ 10349 h 16608"/>
              <a:gd name="T8" fmla="*/ 2091 w 9689"/>
              <a:gd name="T9" fmla="*/ 9872 h 16608"/>
              <a:gd name="T10" fmla="*/ 1412 w 9689"/>
              <a:gd name="T11" fmla="*/ 8698 h 16608"/>
              <a:gd name="T12" fmla="*/ 549 w 9689"/>
              <a:gd name="T13" fmla="*/ 7212 h 16608"/>
              <a:gd name="T14" fmla="*/ 0 w 9689"/>
              <a:gd name="T15" fmla="*/ 6258 h 16608"/>
              <a:gd name="T16" fmla="*/ 3614 w 9689"/>
              <a:gd name="T17" fmla="*/ 0 h 16608"/>
              <a:gd name="T18" fmla="*/ 9688 w 9689"/>
              <a:gd name="T19" fmla="*/ 8991 h 16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89" h="16608">
                <a:moveTo>
                  <a:pt x="9688" y="8991"/>
                </a:moveTo>
                <a:lnTo>
                  <a:pt x="9688" y="8991"/>
                </a:lnTo>
                <a:cubicBezTo>
                  <a:pt x="9688" y="12074"/>
                  <a:pt x="8238" y="14827"/>
                  <a:pt x="5963" y="16607"/>
                </a:cubicBezTo>
                <a:cubicBezTo>
                  <a:pt x="2366" y="10349"/>
                  <a:pt x="2366" y="10349"/>
                  <a:pt x="2366" y="10349"/>
                </a:cubicBezTo>
                <a:cubicBezTo>
                  <a:pt x="2091" y="9872"/>
                  <a:pt x="2091" y="9872"/>
                  <a:pt x="2091" y="9872"/>
                </a:cubicBezTo>
                <a:cubicBezTo>
                  <a:pt x="1412" y="8698"/>
                  <a:pt x="1412" y="8698"/>
                  <a:pt x="1412" y="8698"/>
                </a:cubicBezTo>
                <a:cubicBezTo>
                  <a:pt x="549" y="7212"/>
                  <a:pt x="549" y="7212"/>
                  <a:pt x="549" y="7212"/>
                </a:cubicBezTo>
                <a:cubicBezTo>
                  <a:pt x="0" y="6258"/>
                  <a:pt x="0" y="6258"/>
                  <a:pt x="0" y="6258"/>
                </a:cubicBezTo>
                <a:cubicBezTo>
                  <a:pt x="3614" y="0"/>
                  <a:pt x="3614" y="0"/>
                  <a:pt x="3614" y="0"/>
                </a:cubicBezTo>
                <a:cubicBezTo>
                  <a:pt x="7174" y="1431"/>
                  <a:pt x="9688" y="4918"/>
                  <a:pt x="9688" y="8991"/>
                </a:cubicBezTo>
              </a:path>
            </a:pathLst>
          </a:custGeom>
          <a:solidFill>
            <a:srgbClr val="C00000"/>
          </a:solidFill>
          <a:ln>
            <a:noFill/>
          </a:ln>
          <a:effectLst/>
        </p:spPr>
        <p:txBody>
          <a:bodyPr wrap="none" lIns="432000" anchor="ctr"/>
          <a:lstStyle/>
          <a:p>
            <a:pPr marL="0" marR="0" lvl="0" indent="0" algn="ctr" defTabSz="914400" rtl="0" eaLnBrk="1" fontAlgn="auto" latinLnBrk="0" hangingPunct="1">
              <a:lnSpc>
                <a:spcPct val="90000"/>
              </a:lnSpc>
              <a:spcBef>
                <a:spcPct val="0"/>
              </a:spcBef>
              <a:spcAft>
                <a:spcPct val="0"/>
              </a:spcAft>
              <a:buClrTx/>
              <a:buSzTx/>
              <a:buFontTx/>
              <a:buNone/>
              <a:defRPr/>
            </a:pPr>
            <a:r>
              <a:rPr kumimoji="0" lang="en-US" sz="2800" b="1" i="0" u="none" strike="noStrike" kern="1200" cap="none" spc="0" normalizeH="0" baseline="0" noProof="0" dirty="0">
                <a:ln>
                  <a:noFill/>
                </a:ln>
                <a:solidFill>
                  <a:srgbClr val="FFFFFF"/>
                </a:solidFill>
                <a:effectLst/>
                <a:uLnTx/>
                <a:uFillTx/>
                <a:latin typeface="Calibri"/>
                <a:ea typeface="+mn-ea"/>
                <a:cs typeface="+mn-cs"/>
              </a:rPr>
              <a:t>Expand</a:t>
            </a:r>
            <a:br>
              <a:rPr kumimoji="0" lang="en-US" sz="2800" b="1" i="0" u="none" strike="noStrike" kern="1200" cap="none" spc="0" normalizeH="0" baseline="0" noProof="0" dirty="0">
                <a:ln>
                  <a:noFill/>
                </a:ln>
                <a:solidFill>
                  <a:srgbClr val="FFFFFF"/>
                </a:solidFill>
                <a:effectLst/>
                <a:uLnTx/>
                <a:uFillTx/>
                <a:latin typeface="Calibri"/>
                <a:ea typeface="+mn-ea"/>
                <a:cs typeface="+mn-cs"/>
              </a:rPr>
            </a:br>
            <a:r>
              <a:rPr kumimoji="0" lang="en-US" sz="2800" b="1" i="0" u="none" strike="noStrike" kern="1200" cap="none" spc="0" normalizeH="0" baseline="0" noProof="0" dirty="0">
                <a:ln>
                  <a:noFill/>
                </a:ln>
                <a:solidFill>
                  <a:srgbClr val="FFFFFF"/>
                </a:solidFill>
                <a:effectLst/>
                <a:uLnTx/>
                <a:uFillTx/>
                <a:latin typeface="Calibri"/>
                <a:ea typeface="+mn-ea"/>
                <a:cs typeface="+mn-cs"/>
              </a:rPr>
              <a:t>Insights</a:t>
            </a:r>
          </a:p>
        </p:txBody>
      </p:sp>
      <p:sp>
        <p:nvSpPr>
          <p:cNvPr id="5" name="Freeform 2">
            <a:extLst>
              <a:ext uri="{FF2B5EF4-FFF2-40B4-BE49-F238E27FC236}">
                <a16:creationId xmlns:a16="http://schemas.microsoft.com/office/drawing/2014/main" id="{C1AD4C55-37EE-0241-BCA0-AB7A84C838AF}"/>
              </a:ext>
            </a:extLst>
          </p:cNvPr>
          <p:cNvSpPr>
            <a:spLocks noChangeArrowheads="1"/>
          </p:cNvSpPr>
          <p:nvPr/>
        </p:nvSpPr>
        <p:spPr bwMode="auto">
          <a:xfrm>
            <a:off x="7087082" y="3735332"/>
            <a:ext cx="3826438" cy="2062083"/>
          </a:xfrm>
          <a:custGeom>
            <a:avLst/>
            <a:gdLst>
              <a:gd name="T0" fmla="*/ 15561 w 15562"/>
              <a:gd name="T1" fmla="*/ 6258 h 8314"/>
              <a:gd name="T2" fmla="*/ 15561 w 15562"/>
              <a:gd name="T3" fmla="*/ 6258 h 8314"/>
              <a:gd name="T4" fmla="*/ 15561 w 15562"/>
              <a:gd name="T5" fmla="*/ 6258 h 8314"/>
              <a:gd name="T6" fmla="*/ 9598 w 15562"/>
              <a:gd name="T7" fmla="*/ 8313 h 8314"/>
              <a:gd name="T8" fmla="*/ 0 w 15562"/>
              <a:gd name="T9" fmla="*/ 0 h 8314"/>
              <a:gd name="T10" fmla="*/ 11964 w 15562"/>
              <a:gd name="T11" fmla="*/ 0 h 8314"/>
              <a:gd name="T12" fmla="*/ 15561 w 15562"/>
              <a:gd name="T13" fmla="*/ 6258 h 8314"/>
            </a:gdLst>
            <a:ahLst/>
            <a:cxnLst>
              <a:cxn ang="0">
                <a:pos x="T0" y="T1"/>
              </a:cxn>
              <a:cxn ang="0">
                <a:pos x="T2" y="T3"/>
              </a:cxn>
              <a:cxn ang="0">
                <a:pos x="T4" y="T5"/>
              </a:cxn>
              <a:cxn ang="0">
                <a:pos x="T6" y="T7"/>
              </a:cxn>
              <a:cxn ang="0">
                <a:pos x="T8" y="T9"/>
              </a:cxn>
              <a:cxn ang="0">
                <a:pos x="T10" y="T11"/>
              </a:cxn>
              <a:cxn ang="0">
                <a:pos x="T12" y="T13"/>
              </a:cxn>
            </a:cxnLst>
            <a:rect l="0" t="0" r="r" b="b"/>
            <a:pathLst>
              <a:path w="15562" h="8314">
                <a:moveTo>
                  <a:pt x="15561" y="6258"/>
                </a:moveTo>
                <a:lnTo>
                  <a:pt x="15561" y="6258"/>
                </a:lnTo>
                <a:lnTo>
                  <a:pt x="15561" y="6258"/>
                </a:lnTo>
                <a:cubicBezTo>
                  <a:pt x="13928" y="7542"/>
                  <a:pt x="11854" y="8313"/>
                  <a:pt x="9598" y="8313"/>
                </a:cubicBezTo>
                <a:cubicBezTo>
                  <a:pt x="4698" y="8313"/>
                  <a:pt x="660" y="4698"/>
                  <a:pt x="0" y="0"/>
                </a:cubicBezTo>
                <a:cubicBezTo>
                  <a:pt x="11964" y="0"/>
                  <a:pt x="11964" y="0"/>
                  <a:pt x="11964" y="0"/>
                </a:cubicBezTo>
                <a:lnTo>
                  <a:pt x="15561" y="6258"/>
                </a:lnTo>
              </a:path>
            </a:pathLst>
          </a:custGeom>
          <a:solidFill>
            <a:srgbClr val="F90000"/>
          </a:solidFill>
          <a:ln>
            <a:noFill/>
          </a:ln>
          <a:effectLst/>
        </p:spPr>
        <p:txBody>
          <a:bodyPr wrap="none" anchor="ctr"/>
          <a:lstStyle/>
          <a:p>
            <a:pPr marL="0" marR="0" lvl="0" indent="0" algn="ctr" defTabSz="914400" rtl="0" eaLnBrk="1" fontAlgn="auto" latinLnBrk="0" hangingPunct="1">
              <a:lnSpc>
                <a:spcPct val="90000"/>
              </a:lnSpc>
              <a:spcBef>
                <a:spcPct val="0"/>
              </a:spcBef>
              <a:spcAft>
                <a:spcPct val="0"/>
              </a:spcAft>
              <a:buClrTx/>
              <a:buSzTx/>
              <a:buFontTx/>
              <a:buNone/>
              <a:defRPr/>
            </a:pPr>
            <a:r>
              <a:rPr kumimoji="0" lang="en-US" sz="2800" b="1" i="0" u="none" strike="noStrike" kern="1200" cap="none" spc="0" normalizeH="0" baseline="0" noProof="0">
                <a:ln>
                  <a:noFill/>
                </a:ln>
                <a:solidFill>
                  <a:srgbClr val="FFFFFF"/>
                </a:solidFill>
                <a:effectLst/>
                <a:uLnTx/>
                <a:uFillTx/>
                <a:latin typeface="Calibri"/>
                <a:ea typeface="+mn-ea"/>
                <a:cs typeface="+mn-cs"/>
              </a:rPr>
              <a:t>Improve</a:t>
            </a:r>
            <a:br>
              <a:rPr kumimoji="0" lang="en-US" sz="2800" b="1" i="0" u="none" strike="noStrike" kern="1200" cap="none" spc="0" normalizeH="0" baseline="0" noProof="0">
                <a:ln>
                  <a:noFill/>
                </a:ln>
                <a:solidFill>
                  <a:srgbClr val="FFFFFF"/>
                </a:solidFill>
                <a:effectLst/>
                <a:uLnTx/>
                <a:uFillTx/>
                <a:latin typeface="Calibri"/>
                <a:ea typeface="+mn-ea"/>
                <a:cs typeface="+mn-cs"/>
              </a:rPr>
            </a:br>
            <a:r>
              <a:rPr kumimoji="0" lang="en-US" sz="2800" b="1" i="0" u="none" strike="noStrike" kern="1200" cap="none" spc="0" normalizeH="0" baseline="0" noProof="0">
                <a:ln>
                  <a:noFill/>
                </a:ln>
                <a:solidFill>
                  <a:srgbClr val="FFFFFF"/>
                </a:solidFill>
                <a:effectLst/>
                <a:uLnTx/>
                <a:uFillTx/>
                <a:latin typeface="Calibri"/>
                <a:ea typeface="+mn-ea"/>
                <a:cs typeface="+mn-cs"/>
              </a:rPr>
              <a:t>Efficiency</a:t>
            </a:r>
          </a:p>
        </p:txBody>
      </p:sp>
      <p:sp>
        <p:nvSpPr>
          <p:cNvPr id="6" name="Freeform 3">
            <a:extLst>
              <a:ext uri="{FF2B5EF4-FFF2-40B4-BE49-F238E27FC236}">
                <a16:creationId xmlns:a16="http://schemas.microsoft.com/office/drawing/2014/main" id="{5BA438A5-D9DE-F542-8E35-D86666425F06}"/>
              </a:ext>
            </a:extLst>
          </p:cNvPr>
          <p:cNvSpPr>
            <a:spLocks noChangeArrowheads="1"/>
          </p:cNvSpPr>
          <p:nvPr/>
        </p:nvSpPr>
        <p:spPr bwMode="auto">
          <a:xfrm>
            <a:off x="7067268" y="995003"/>
            <a:ext cx="3271284" cy="2740329"/>
          </a:xfrm>
          <a:custGeom>
            <a:avLst/>
            <a:gdLst>
              <a:gd name="T0" fmla="*/ 13304 w 13305"/>
              <a:gd name="T1" fmla="*/ 698 h 11048"/>
              <a:gd name="T2" fmla="*/ 13304 w 13305"/>
              <a:gd name="T3" fmla="*/ 698 h 11048"/>
              <a:gd name="T4" fmla="*/ 9690 w 13305"/>
              <a:gd name="T5" fmla="*/ 6956 h 11048"/>
              <a:gd name="T6" fmla="*/ 8956 w 13305"/>
              <a:gd name="T7" fmla="*/ 8222 h 11048"/>
              <a:gd name="T8" fmla="*/ 7946 w 13305"/>
              <a:gd name="T9" fmla="*/ 9946 h 11048"/>
              <a:gd name="T10" fmla="*/ 7634 w 13305"/>
              <a:gd name="T11" fmla="*/ 10496 h 11048"/>
              <a:gd name="T12" fmla="*/ 7322 w 13305"/>
              <a:gd name="T13" fmla="*/ 11047 h 11048"/>
              <a:gd name="T14" fmla="*/ 92 w 13305"/>
              <a:gd name="T15" fmla="*/ 11047 h 11048"/>
              <a:gd name="T16" fmla="*/ 0 w 13305"/>
              <a:gd name="T17" fmla="*/ 9689 h 11048"/>
              <a:gd name="T18" fmla="*/ 9690 w 13305"/>
              <a:gd name="T19" fmla="*/ 0 h 11048"/>
              <a:gd name="T20" fmla="*/ 13304 w 13305"/>
              <a:gd name="T21" fmla="*/ 698 h 11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05" h="11048">
                <a:moveTo>
                  <a:pt x="13304" y="698"/>
                </a:moveTo>
                <a:lnTo>
                  <a:pt x="13304" y="698"/>
                </a:lnTo>
                <a:cubicBezTo>
                  <a:pt x="9689" y="6956"/>
                  <a:pt x="9690" y="6956"/>
                  <a:pt x="9690" y="6956"/>
                </a:cubicBezTo>
                <a:cubicBezTo>
                  <a:pt x="8956" y="8222"/>
                  <a:pt x="8956" y="8222"/>
                  <a:pt x="8956" y="8222"/>
                </a:cubicBezTo>
                <a:cubicBezTo>
                  <a:pt x="7946" y="9946"/>
                  <a:pt x="7946" y="9946"/>
                  <a:pt x="7946" y="9946"/>
                </a:cubicBezTo>
                <a:cubicBezTo>
                  <a:pt x="7634" y="10496"/>
                  <a:pt x="7634" y="10496"/>
                  <a:pt x="7634" y="10496"/>
                </a:cubicBezTo>
                <a:cubicBezTo>
                  <a:pt x="7322" y="11047"/>
                  <a:pt x="7322" y="11047"/>
                  <a:pt x="7322" y="11047"/>
                </a:cubicBezTo>
                <a:cubicBezTo>
                  <a:pt x="92" y="11047"/>
                  <a:pt x="92" y="11047"/>
                  <a:pt x="92" y="11047"/>
                </a:cubicBezTo>
                <a:cubicBezTo>
                  <a:pt x="36" y="10607"/>
                  <a:pt x="0" y="10147"/>
                  <a:pt x="0" y="9689"/>
                </a:cubicBezTo>
                <a:cubicBezTo>
                  <a:pt x="0" y="4331"/>
                  <a:pt x="4331" y="0"/>
                  <a:pt x="9690" y="0"/>
                </a:cubicBezTo>
                <a:cubicBezTo>
                  <a:pt x="10955" y="0"/>
                  <a:pt x="12185" y="238"/>
                  <a:pt x="13304" y="698"/>
                </a:cubicBezTo>
              </a:path>
            </a:pathLst>
          </a:custGeom>
          <a:solidFill>
            <a:srgbClr val="FD6053"/>
          </a:solidFill>
          <a:ln>
            <a:noFill/>
          </a:ln>
          <a:effectLst/>
        </p:spPr>
        <p:txBody>
          <a:bodyPr wrap="none" lIns="612000" rIns="1152000" anchor="ctr"/>
          <a:lstStyle/>
          <a:p>
            <a:pPr marL="0" marR="0" lvl="0" indent="0" algn="ctr" defTabSz="914400" rtl="0" eaLnBrk="1" fontAlgn="auto" latinLnBrk="0" hangingPunct="1">
              <a:lnSpc>
                <a:spcPct val="90000"/>
              </a:lnSpc>
              <a:spcBef>
                <a:spcPct val="0"/>
              </a:spcBef>
              <a:spcAft>
                <a:spcPct val="0"/>
              </a:spcAft>
              <a:buClrTx/>
              <a:buSzTx/>
              <a:buFontTx/>
              <a:buNone/>
              <a:defRPr/>
            </a:pPr>
            <a:r>
              <a:rPr kumimoji="0" lang="en-US" sz="2800" b="1" i="0" u="none" strike="noStrike" kern="1200" cap="none" spc="0" normalizeH="0" baseline="0" noProof="0" dirty="0">
                <a:ln>
                  <a:noFill/>
                </a:ln>
                <a:solidFill>
                  <a:srgbClr val="FFFFFF"/>
                </a:solidFill>
                <a:effectLst/>
                <a:uLnTx/>
                <a:uFillTx/>
                <a:latin typeface="Calibri"/>
                <a:ea typeface="+mn-ea"/>
                <a:cs typeface="+mn-cs"/>
              </a:rPr>
              <a:t>Drive</a:t>
            </a:r>
            <a:br>
              <a:rPr kumimoji="0" lang="en-US" sz="2800" b="1" i="0" u="none" strike="noStrike" kern="1200" cap="none" spc="0" normalizeH="0" baseline="0" noProof="0" dirty="0">
                <a:ln>
                  <a:noFill/>
                </a:ln>
                <a:solidFill>
                  <a:srgbClr val="FFFFFF"/>
                </a:solidFill>
                <a:effectLst/>
                <a:uLnTx/>
                <a:uFillTx/>
                <a:latin typeface="Calibri"/>
                <a:ea typeface="+mn-ea"/>
                <a:cs typeface="+mn-cs"/>
              </a:rPr>
            </a:br>
            <a:r>
              <a:rPr kumimoji="0" lang="en-US" sz="2800" b="1" i="0" u="none" strike="noStrike" kern="1200" cap="none" spc="0" normalizeH="0" baseline="0" noProof="0" dirty="0">
                <a:ln>
                  <a:noFill/>
                </a:ln>
                <a:solidFill>
                  <a:srgbClr val="FFFFFF"/>
                </a:solidFill>
                <a:effectLst/>
                <a:uLnTx/>
                <a:uFillTx/>
                <a:latin typeface="Calibri"/>
                <a:ea typeface="+mn-ea"/>
                <a:cs typeface="+mn-cs"/>
              </a:rPr>
              <a:t>Innovation</a:t>
            </a:r>
          </a:p>
        </p:txBody>
      </p:sp>
      <p:sp>
        <p:nvSpPr>
          <p:cNvPr id="7" name="TextBox 6">
            <a:extLst>
              <a:ext uri="{FF2B5EF4-FFF2-40B4-BE49-F238E27FC236}">
                <a16:creationId xmlns:a16="http://schemas.microsoft.com/office/drawing/2014/main" id="{3B7904F6-37D1-BA4C-89D8-1D87F78476A2}"/>
              </a:ext>
            </a:extLst>
          </p:cNvPr>
          <p:cNvSpPr txBox="1"/>
          <p:nvPr/>
        </p:nvSpPr>
        <p:spPr>
          <a:xfrm>
            <a:off x="1980813" y="5131954"/>
            <a:ext cx="1277081" cy="369332"/>
          </a:xfrm>
          <a:prstGeom prst="rect">
            <a:avLst/>
          </a:prstGeom>
          <a:noFill/>
        </p:spPr>
        <p:txBody>
          <a:bodyPr wrap="none" rtlCol="0">
            <a:spAutoFit/>
          </a:bodyPr>
          <a:lstStyle/>
          <a:p>
            <a:r>
              <a:rPr lang="en-US" i="1" dirty="0"/>
              <a:t>-AT Internet</a:t>
            </a:r>
          </a:p>
        </p:txBody>
      </p:sp>
    </p:spTree>
    <p:extLst>
      <p:ext uri="{BB962C8B-B14F-4D97-AF65-F5344CB8AC3E}">
        <p14:creationId xmlns:p14="http://schemas.microsoft.com/office/powerpoint/2010/main" val="2603884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83529AFD-5A84-4419-9390-0E9584F35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D1FFD9C4-5E6D-4E44-8CCD-24EF7B6FF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96ABE34-6CDF-F743-A38F-B7F5B8DD9756}"/>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The Dataset</a:t>
            </a:r>
          </a:p>
        </p:txBody>
      </p:sp>
      <p:sp>
        <p:nvSpPr>
          <p:cNvPr id="23" name="Rectangle 13">
            <a:extLst>
              <a:ext uri="{FF2B5EF4-FFF2-40B4-BE49-F238E27FC236}">
                <a16:creationId xmlns:a16="http://schemas.microsoft.com/office/drawing/2014/main" id="{6B3B2DB5-1B01-4A7A-B79B-E180757E61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4" name="Content Placeholder 2">
            <a:extLst>
              <a:ext uri="{FF2B5EF4-FFF2-40B4-BE49-F238E27FC236}">
                <a16:creationId xmlns:a16="http://schemas.microsoft.com/office/drawing/2014/main" id="{72850018-29E1-44E2-851B-2FAA911ACE02}"/>
              </a:ext>
            </a:extLst>
          </p:cNvPr>
          <p:cNvGraphicFramePr>
            <a:graphicFrameLocks noGrp="1"/>
          </p:cNvGraphicFramePr>
          <p:nvPr>
            <p:ph idx="1"/>
            <p:extLst>
              <p:ext uri="{D42A27DB-BD31-4B8C-83A1-F6EECF244321}">
                <p14:modId xmlns:p14="http://schemas.microsoft.com/office/powerpoint/2010/main" val="1851280078"/>
              </p:ext>
            </p:extLst>
          </p:nvPr>
        </p:nvGraphicFramePr>
        <p:xfrm>
          <a:off x="4741863" y="639763"/>
          <a:ext cx="6797675" cy="60308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8586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3946-1863-C34D-B37C-7091C6BFEA25}"/>
              </a:ext>
            </a:extLst>
          </p:cNvPr>
          <p:cNvSpPr>
            <a:spLocks noGrp="1"/>
          </p:cNvSpPr>
          <p:nvPr>
            <p:ph type="title"/>
          </p:nvPr>
        </p:nvSpPr>
        <p:spPr>
          <a:xfrm>
            <a:off x="1097280" y="286604"/>
            <a:ext cx="10058400" cy="886866"/>
          </a:xfrm>
        </p:spPr>
        <p:txBody>
          <a:bodyPr/>
          <a:lstStyle/>
          <a:p>
            <a:r>
              <a:rPr lang="en-US" dirty="0"/>
              <a:t>Evaluating our Origin Cities</a:t>
            </a:r>
          </a:p>
        </p:txBody>
      </p:sp>
      <p:pic>
        <p:nvPicPr>
          <p:cNvPr id="5" name="Content Placeholder 4">
            <a:extLst>
              <a:ext uri="{FF2B5EF4-FFF2-40B4-BE49-F238E27FC236}">
                <a16:creationId xmlns:a16="http://schemas.microsoft.com/office/drawing/2014/main" id="{C19F49A7-6FB2-CA42-96AD-FBC3F8D9C20E}"/>
              </a:ext>
            </a:extLst>
          </p:cNvPr>
          <p:cNvPicPr>
            <a:picLocks noGrp="1" noChangeAspect="1"/>
          </p:cNvPicPr>
          <p:nvPr>
            <p:ph idx="1"/>
          </p:nvPr>
        </p:nvPicPr>
        <p:blipFill rotWithShape="1">
          <a:blip r:embed="rId2"/>
          <a:srcRect l="5469" t="22390" r="2422" b="30890"/>
          <a:stretch/>
        </p:blipFill>
        <p:spPr>
          <a:xfrm>
            <a:off x="528637" y="1304924"/>
            <a:ext cx="5614987" cy="3137803"/>
          </a:xfrm>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graphicFrame>
        <p:nvGraphicFramePr>
          <p:cNvPr id="11" name="Table 10">
            <a:extLst>
              <a:ext uri="{FF2B5EF4-FFF2-40B4-BE49-F238E27FC236}">
                <a16:creationId xmlns:a16="http://schemas.microsoft.com/office/drawing/2014/main" id="{8E73DBF4-4C8B-8C4E-8150-C6ED548CFEDA}"/>
              </a:ext>
            </a:extLst>
          </p:cNvPr>
          <p:cNvGraphicFramePr>
            <a:graphicFrameLocks noGrp="1"/>
          </p:cNvGraphicFramePr>
          <p:nvPr>
            <p:extLst>
              <p:ext uri="{D42A27DB-BD31-4B8C-83A1-F6EECF244321}">
                <p14:modId xmlns:p14="http://schemas.microsoft.com/office/powerpoint/2010/main" val="3510785692"/>
              </p:ext>
            </p:extLst>
          </p:nvPr>
        </p:nvGraphicFramePr>
        <p:xfrm>
          <a:off x="6426993" y="1304923"/>
          <a:ext cx="5236369" cy="3137805"/>
        </p:xfrm>
        <a:graphic>
          <a:graphicData uri="http://schemas.openxmlformats.org/drawingml/2006/table">
            <a:tbl>
              <a:tblPr firstRow="1" bandRow="1">
                <a:effectLst>
                  <a:innerShdw blurRad="114300">
                    <a:prstClr val="black"/>
                  </a:innerShdw>
                </a:effectLst>
                <a:tableStyleId>{5C22544A-7EE6-4342-B048-85BDC9FD1C3A}</a:tableStyleId>
              </a:tblPr>
              <a:tblGrid>
                <a:gridCol w="1657117">
                  <a:extLst>
                    <a:ext uri="{9D8B030D-6E8A-4147-A177-3AD203B41FA5}">
                      <a16:colId xmlns:a16="http://schemas.microsoft.com/office/drawing/2014/main" val="1395330280"/>
                    </a:ext>
                  </a:extLst>
                </a:gridCol>
                <a:gridCol w="2301968">
                  <a:extLst>
                    <a:ext uri="{9D8B030D-6E8A-4147-A177-3AD203B41FA5}">
                      <a16:colId xmlns:a16="http://schemas.microsoft.com/office/drawing/2014/main" val="319364028"/>
                    </a:ext>
                  </a:extLst>
                </a:gridCol>
                <a:gridCol w="1277284">
                  <a:extLst>
                    <a:ext uri="{9D8B030D-6E8A-4147-A177-3AD203B41FA5}">
                      <a16:colId xmlns:a16="http://schemas.microsoft.com/office/drawing/2014/main" val="2591060668"/>
                    </a:ext>
                  </a:extLst>
                </a:gridCol>
              </a:tblGrid>
              <a:tr h="617273">
                <a:tc>
                  <a:txBody>
                    <a:bodyPr/>
                    <a:lstStyle/>
                    <a:p>
                      <a:r>
                        <a:rPr lang="en-US" sz="1500" dirty="0"/>
                        <a:t>Ranking  </a:t>
                      </a:r>
                    </a:p>
                    <a:p>
                      <a:r>
                        <a:rPr lang="en-US" sz="1500" dirty="0"/>
                        <a:t>(Worst to Best)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sz="1500" dirty="0"/>
                        <a:t>Departure City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sz="1500" dirty="0"/>
                        <a:t>Average NPS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299075876"/>
                  </a:ext>
                </a:extLst>
              </a:tr>
              <a:tr h="360076">
                <a:tc>
                  <a:txBody>
                    <a:bodyPr/>
                    <a:lstStyle/>
                    <a:p>
                      <a:pPr algn="ctr"/>
                      <a:r>
                        <a:rPr lang="en-US" sz="15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dirty="0"/>
                        <a:t>Hobbs, NM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dirty="0"/>
                        <a:t>-81.8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0983803"/>
                  </a:ext>
                </a:extLst>
              </a:tr>
              <a:tr h="360076">
                <a:tc>
                  <a:txBody>
                    <a:bodyPr/>
                    <a:lstStyle/>
                    <a:p>
                      <a:pPr algn="ctr"/>
                      <a:r>
                        <a:rPr lang="en-US" sz="15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dirty="0"/>
                        <a:t>Brownsville, 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dirty="0"/>
                        <a:t>-62.5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17434880"/>
                  </a:ext>
                </a:extLst>
              </a:tr>
              <a:tr h="360076">
                <a:tc>
                  <a:txBody>
                    <a:bodyPr/>
                    <a:lstStyle/>
                    <a:p>
                      <a:pPr algn="ctr"/>
                      <a:r>
                        <a:rPr lang="en-US" sz="15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dirty="0"/>
                        <a:t>Laredo, 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dirty="0"/>
                        <a:t>-59.1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9142556"/>
                  </a:ext>
                </a:extLst>
              </a:tr>
              <a:tr h="360076">
                <a:tc>
                  <a:txBody>
                    <a:bodyPr/>
                    <a:lstStyle/>
                    <a:p>
                      <a:pPr algn="ctr"/>
                      <a:r>
                        <a:rPr lang="en-US" sz="15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dirty="0"/>
                        <a:t>Killeen, 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dirty="0"/>
                        <a:t>-57.6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78189477"/>
                  </a:ext>
                </a:extLst>
              </a:tr>
              <a:tr h="360076">
                <a:tc>
                  <a:txBody>
                    <a:bodyPr/>
                    <a:lstStyle/>
                    <a:p>
                      <a:pPr algn="ctr"/>
                      <a:r>
                        <a:rPr lang="en-US" sz="15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dirty="0"/>
                        <a:t>Lubbock, 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dirty="0"/>
                        <a:t>-46.6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0298087"/>
                  </a:ext>
                </a:extLst>
              </a:tr>
              <a:tr h="360076">
                <a:tc>
                  <a:txBody>
                    <a:bodyPr/>
                    <a:lstStyle/>
                    <a:p>
                      <a:pPr algn="ctr"/>
                      <a:r>
                        <a:rPr lang="en-US" sz="15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dirty="0"/>
                        <a:t>Fort Smith, 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dirty="0"/>
                        <a:t>-45.0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5141475"/>
                  </a:ext>
                </a:extLst>
              </a:tr>
              <a:tr h="360076">
                <a:tc>
                  <a:txBody>
                    <a:bodyPr/>
                    <a:lstStyle/>
                    <a:p>
                      <a:pPr algn="ctr"/>
                      <a:r>
                        <a:rPr lang="en-US" sz="15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dirty="0"/>
                        <a:t>Corpus Christi, 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dirty="0"/>
                        <a:t>-44.6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35456"/>
                  </a:ext>
                </a:extLst>
              </a:tr>
            </a:tbl>
          </a:graphicData>
        </a:graphic>
      </p:graphicFrame>
      <p:sp>
        <p:nvSpPr>
          <p:cNvPr id="9" name="TextBox 8">
            <a:extLst>
              <a:ext uri="{FF2B5EF4-FFF2-40B4-BE49-F238E27FC236}">
                <a16:creationId xmlns:a16="http://schemas.microsoft.com/office/drawing/2014/main" id="{F15D8276-B01C-1647-B2A3-0B50A99A6808}"/>
              </a:ext>
            </a:extLst>
          </p:cNvPr>
          <p:cNvSpPr txBox="1"/>
          <p:nvPr/>
        </p:nvSpPr>
        <p:spPr>
          <a:xfrm>
            <a:off x="707231" y="4583404"/>
            <a:ext cx="52578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Texas has the worst average NPS rating in the country at a state-wide score of -24.9</a:t>
            </a:r>
          </a:p>
          <a:p>
            <a:pPr marL="285750" indent="-285750">
              <a:buFont typeface="Arial" panose="020B0604020202020204" pitchFamily="34" charset="0"/>
              <a:buChar char="•"/>
            </a:pPr>
            <a:r>
              <a:rPr lang="en-US" dirty="0"/>
              <a:t>The chart to the right highlights departure cities that produce the most detractors</a:t>
            </a:r>
          </a:p>
          <a:p>
            <a:pPr marL="285750" indent="-285750">
              <a:buFont typeface="Arial" panose="020B0604020202020204" pitchFamily="34" charset="0"/>
              <a:buChar char="•"/>
            </a:pPr>
            <a:r>
              <a:rPr lang="en-US" dirty="0"/>
              <a:t>Texas departure cities make up </a:t>
            </a:r>
            <a:r>
              <a:rPr lang="en-US" b="1" dirty="0"/>
              <a:t>5 out of the 7 </a:t>
            </a:r>
            <a:r>
              <a:rPr lang="en-US" dirty="0"/>
              <a:t>lowest cities</a:t>
            </a:r>
          </a:p>
        </p:txBody>
      </p:sp>
      <p:sp>
        <p:nvSpPr>
          <p:cNvPr id="12" name="TextBox 11">
            <a:extLst>
              <a:ext uri="{FF2B5EF4-FFF2-40B4-BE49-F238E27FC236}">
                <a16:creationId xmlns:a16="http://schemas.microsoft.com/office/drawing/2014/main" id="{21ABABFD-4A2E-C44F-8B58-3FBF02AF1F7F}"/>
              </a:ext>
            </a:extLst>
          </p:cNvPr>
          <p:cNvSpPr txBox="1"/>
          <p:nvPr/>
        </p:nvSpPr>
        <p:spPr>
          <a:xfrm>
            <a:off x="6696074" y="4583404"/>
            <a:ext cx="4657726" cy="1754326"/>
          </a:xfrm>
          <a:prstGeom prst="rect">
            <a:avLst/>
          </a:prstGeom>
          <a:noFill/>
        </p:spPr>
        <p:txBody>
          <a:bodyPr wrap="square" rtlCol="0">
            <a:spAutoFit/>
          </a:bodyPr>
          <a:lstStyle/>
          <a:p>
            <a:pPr marL="285750" indent="-285750">
              <a:buFont typeface="Arial" panose="020B0604020202020204" pitchFamily="34" charset="0"/>
              <a:buChar char="•"/>
            </a:pPr>
            <a:r>
              <a:rPr lang="en-US" dirty="0"/>
              <a:t>Evaluate airport conditions at the lowest ranked cities to determine the cause of bad “likelihood to recommend” scores</a:t>
            </a:r>
          </a:p>
          <a:p>
            <a:pPr lvl="1"/>
            <a:endParaRPr lang="en-US" dirty="0"/>
          </a:p>
          <a:p>
            <a:pPr marL="285750" indent="-285750">
              <a:buFont typeface="Arial" panose="020B0604020202020204" pitchFamily="34" charset="0"/>
              <a:buChar char="•"/>
            </a:pPr>
            <a:endParaRPr lang="en-US" dirty="0"/>
          </a:p>
          <a:p>
            <a:r>
              <a:rPr lang="en-US" dirty="0"/>
              <a:t>  </a:t>
            </a:r>
          </a:p>
        </p:txBody>
      </p:sp>
    </p:spTree>
    <p:extLst>
      <p:ext uri="{BB962C8B-B14F-4D97-AF65-F5344CB8AC3E}">
        <p14:creationId xmlns:p14="http://schemas.microsoft.com/office/powerpoint/2010/main" val="38318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3946-1863-C34D-B37C-7091C6BFEA25}"/>
              </a:ext>
            </a:extLst>
          </p:cNvPr>
          <p:cNvSpPr>
            <a:spLocks noGrp="1"/>
          </p:cNvSpPr>
          <p:nvPr>
            <p:ph type="title" idx="4294967295"/>
          </p:nvPr>
        </p:nvSpPr>
        <p:spPr>
          <a:xfrm>
            <a:off x="1126435" y="151466"/>
            <a:ext cx="9762026" cy="919162"/>
          </a:xfrm>
        </p:spPr>
        <p:txBody>
          <a:bodyPr/>
          <a:lstStyle/>
          <a:p>
            <a:r>
              <a:rPr lang="en-US" dirty="0"/>
              <a:t>Partner Airlines</a:t>
            </a:r>
          </a:p>
        </p:txBody>
      </p:sp>
      <p:pic>
        <p:nvPicPr>
          <p:cNvPr id="5" name="Content Placeholder 4">
            <a:extLst>
              <a:ext uri="{FF2B5EF4-FFF2-40B4-BE49-F238E27FC236}">
                <a16:creationId xmlns:a16="http://schemas.microsoft.com/office/drawing/2014/main" id="{C19F49A7-6FB2-CA42-96AD-FBC3F8D9C20E}"/>
              </a:ext>
            </a:extLst>
          </p:cNvPr>
          <p:cNvPicPr>
            <a:picLocks noGrp="1" noChangeAspect="1"/>
          </p:cNvPicPr>
          <p:nvPr>
            <p:ph idx="4294967295"/>
          </p:nvPr>
        </p:nvPicPr>
        <p:blipFill>
          <a:blip r:embed="rId3"/>
          <a:srcRect/>
          <a:stretch/>
        </p:blipFill>
        <p:spPr>
          <a:xfrm>
            <a:off x="830061" y="1232915"/>
            <a:ext cx="5149850" cy="3279775"/>
          </a:xfrm>
          <a:ln w="38100">
            <a:solidFill>
              <a:schemeClr val="accent1">
                <a:lumMod val="75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9" name="TextBox 8">
            <a:extLst>
              <a:ext uri="{FF2B5EF4-FFF2-40B4-BE49-F238E27FC236}">
                <a16:creationId xmlns:a16="http://schemas.microsoft.com/office/drawing/2014/main" id="{F15D8276-B01C-1647-B2A3-0B50A99A6808}"/>
              </a:ext>
            </a:extLst>
          </p:cNvPr>
          <p:cNvSpPr txBox="1"/>
          <p:nvPr/>
        </p:nvSpPr>
        <p:spPr>
          <a:xfrm>
            <a:off x="853082" y="4678289"/>
            <a:ext cx="5126829" cy="1708160"/>
          </a:xfrm>
          <a:prstGeom prst="rect">
            <a:avLst/>
          </a:prstGeom>
          <a:noFill/>
        </p:spPr>
        <p:txBody>
          <a:bodyPr wrap="square" rtlCol="0">
            <a:spAutoFit/>
          </a:bodyPr>
          <a:lstStyle/>
          <a:p>
            <a:r>
              <a:rPr lang="en-US" sz="1500" dirty="0" err="1"/>
              <a:t>FlyFast</a:t>
            </a:r>
            <a:r>
              <a:rPr lang="en-US" sz="1500" dirty="0"/>
              <a:t> Airways Inc. (EV) has a the lowest NPS score and we should consider discontinuing partnering with them</a:t>
            </a:r>
          </a:p>
          <a:p>
            <a:pPr marL="742950" lvl="1" indent="-285750">
              <a:buFont typeface="Arial" panose="020B0604020202020204" pitchFamily="34" charset="0"/>
              <a:buChar char="•"/>
            </a:pPr>
            <a:r>
              <a:rPr lang="en-US" sz="1500" dirty="0"/>
              <a:t>Eliminating </a:t>
            </a:r>
            <a:r>
              <a:rPr lang="en-US" sz="1500" dirty="0" err="1"/>
              <a:t>FlyFast</a:t>
            </a:r>
            <a:r>
              <a:rPr lang="en-US" sz="1500" dirty="0"/>
              <a:t> would drive our NPS score up to </a:t>
            </a:r>
            <a:r>
              <a:rPr lang="en-US" sz="1500" b="1" dirty="0"/>
              <a:t>12.3 from 9.3</a:t>
            </a:r>
          </a:p>
          <a:p>
            <a:r>
              <a:rPr lang="en-US" sz="1500" dirty="0"/>
              <a:t>West Airways Inc. (HA) has the highest NPS score</a:t>
            </a:r>
          </a:p>
          <a:p>
            <a:pPr marL="742950" lvl="1" indent="-285750">
              <a:buFont typeface="Arial" panose="020B0604020202020204" pitchFamily="34" charset="0"/>
              <a:buChar char="•"/>
            </a:pPr>
            <a:r>
              <a:rPr lang="en-US" sz="1500" dirty="0"/>
              <a:t> How can we emulate what they are doing to drive up our NPS score?</a:t>
            </a:r>
          </a:p>
        </p:txBody>
      </p:sp>
      <p:sp>
        <p:nvSpPr>
          <p:cNvPr id="12" name="TextBox 11">
            <a:extLst>
              <a:ext uri="{FF2B5EF4-FFF2-40B4-BE49-F238E27FC236}">
                <a16:creationId xmlns:a16="http://schemas.microsoft.com/office/drawing/2014/main" id="{21ABABFD-4A2E-C44F-8B58-3FBF02AF1F7F}"/>
              </a:ext>
            </a:extLst>
          </p:cNvPr>
          <p:cNvSpPr txBox="1"/>
          <p:nvPr/>
        </p:nvSpPr>
        <p:spPr>
          <a:xfrm>
            <a:off x="6484293" y="1135569"/>
            <a:ext cx="5232847" cy="1708160"/>
          </a:xfrm>
          <a:prstGeom prst="rect">
            <a:avLst/>
          </a:prstGeom>
          <a:noFill/>
        </p:spPr>
        <p:txBody>
          <a:bodyPr wrap="square" rtlCol="0">
            <a:spAutoFit/>
          </a:bodyPr>
          <a:lstStyle/>
          <a:p>
            <a:r>
              <a:rPr lang="en-US" sz="1500" dirty="0" err="1"/>
              <a:t>Cheapseats</a:t>
            </a:r>
            <a:r>
              <a:rPr lang="en-US" sz="1500" dirty="0"/>
              <a:t> Airline Inc. (WN) has the most delays that are greater than 40 minutes</a:t>
            </a:r>
          </a:p>
          <a:p>
            <a:pPr marL="742950" lvl="1" indent="-285750">
              <a:buFont typeface="Arial" panose="020B0604020202020204" pitchFamily="34" charset="0"/>
              <a:buChar char="•"/>
            </a:pPr>
            <a:r>
              <a:rPr lang="en-US" sz="1500" dirty="0"/>
              <a:t>They are our 2</a:t>
            </a:r>
            <a:r>
              <a:rPr lang="en-US" sz="1500" baseline="30000" dirty="0"/>
              <a:t>nd</a:t>
            </a:r>
            <a:r>
              <a:rPr lang="en-US" sz="1500" dirty="0"/>
              <a:t> worst partner in terms of NPS scores</a:t>
            </a:r>
          </a:p>
          <a:p>
            <a:pPr marL="742950" lvl="1" indent="-285750">
              <a:buFont typeface="Arial" panose="020B0604020202020204" pitchFamily="34" charset="0"/>
              <a:buChar char="•"/>
            </a:pPr>
            <a:r>
              <a:rPr lang="en-US" sz="1500" dirty="0"/>
              <a:t>We should also re-evaluate our contract with them </a:t>
            </a:r>
          </a:p>
          <a:p>
            <a:r>
              <a:rPr lang="en-US" sz="1500" dirty="0"/>
              <a:t>West Airways Inc. (HA) has the fewest delays</a:t>
            </a:r>
          </a:p>
          <a:p>
            <a:pPr marL="742950" lvl="1" indent="-285750">
              <a:buFont typeface="Arial" panose="020B0604020202020204" pitchFamily="34" charset="0"/>
              <a:buChar char="•"/>
            </a:pPr>
            <a:r>
              <a:rPr lang="en-US" sz="1500" dirty="0"/>
              <a:t>Likely a reason for their high NPS score</a:t>
            </a:r>
          </a:p>
          <a:p>
            <a:r>
              <a:rPr lang="en-US" sz="1500" dirty="0"/>
              <a:t>  </a:t>
            </a:r>
          </a:p>
        </p:txBody>
      </p:sp>
      <p:pic>
        <p:nvPicPr>
          <p:cNvPr id="4" name="Picture 3" descr="A close up of a logo&#10;&#10;Description automatically generated">
            <a:extLst>
              <a:ext uri="{FF2B5EF4-FFF2-40B4-BE49-F238E27FC236}">
                <a16:creationId xmlns:a16="http://schemas.microsoft.com/office/drawing/2014/main" id="{561832DE-5996-4BF3-9FCA-5F268D7DDB1B}"/>
              </a:ext>
            </a:extLst>
          </p:cNvPr>
          <p:cNvPicPr>
            <a:picLocks noChangeAspect="1"/>
          </p:cNvPicPr>
          <p:nvPr/>
        </p:nvPicPr>
        <p:blipFill>
          <a:blip r:embed="rId4"/>
          <a:stretch>
            <a:fillRect/>
          </a:stretch>
        </p:blipFill>
        <p:spPr>
          <a:xfrm>
            <a:off x="6590311" y="2928524"/>
            <a:ext cx="5126829" cy="3276882"/>
          </a:xfrm>
          <a:prstGeom prst="rect">
            <a:avLst/>
          </a:prstGeom>
          <a:ln w="38100">
            <a:solidFill>
              <a:schemeClr val="accent1">
                <a:lumMod val="75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391637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A7B18FC6-C676-4F46-9E37-531BC5654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5AEB46-8CED-1540-8707-E94838593B4E}"/>
              </a:ext>
            </a:extLst>
          </p:cNvPr>
          <p:cNvSpPr>
            <a:spLocks noGrp="1"/>
          </p:cNvSpPr>
          <p:nvPr>
            <p:ph type="title"/>
          </p:nvPr>
        </p:nvSpPr>
        <p:spPr>
          <a:xfrm>
            <a:off x="5112919" y="895728"/>
            <a:ext cx="6574972" cy="815802"/>
          </a:xfrm>
        </p:spPr>
        <p:txBody>
          <a:bodyPr vert="horz" lIns="91440" tIns="45720" rIns="91440" bIns="45720" rtlCol="0" anchor="b">
            <a:normAutofit/>
          </a:bodyPr>
          <a:lstStyle/>
          <a:p>
            <a:r>
              <a:rPr lang="en-US" dirty="0"/>
              <a:t>Effect of Age on NPS</a:t>
            </a:r>
          </a:p>
        </p:txBody>
      </p:sp>
      <p:pic>
        <p:nvPicPr>
          <p:cNvPr id="5" name="Picture 4">
            <a:extLst>
              <a:ext uri="{FF2B5EF4-FFF2-40B4-BE49-F238E27FC236}">
                <a16:creationId xmlns:a16="http://schemas.microsoft.com/office/drawing/2014/main" id="{ECBC63CB-91E7-0B43-B665-3AFBB2BD7CE5}"/>
              </a:ext>
            </a:extLst>
          </p:cNvPr>
          <p:cNvPicPr>
            <a:picLocks noChangeAspect="1"/>
          </p:cNvPicPr>
          <p:nvPr/>
        </p:nvPicPr>
        <p:blipFill>
          <a:blip r:embed="rId2"/>
          <a:stretch>
            <a:fillRect/>
          </a:stretch>
        </p:blipFill>
        <p:spPr>
          <a:xfrm>
            <a:off x="633999" y="708198"/>
            <a:ext cx="4001315" cy="5178172"/>
          </a:xfrm>
          <a:prstGeom prst="rect">
            <a:avLst/>
          </a:prstGeom>
          <a:ln w="38100">
            <a:solidFill>
              <a:schemeClr val="accent1">
                <a:lumMod val="75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cxnSp>
        <p:nvCxnSpPr>
          <p:cNvPr id="20" name="Straight Connector 12">
            <a:extLst>
              <a:ext uri="{FF2B5EF4-FFF2-40B4-BE49-F238E27FC236}">
                <a16:creationId xmlns:a16="http://schemas.microsoft.com/office/drawing/2014/main" id="{122360E4-B476-49D8-80CF-B524F3FC0D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D3FE026-1777-C14C-B638-0624B299CB75}"/>
              </a:ext>
            </a:extLst>
          </p:cNvPr>
          <p:cNvSpPr txBox="1"/>
          <p:nvPr/>
        </p:nvSpPr>
        <p:spPr>
          <a:xfrm>
            <a:off x="4974769" y="2534134"/>
            <a:ext cx="6574973" cy="3334959"/>
          </a:xfrm>
          <a:prstGeom prst="rect">
            <a:avLst/>
          </a:prstGeom>
        </p:spPr>
        <p:txBody>
          <a:bodyPr vert="horz" lIns="0" tIns="45720" rIns="0" bIns="45720" rtlCol="0">
            <a:normAutofit/>
          </a:bodyPr>
          <a:lstStyle/>
          <a:p>
            <a:pPr marL="285750" indent="-285750" defTabSz="914400">
              <a:lnSpc>
                <a:spcPct val="90000"/>
              </a:lnSpc>
              <a:spcAft>
                <a:spcPts val="600"/>
              </a:spcAft>
              <a:buClr>
                <a:schemeClr val="accent1"/>
              </a:buClr>
              <a:buFont typeface="Calibri" panose="020F0502020204030204" pitchFamily="34" charset="0"/>
              <a:buChar char="•"/>
            </a:pPr>
            <a:r>
              <a:rPr lang="en-US" dirty="0">
                <a:solidFill>
                  <a:schemeClr val="tx1">
                    <a:lumMod val="75000"/>
                    <a:lumOff val="25000"/>
                  </a:schemeClr>
                </a:solidFill>
              </a:rPr>
              <a:t>NPS tends to be higher with customers between the ages of 20 and 60</a:t>
            </a:r>
          </a:p>
          <a:p>
            <a:pPr marL="285750" indent="-285750" defTabSz="914400">
              <a:lnSpc>
                <a:spcPct val="90000"/>
              </a:lnSpc>
              <a:spcAft>
                <a:spcPts val="600"/>
              </a:spcAft>
              <a:buClr>
                <a:schemeClr val="accent1"/>
              </a:buClr>
              <a:buFont typeface="Calibri" panose="020F0502020204030204" pitchFamily="34" charset="0"/>
              <a:buChar char="•"/>
            </a:pPr>
            <a:r>
              <a:rPr lang="en-US" dirty="0">
                <a:solidFill>
                  <a:schemeClr val="tx1">
                    <a:lumMod val="75000"/>
                    <a:lumOff val="25000"/>
                  </a:schemeClr>
                </a:solidFill>
              </a:rPr>
              <a:t>There is significant deterioration in likelihood to recommend scores as age increases </a:t>
            </a:r>
          </a:p>
          <a:p>
            <a:pPr marL="1200150" lvl="2" indent="-285750" defTabSz="914400">
              <a:lnSpc>
                <a:spcPct val="90000"/>
              </a:lnSpc>
              <a:spcAft>
                <a:spcPts val="600"/>
              </a:spcAft>
              <a:buClr>
                <a:schemeClr val="accent1"/>
              </a:buClr>
              <a:buFont typeface="Calibri" panose="020F0502020204030204" pitchFamily="34" charset="0"/>
              <a:buChar char="•"/>
            </a:pPr>
            <a:r>
              <a:rPr lang="en-US" dirty="0">
                <a:solidFill>
                  <a:schemeClr val="tx1">
                    <a:lumMod val="75000"/>
                    <a:lumOff val="25000"/>
                  </a:schemeClr>
                </a:solidFill>
              </a:rPr>
              <a:t>With an aging population that’s increasing (boomers), steps need to be taken to improve their experience with us</a:t>
            </a:r>
          </a:p>
          <a:p>
            <a:pPr marL="1200150" lvl="2" indent="-285750" defTabSz="914400">
              <a:lnSpc>
                <a:spcPct val="90000"/>
              </a:lnSpc>
              <a:spcAft>
                <a:spcPts val="600"/>
              </a:spcAft>
              <a:buClr>
                <a:schemeClr val="accent1"/>
              </a:buClr>
              <a:buFont typeface="Calibri" panose="020F0502020204030204" pitchFamily="34" charset="0"/>
              <a:buChar char="•"/>
            </a:pPr>
            <a:r>
              <a:rPr lang="en-US" dirty="0">
                <a:solidFill>
                  <a:schemeClr val="tx1">
                    <a:lumMod val="75000"/>
                    <a:lumOff val="25000"/>
                  </a:schemeClr>
                </a:solidFill>
              </a:rPr>
              <a:t>Evaluate policies for unaccompanied minors and the elderly to ensure we’re paying attention to their health &amp; overall needs</a:t>
            </a:r>
          </a:p>
          <a:p>
            <a:pPr marL="1200150" lvl="2" indent="-285750" defTabSz="914400">
              <a:lnSpc>
                <a:spcPct val="90000"/>
              </a:lnSpc>
              <a:spcAft>
                <a:spcPts val="600"/>
              </a:spcAft>
              <a:buClr>
                <a:schemeClr val="accent1"/>
              </a:buClr>
              <a:buFont typeface="Calibri" panose="020F0502020204030204" pitchFamily="34" charset="0"/>
              <a:buChar char="•"/>
            </a:pPr>
            <a:endParaRPr lang="en-US" dirty="0">
              <a:solidFill>
                <a:schemeClr val="tx1">
                  <a:lumMod val="75000"/>
                  <a:lumOff val="25000"/>
                </a:schemeClr>
              </a:solidFill>
              <a:highlight>
                <a:srgbClr val="FFFF00"/>
              </a:highlight>
            </a:endParaRPr>
          </a:p>
          <a:p>
            <a:pPr marL="1200150" lvl="2" indent="-285750" defTabSz="914400">
              <a:lnSpc>
                <a:spcPct val="90000"/>
              </a:lnSpc>
              <a:spcAft>
                <a:spcPts val="600"/>
              </a:spcAft>
              <a:buClr>
                <a:schemeClr val="accent1"/>
              </a:buClr>
              <a:buFont typeface="Calibri" panose="020F0502020204030204" pitchFamily="34" charset="0"/>
              <a:buChar char="•"/>
            </a:pPr>
            <a:endParaRPr lang="en-US" dirty="0">
              <a:solidFill>
                <a:schemeClr val="tx1">
                  <a:lumMod val="75000"/>
                  <a:lumOff val="25000"/>
                </a:schemeClr>
              </a:solidFill>
            </a:endParaRPr>
          </a:p>
          <a:p>
            <a:pPr marL="1200150" lvl="2" indent="-285750" defTabSz="914400">
              <a:lnSpc>
                <a:spcPct val="90000"/>
              </a:lnSpc>
              <a:spcAft>
                <a:spcPts val="600"/>
              </a:spcAft>
              <a:buClr>
                <a:schemeClr val="accent1"/>
              </a:buClr>
              <a:buFont typeface="Calibri" panose="020F0502020204030204" pitchFamily="34" charset="0"/>
              <a:buChar char="•"/>
            </a:pPr>
            <a:endParaRPr lang="en-US" dirty="0">
              <a:solidFill>
                <a:schemeClr val="tx1">
                  <a:lumMod val="75000"/>
                  <a:lumOff val="25000"/>
                </a:schemeClr>
              </a:solidFill>
            </a:endParaRPr>
          </a:p>
        </p:txBody>
      </p:sp>
      <p:sp>
        <p:nvSpPr>
          <p:cNvPr id="21" name="Rectangle 14">
            <a:extLst>
              <a:ext uri="{FF2B5EF4-FFF2-40B4-BE49-F238E27FC236}">
                <a16:creationId xmlns:a16="http://schemas.microsoft.com/office/drawing/2014/main" id="{77709F32-2ED0-4F8B-99FF-940C35640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16">
            <a:extLst>
              <a:ext uri="{FF2B5EF4-FFF2-40B4-BE49-F238E27FC236}">
                <a16:creationId xmlns:a16="http://schemas.microsoft.com/office/drawing/2014/main" id="{A0011678-560C-4E53-8B7C-6B14755E43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46407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3F89FC01-D0CF-4899-A184-1F00703630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F4E5A9FF-C93F-4A6D-ABDE-2533C3017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6" name="Straight Connector 35">
            <a:extLst>
              <a:ext uri="{FF2B5EF4-FFF2-40B4-BE49-F238E27FC236}">
                <a16:creationId xmlns:a16="http://schemas.microsoft.com/office/drawing/2014/main" id="{890A4124-979D-4376-AA58-6501D58B67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35A52B12-0826-4A26-ABA2-386F72111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3DD0DA68-F652-496F-B8B5-9A66255CA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39C92C9-F175-A246-92D4-3AB0BF80D928}"/>
              </a:ext>
            </a:extLst>
          </p:cNvPr>
          <p:cNvSpPr>
            <a:spLocks noGrp="1"/>
          </p:cNvSpPr>
          <p:nvPr>
            <p:ph type="title"/>
          </p:nvPr>
        </p:nvSpPr>
        <p:spPr>
          <a:xfrm>
            <a:off x="236350" y="-15609"/>
            <a:ext cx="3507521" cy="1221010"/>
          </a:xfrm>
        </p:spPr>
        <p:txBody>
          <a:bodyPr vert="horz" lIns="91440" tIns="45720" rIns="91440" bIns="45720" rtlCol="0" anchor="b">
            <a:noAutofit/>
          </a:bodyPr>
          <a:lstStyle/>
          <a:p>
            <a:r>
              <a:rPr lang="en-US" sz="4800" dirty="0"/>
              <a:t>Class Warfare</a:t>
            </a:r>
          </a:p>
        </p:txBody>
      </p:sp>
      <p:sp>
        <p:nvSpPr>
          <p:cNvPr id="15" name="TextBox 14">
            <a:extLst>
              <a:ext uri="{FF2B5EF4-FFF2-40B4-BE49-F238E27FC236}">
                <a16:creationId xmlns:a16="http://schemas.microsoft.com/office/drawing/2014/main" id="{3D0CF31F-D525-4E46-A899-A1EB27F6DBD4}"/>
              </a:ext>
            </a:extLst>
          </p:cNvPr>
          <p:cNvSpPr txBox="1"/>
          <p:nvPr/>
        </p:nvSpPr>
        <p:spPr>
          <a:xfrm>
            <a:off x="447688" y="1452356"/>
            <a:ext cx="3084844" cy="4940640"/>
          </a:xfrm>
          <a:prstGeom prst="rect">
            <a:avLst/>
          </a:prstGeom>
          <a:scene3d>
            <a:camera prst="orthographicFront">
              <a:rot lat="0" lon="0" rev="0"/>
            </a:camera>
            <a:lightRig rig="balanced" dir="t">
              <a:rot lat="0" lon="0" rev="8700000"/>
            </a:lightRig>
          </a:scene3d>
        </p:spPr>
        <p:txBody>
          <a:bodyPr vert="horz" lIns="0" tIns="45720" rIns="0" bIns="45720" rtlCol="0">
            <a:noAutofit/>
          </a:bodyPr>
          <a:lstStyle/>
          <a:p>
            <a:pPr defTabSz="914400">
              <a:lnSpc>
                <a:spcPct val="90000"/>
              </a:lnSpc>
              <a:spcAft>
                <a:spcPts val="600"/>
              </a:spcAft>
              <a:buClr>
                <a:schemeClr val="accent1"/>
              </a:buClr>
              <a:buFont typeface="Calibri" panose="020F0502020204030204" pitchFamily="34" charset="0"/>
            </a:pPr>
            <a:r>
              <a:rPr lang="en-US" dirty="0">
                <a:solidFill>
                  <a:srgbClr val="FFFFFF"/>
                </a:solidFill>
              </a:rPr>
              <a:t>As would be expected, our passengers seated in business class have a high likelihood to recommend our airline.</a:t>
            </a:r>
          </a:p>
          <a:p>
            <a:pPr defTabSz="914400">
              <a:lnSpc>
                <a:spcPct val="90000"/>
              </a:lnSpc>
              <a:spcAft>
                <a:spcPts val="600"/>
              </a:spcAft>
              <a:buClr>
                <a:schemeClr val="accent1"/>
              </a:buClr>
              <a:buFont typeface="Calibri" panose="020F0502020204030204" pitchFamily="34" charset="0"/>
            </a:pPr>
            <a:r>
              <a:rPr lang="en-US" dirty="0">
                <a:solidFill>
                  <a:srgbClr val="FFFFFF"/>
                </a:solidFill>
              </a:rPr>
              <a:t>What becomes less intuitive is our Economy Plus NPS score is significantly lower than those seated in Economy</a:t>
            </a:r>
          </a:p>
          <a:p>
            <a:pPr defTabSz="914400">
              <a:lnSpc>
                <a:spcPct val="90000"/>
              </a:lnSpc>
              <a:spcAft>
                <a:spcPts val="600"/>
              </a:spcAft>
              <a:buClr>
                <a:schemeClr val="accent1"/>
              </a:buClr>
              <a:buFont typeface="Calibri" panose="020F0502020204030204" pitchFamily="34" charset="0"/>
            </a:pPr>
            <a:endParaRPr lang="en-US" dirty="0">
              <a:solidFill>
                <a:srgbClr val="FFFFFF"/>
              </a:solidFill>
            </a:endParaRPr>
          </a:p>
          <a:p>
            <a:pPr defTabSz="914400">
              <a:lnSpc>
                <a:spcPct val="90000"/>
              </a:lnSpc>
              <a:spcAft>
                <a:spcPts val="600"/>
              </a:spcAft>
              <a:buClr>
                <a:schemeClr val="accent1"/>
              </a:buClr>
              <a:buFont typeface="Calibri" panose="020F0502020204030204" pitchFamily="34" charset="0"/>
            </a:pPr>
            <a:r>
              <a:rPr lang="en-US" b="1" dirty="0">
                <a:solidFill>
                  <a:schemeClr val="bg1"/>
                </a:solidFill>
              </a:rPr>
              <a:t>Recommended Approach: </a:t>
            </a:r>
          </a:p>
          <a:p>
            <a:pPr defTabSz="914400">
              <a:lnSpc>
                <a:spcPct val="90000"/>
              </a:lnSpc>
              <a:spcAft>
                <a:spcPts val="600"/>
              </a:spcAft>
              <a:buClr>
                <a:schemeClr val="accent1"/>
              </a:buClr>
              <a:buFont typeface="Calibri" panose="020F0502020204030204" pitchFamily="34" charset="0"/>
            </a:pPr>
            <a:r>
              <a:rPr lang="en-US" dirty="0">
                <a:solidFill>
                  <a:schemeClr val="bg1"/>
                </a:solidFill>
              </a:rPr>
              <a:t>- Focus group needed to identify the perceived lack of value for customers riding in Economy Plus</a:t>
            </a:r>
          </a:p>
          <a:p>
            <a:pPr marL="285750" indent="-285750" defTabSz="914400">
              <a:lnSpc>
                <a:spcPct val="90000"/>
              </a:lnSpc>
              <a:spcAft>
                <a:spcPts val="600"/>
              </a:spcAft>
              <a:buClr>
                <a:schemeClr val="accent1"/>
              </a:buClr>
              <a:buFontTx/>
              <a:buChar char="-"/>
            </a:pPr>
            <a:r>
              <a:rPr lang="en-US" dirty="0">
                <a:solidFill>
                  <a:schemeClr val="bg1"/>
                </a:solidFill>
              </a:rPr>
              <a:t>Are they getting enough value for the price they’re paying?</a:t>
            </a:r>
          </a:p>
          <a:p>
            <a:pPr marL="285750" indent="-285750" defTabSz="914400">
              <a:lnSpc>
                <a:spcPct val="90000"/>
              </a:lnSpc>
              <a:spcAft>
                <a:spcPts val="600"/>
              </a:spcAft>
              <a:buClr>
                <a:schemeClr val="accent1"/>
              </a:buClr>
              <a:buFontTx/>
              <a:buChar char="-"/>
            </a:pPr>
            <a:r>
              <a:rPr lang="en-US" dirty="0">
                <a:solidFill>
                  <a:schemeClr val="bg1"/>
                </a:solidFill>
              </a:rPr>
              <a:t>What is included that differentiates Eco + Eco Plus?</a:t>
            </a:r>
          </a:p>
        </p:txBody>
      </p:sp>
      <p:sp>
        <p:nvSpPr>
          <p:cNvPr id="42" name="Rectangle 41">
            <a:extLst>
              <a:ext uri="{FF2B5EF4-FFF2-40B4-BE49-F238E27FC236}">
                <a16:creationId xmlns:a16="http://schemas.microsoft.com/office/drawing/2014/main" id="{DDF50AF6-4E23-4BD9-92C7-45A3E16E41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a:extLst>
              <a:ext uri="{FF2B5EF4-FFF2-40B4-BE49-F238E27FC236}">
                <a16:creationId xmlns:a16="http://schemas.microsoft.com/office/drawing/2014/main" id="{3EA77442-0DE1-8D4B-974E-4753D13B959F}"/>
              </a:ext>
            </a:extLst>
          </p:cNvPr>
          <p:cNvPicPr>
            <a:picLocks noChangeAspect="1"/>
          </p:cNvPicPr>
          <p:nvPr/>
        </p:nvPicPr>
        <p:blipFill>
          <a:blip r:embed="rId2"/>
          <a:stretch>
            <a:fillRect/>
          </a:stretch>
        </p:blipFill>
        <p:spPr>
          <a:xfrm>
            <a:off x="5348893" y="800100"/>
            <a:ext cx="5232400" cy="5257800"/>
          </a:xfrm>
          <a:prstGeom prst="rect">
            <a:avLst/>
          </a:prstGeom>
          <a:ln w="38100">
            <a:solidFill>
              <a:schemeClr val="accent2">
                <a:lumMod val="75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258670600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TotalTime>
  <Words>1142</Words>
  <Application>Microsoft Office PowerPoint</Application>
  <PresentationFormat>Widescreen</PresentationFormat>
  <Paragraphs>183</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Retrospect</vt:lpstr>
      <vt:lpstr>Creating a Data-Driven Organization for Southeast Airlines</vt:lpstr>
      <vt:lpstr>Agenda</vt:lpstr>
      <vt:lpstr>Goals</vt:lpstr>
      <vt:lpstr>Defining - “Data-Driven” </vt:lpstr>
      <vt:lpstr>The Dataset</vt:lpstr>
      <vt:lpstr>Evaluating our Origin Cities</vt:lpstr>
      <vt:lpstr>Partner Airlines</vt:lpstr>
      <vt:lpstr>Effect of Age on NPS</vt:lpstr>
      <vt:lpstr>Class Warfare</vt:lpstr>
      <vt:lpstr>Loyalty Status  &amp; NPS</vt:lpstr>
      <vt:lpstr>Airport Shoppers and the Tickets they Buy</vt:lpstr>
      <vt:lpstr>Frequent Flier Accounts</vt:lpstr>
      <vt:lpstr>Linear Regression Modeling</vt:lpstr>
      <vt:lpstr>Support Vector Machine (SVM)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 Data-Driven Organization for Southeast Airlines</dc:title>
  <dc:creator>Lon Kreger</dc:creator>
  <cp:lastModifiedBy>Lon Kreger</cp:lastModifiedBy>
  <cp:revision>27</cp:revision>
  <dcterms:created xsi:type="dcterms:W3CDTF">2019-07-28T02:27:04Z</dcterms:created>
  <dcterms:modified xsi:type="dcterms:W3CDTF">2019-07-30T03:18:31Z</dcterms:modified>
</cp:coreProperties>
</file>