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leed 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 userDrawn="1">
            <p:custDataLst>
              <p:tags r:id="rId1"/>
            </p:custDataLst>
          </p:nvPr>
        </p:nvSpPr>
        <p:spPr bwMode="white">
          <a:xfrm>
            <a:off x="2" y="3"/>
            <a:ext cx="12192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121904" tIns="60952" rIns="121904" bIns="6095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0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67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Company Confidential"/>
          <p:cNvSpPr>
            <a:spLocks noGrp="1"/>
          </p:cNvSpPr>
          <p:nvPr>
            <p:ph type="dt" sz="half" idx="2"/>
          </p:nvPr>
        </p:nvSpPr>
        <p:spPr>
          <a:xfrm>
            <a:off x="9321800" y="224374"/>
            <a:ext cx="2199217" cy="804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Company confidential – internal use only</a:t>
            </a:r>
            <a:endParaRPr lang="en-US" dirty="0"/>
          </a:p>
        </p:txBody>
      </p:sp>
      <p:sp>
        <p:nvSpPr>
          <p:cNvPr id="11" name="MainTitle"/>
          <p:cNvSpPr>
            <a:spLocks noGrp="1"/>
          </p:cNvSpPr>
          <p:nvPr>
            <p:ph type="title" hasCustomPrompt="1"/>
          </p:nvPr>
        </p:nvSpPr>
        <p:spPr>
          <a:xfrm>
            <a:off x="1107018" y="990600"/>
            <a:ext cx="8214783" cy="243840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Disclaimer"/>
          <p:cNvSpPr>
            <a:spLocks noGrp="1"/>
          </p:cNvSpPr>
          <p:nvPr>
            <p:ph type="body" sz="quarter" idx="15" hasCustomPrompt="1"/>
          </p:nvPr>
        </p:nvSpPr>
        <p:spPr>
          <a:xfrm>
            <a:off x="683683" y="6354234"/>
            <a:ext cx="8638117" cy="3598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1 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0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0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8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2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CCA3-EFA9-49DC-AAF0-152E0E0851C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4B89-5A5C-4822-B195-5A132BDB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63" Type="http://schemas.openxmlformats.org/officeDocument/2006/relationships/image" Target="../media/image7.png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image" Target="../media/image6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image" Target="../media/image1.png"/><Relationship Id="rId61" Type="http://schemas.openxmlformats.org/officeDocument/2006/relationships/image" Target="../media/image5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slideLayout" Target="../slideLayouts/slideLayout12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9" Type="http://schemas.openxmlformats.org/officeDocument/2006/relationships/tags" Target="../tags/tag95.xml"/><Relationship Id="rId21" Type="http://schemas.openxmlformats.org/officeDocument/2006/relationships/tags" Target="../tags/tag77.xml"/><Relationship Id="rId34" Type="http://schemas.openxmlformats.org/officeDocument/2006/relationships/tags" Target="../tags/tag90.xml"/><Relationship Id="rId42" Type="http://schemas.openxmlformats.org/officeDocument/2006/relationships/tags" Target="../tags/tag98.xml"/><Relationship Id="rId47" Type="http://schemas.openxmlformats.org/officeDocument/2006/relationships/tags" Target="../tags/tag103.xml"/><Relationship Id="rId50" Type="http://schemas.openxmlformats.org/officeDocument/2006/relationships/tags" Target="../tags/tag106.xml"/><Relationship Id="rId55" Type="http://schemas.openxmlformats.org/officeDocument/2006/relationships/tags" Target="../tags/tag111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9" Type="http://schemas.openxmlformats.org/officeDocument/2006/relationships/tags" Target="../tags/tag85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32" Type="http://schemas.openxmlformats.org/officeDocument/2006/relationships/tags" Target="../tags/tag88.xml"/><Relationship Id="rId37" Type="http://schemas.openxmlformats.org/officeDocument/2006/relationships/tags" Target="../tags/tag93.xml"/><Relationship Id="rId40" Type="http://schemas.openxmlformats.org/officeDocument/2006/relationships/tags" Target="../tags/tag96.xml"/><Relationship Id="rId45" Type="http://schemas.openxmlformats.org/officeDocument/2006/relationships/tags" Target="../tags/tag101.xml"/><Relationship Id="rId53" Type="http://schemas.openxmlformats.org/officeDocument/2006/relationships/tags" Target="../tags/tag109.xml"/><Relationship Id="rId58" Type="http://schemas.openxmlformats.org/officeDocument/2006/relationships/tags" Target="../tags/tag114.xml"/><Relationship Id="rId66" Type="http://schemas.openxmlformats.org/officeDocument/2006/relationships/image" Target="../media/image4.png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36" Type="http://schemas.openxmlformats.org/officeDocument/2006/relationships/tags" Target="../tags/tag92.xml"/><Relationship Id="rId49" Type="http://schemas.openxmlformats.org/officeDocument/2006/relationships/tags" Target="../tags/tag105.xml"/><Relationship Id="rId57" Type="http://schemas.openxmlformats.org/officeDocument/2006/relationships/tags" Target="../tags/tag113.xml"/><Relationship Id="rId61" Type="http://schemas.openxmlformats.org/officeDocument/2006/relationships/tags" Target="../tags/tag117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31" Type="http://schemas.openxmlformats.org/officeDocument/2006/relationships/tags" Target="../tags/tag87.xml"/><Relationship Id="rId44" Type="http://schemas.openxmlformats.org/officeDocument/2006/relationships/tags" Target="../tags/tag100.xml"/><Relationship Id="rId52" Type="http://schemas.openxmlformats.org/officeDocument/2006/relationships/tags" Target="../tags/tag108.xml"/><Relationship Id="rId60" Type="http://schemas.openxmlformats.org/officeDocument/2006/relationships/tags" Target="../tags/tag116.xml"/><Relationship Id="rId65" Type="http://schemas.openxmlformats.org/officeDocument/2006/relationships/image" Target="../media/image3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tags" Target="../tags/tag86.xml"/><Relationship Id="rId35" Type="http://schemas.openxmlformats.org/officeDocument/2006/relationships/tags" Target="../tags/tag91.xml"/><Relationship Id="rId43" Type="http://schemas.openxmlformats.org/officeDocument/2006/relationships/tags" Target="../tags/tag99.xml"/><Relationship Id="rId48" Type="http://schemas.openxmlformats.org/officeDocument/2006/relationships/tags" Target="../tags/tag104.xml"/><Relationship Id="rId56" Type="http://schemas.openxmlformats.org/officeDocument/2006/relationships/tags" Target="../tags/tag112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8" Type="http://schemas.openxmlformats.org/officeDocument/2006/relationships/tags" Target="../tags/tag64.xml"/><Relationship Id="rId51" Type="http://schemas.openxmlformats.org/officeDocument/2006/relationships/tags" Target="../tags/tag107.xml"/><Relationship Id="rId3" Type="http://schemas.openxmlformats.org/officeDocument/2006/relationships/tags" Target="../tags/tag59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33" Type="http://schemas.openxmlformats.org/officeDocument/2006/relationships/tags" Target="../tags/tag89.xml"/><Relationship Id="rId38" Type="http://schemas.openxmlformats.org/officeDocument/2006/relationships/tags" Target="../tags/tag94.xml"/><Relationship Id="rId46" Type="http://schemas.openxmlformats.org/officeDocument/2006/relationships/tags" Target="../tags/tag102.xml"/><Relationship Id="rId59" Type="http://schemas.openxmlformats.org/officeDocument/2006/relationships/tags" Target="../tags/tag115.xml"/><Relationship Id="rId67" Type="http://schemas.openxmlformats.org/officeDocument/2006/relationships/image" Target="../media/image5.png"/><Relationship Id="rId20" Type="http://schemas.openxmlformats.org/officeDocument/2006/relationships/tags" Target="../tags/tag76.xml"/><Relationship Id="rId41" Type="http://schemas.openxmlformats.org/officeDocument/2006/relationships/tags" Target="../tags/tag97.xml"/><Relationship Id="rId54" Type="http://schemas.openxmlformats.org/officeDocument/2006/relationships/tags" Target="../tags/tag110.xml"/><Relationship Id="rId6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78001" y="2573713"/>
            <a:ext cx="8214783" cy="543560"/>
          </a:xfrm>
        </p:spPr>
        <p:txBody>
          <a:bodyPr>
            <a:normAutofit/>
          </a:bodyPr>
          <a:lstStyle/>
          <a:p>
            <a:r>
              <a:rPr lang="en-US" sz="3200" b="1" dirty="0"/>
              <a:t>Competitive </a:t>
            </a:r>
            <a:r>
              <a:rPr lang="en-US" sz="3200" b="1" dirty="0" smtClean="0"/>
              <a:t>landscape ISP MR Cardiac</a:t>
            </a:r>
            <a:endParaRPr lang="en-US" sz="3200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9992784" y="224368"/>
            <a:ext cx="2199216" cy="80433"/>
          </a:xfrm>
        </p:spPr>
        <p:txBody>
          <a:bodyPr/>
          <a:lstStyle/>
          <a:p>
            <a:r>
              <a:rPr lang="en-US" smtClean="0"/>
              <a:t>Company confidential –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3683" y="279400"/>
            <a:ext cx="8214783" cy="543560"/>
          </a:xfrm>
        </p:spPr>
        <p:txBody>
          <a:bodyPr>
            <a:normAutofit/>
          </a:bodyPr>
          <a:lstStyle/>
          <a:p>
            <a:r>
              <a:rPr lang="en-US" sz="3200" dirty="0"/>
              <a:t>Competitive landscape – standard capabilities</a:t>
            </a:r>
            <a:endParaRPr lang="en-US" sz="32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9992784" y="224368"/>
            <a:ext cx="2199216" cy="80433"/>
          </a:xfrm>
        </p:spPr>
        <p:txBody>
          <a:bodyPr/>
          <a:lstStyle/>
          <a:p>
            <a:r>
              <a:rPr lang="en-US" smtClean="0"/>
              <a:t>Company confidential – internal use only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82881" y="823169"/>
          <a:ext cx="11836488" cy="534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561">
                  <a:extLst>
                    <a:ext uri="{9D8B030D-6E8A-4147-A177-3AD203B41FA5}">
                      <a16:colId xmlns:a16="http://schemas.microsoft.com/office/drawing/2014/main" val="545965725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2089451153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6360616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597970556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1702402860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2111733312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2844016662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2562099115"/>
                    </a:ext>
                  </a:extLst>
                </a:gridCol>
              </a:tblGrid>
              <a:tr h="66823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3175704"/>
                  </a:ext>
                </a:extLst>
              </a:tr>
              <a:tr h="6682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Viewing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6654374"/>
                  </a:ext>
                </a:extLst>
              </a:tr>
              <a:tr h="6682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75006175"/>
                  </a:ext>
                </a:extLst>
              </a:tr>
              <a:tr h="6682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Tissue </a:t>
                      </a:r>
                      <a:r>
                        <a:rPr lang="en-US" sz="1400" dirty="0" smtClean="0"/>
                        <a:t>Characterization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91750085"/>
                  </a:ext>
                </a:extLst>
              </a:tr>
              <a:tr h="6682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Mapping</a:t>
                      </a:r>
                    </a:p>
                    <a:p>
                      <a:pPr algn="ctr"/>
                      <a:r>
                        <a:rPr lang="en-US" sz="1600" dirty="0" smtClean="0"/>
                        <a:t>(Modules)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58296258"/>
                  </a:ext>
                </a:extLst>
              </a:tr>
              <a:tr h="6682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Perfusion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05914957"/>
                  </a:ext>
                </a:extLst>
              </a:tr>
              <a:tr h="6682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Qflow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47115630"/>
                  </a:ext>
                </a:extLst>
              </a:tr>
              <a:tr h="6682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3D rendering &amp; export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60354775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2111421" y="847213"/>
            <a:ext cx="434875" cy="5654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4927186" y="880985"/>
            <a:ext cx="858959" cy="542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7775994" y="874615"/>
            <a:ext cx="1062327" cy="5488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3232992" y="904014"/>
            <a:ext cx="1307480" cy="4871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9149505" y="880985"/>
            <a:ext cx="1318025" cy="4775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6172858" y="904013"/>
            <a:ext cx="1358159" cy="4803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0828170" y="874615"/>
            <a:ext cx="757615" cy="537256"/>
          </a:xfrm>
          <a:prstGeom prst="rect">
            <a:avLst/>
          </a:prstGeom>
        </p:spPr>
      </p:pic>
      <p:sp>
        <p:nvSpPr>
          <p:cNvPr id="27" name="TextBox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2393" y="6303346"/>
            <a:ext cx="11536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NL" sz="1600" dirty="0" err="1"/>
              <a:t>Ahead</a:t>
            </a:r>
            <a:r>
              <a:rPr lang="nl-NL" sz="1600" dirty="0"/>
              <a:t> or on par</a:t>
            </a:r>
            <a:endParaRPr lang="en-US" sz="1600" dirty="0"/>
          </a:p>
        </p:txBody>
      </p:sp>
      <p:sp>
        <p:nvSpPr>
          <p:cNvPr id="28" name="TextBox 5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20075" y="6290751"/>
            <a:ext cx="9944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NL" sz="1600" dirty="0" err="1"/>
              <a:t>Slightly</a:t>
            </a:r>
            <a:r>
              <a:rPr lang="nl-NL" sz="1600" dirty="0"/>
              <a:t> </a:t>
            </a:r>
            <a:r>
              <a:rPr lang="nl-NL" sz="1600" dirty="0" err="1"/>
              <a:t>behind</a:t>
            </a:r>
            <a:endParaRPr lang="en-US" sz="1600" dirty="0"/>
          </a:p>
        </p:txBody>
      </p:sp>
      <p:sp>
        <p:nvSpPr>
          <p:cNvPr id="29" name="TextBox 5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004260" y="6294983"/>
            <a:ext cx="9977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NL" sz="1600"/>
              <a:t>Lagging</a:t>
            </a:r>
            <a:endParaRPr lang="en-US" sz="1600"/>
          </a:p>
        </p:txBody>
      </p:sp>
      <p:sp>
        <p:nvSpPr>
          <p:cNvPr id="30" name="Oval 24__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6456" y="6352518"/>
            <a:ext cx="263659" cy="2460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1" name="Oval 24___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236065" y="6365113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2" name="Oval 24____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09157" y="6352520"/>
            <a:ext cx="263659" cy="246009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3" name="Oval 24____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5166" y="1732711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4" name="Oval 24____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41977" y="1726495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5" name="Oval 24____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91930" y="1718929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8" name="Oval 24____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654876" y="1712713"/>
            <a:ext cx="201257" cy="20941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9" name="Oval 24____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166913" y="1718929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0" name="Oval 24____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85165" y="235578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1" name="Oval 24____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41977" y="235578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2" name="Oval 24____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291929" y="235578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3" name="Oval 24____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751308" y="234200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4" name="Oval 24____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208120" y="235578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5" name="Oval 24____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671093" y="2325519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6" name="Oval 24____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166913" y="235578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7" name="Oval 24____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287109" y="305951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8" name="Oval 24____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43920" y="3053301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9" name="Oval 24____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293873" y="3045736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0" name="Oval 24____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743197" y="3045736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1" name="Oval 24____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200008" y="3045736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2" name="Oval 24____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9656818" y="3039520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3" name="Oval 24____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168856" y="3045736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4" name="Oval 24____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289052" y="370490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5" name="Oval 24____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745862" y="3698692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6" name="Oval 24____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295816" y="369112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7" name="Oval 24____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745140" y="369112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8" name="Oval 24____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201950" y="369112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9" name="Oval 24____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9658761" y="3684911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0" name="Oval 24____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170798" y="3691127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1" name="Oval 24____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289052" y="4397964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2" name="Oval 24____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745862" y="439174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3" name="Oval 24____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295816" y="4384183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4" name="Oval 24____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745140" y="4384183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5" name="Oval 24____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8201950" y="4384183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6" name="Oval 24____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9658761" y="4377967"/>
            <a:ext cx="201257" cy="209416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7" name="Oval 24____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1170798" y="4384183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8" name="Oval 24____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290994" y="505506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9" name="Oval 24____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747805" y="5048852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0" name="Oval 24____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297758" y="504128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1" name="Oval 24____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747082" y="504128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2" name="Oval 24____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203893" y="504128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3" name="Oval 24____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9660704" y="5035071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4" name="Oval 24____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1172741" y="504128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5" name="Oval 24____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289052" y="5668744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7" name="Oval 24____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295816" y="5654963"/>
            <a:ext cx="201257" cy="20941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8" name="Oval 24____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745140" y="5654963"/>
            <a:ext cx="201257" cy="20941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9" name="Oval 24____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201950" y="5654963"/>
            <a:ext cx="201257" cy="20941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0" name="Oval 24____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9658761" y="5648747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1" name="Oval 24____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11170798" y="5654963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2" name="Oval 24___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738375" y="5654964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3" name="Oval 24___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190577" y="1660228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4" name="Oval 24___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6710052" y="1648310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3683" y="279400"/>
            <a:ext cx="8214783" cy="543560"/>
          </a:xfrm>
        </p:spPr>
        <p:txBody>
          <a:bodyPr>
            <a:normAutofit/>
          </a:bodyPr>
          <a:lstStyle/>
          <a:p>
            <a:r>
              <a:rPr lang="en-US" sz="3200" dirty="0"/>
              <a:t>Competitive landscape – specific capabilities</a:t>
            </a:r>
            <a:endParaRPr lang="en-US" sz="32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9992784" y="224368"/>
            <a:ext cx="2199216" cy="80433"/>
          </a:xfrm>
        </p:spPr>
        <p:txBody>
          <a:bodyPr/>
          <a:lstStyle/>
          <a:p>
            <a:r>
              <a:rPr lang="en-US" smtClean="0"/>
              <a:t>Company confidential – internal use only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82881" y="823169"/>
          <a:ext cx="11836488" cy="53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561">
                  <a:extLst>
                    <a:ext uri="{9D8B030D-6E8A-4147-A177-3AD203B41FA5}">
                      <a16:colId xmlns:a16="http://schemas.microsoft.com/office/drawing/2014/main" val="545965725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2089451153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6360616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597970556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1702402860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2111733312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2844016662"/>
                    </a:ext>
                  </a:extLst>
                </a:gridCol>
                <a:gridCol w="1479561">
                  <a:extLst>
                    <a:ext uri="{9D8B030D-6E8A-4147-A177-3AD203B41FA5}">
                      <a16:colId xmlns:a16="http://schemas.microsoft.com/office/drawing/2014/main" val="2562099115"/>
                    </a:ext>
                  </a:extLst>
                </a:gridCol>
              </a:tblGrid>
              <a:tr h="66823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3175704"/>
                  </a:ext>
                </a:extLst>
              </a:tr>
              <a:tr h="66823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Viewing</a:t>
                      </a:r>
                    </a:p>
                    <a:p>
                      <a:pPr algn="l"/>
                      <a:r>
                        <a:rPr lang="en-US" sz="1200" dirty="0" smtClean="0"/>
                        <a:t>- protocols</a:t>
                      </a: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665437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Function  </a:t>
                      </a:r>
                    </a:p>
                    <a:p>
                      <a:pPr algn="l"/>
                      <a:r>
                        <a:rPr lang="en-US" sz="1200" dirty="0" smtClean="0"/>
                        <a:t>- Automated </a:t>
                      </a:r>
                      <a:r>
                        <a:rPr lang="en-US" sz="1200" dirty="0" err="1" smtClean="0"/>
                        <a:t>seg</a:t>
                      </a:r>
                      <a:endParaRPr lang="en-US" sz="1200" dirty="0" smtClean="0"/>
                    </a:p>
                    <a:p>
                      <a:pPr algn="l"/>
                      <a:r>
                        <a:rPr lang="en-US" sz="1200" dirty="0" smtClean="0"/>
                        <a:t>- 4D viewer</a:t>
                      </a: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7500617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Tissue char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- Salvage area (+4D)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-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T2 ratio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9175008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Mapping</a:t>
                      </a:r>
                    </a:p>
                    <a:p>
                      <a:pPr algn="l"/>
                      <a:r>
                        <a:rPr lang="en-US" sz="1200" dirty="0" smtClean="0"/>
                        <a:t>-</a:t>
                      </a:r>
                      <a:r>
                        <a:rPr lang="en-US" sz="1200" baseline="0" dirty="0" smtClean="0"/>
                        <a:t> Auto MOCO</a:t>
                      </a:r>
                    </a:p>
                    <a:p>
                      <a:pPr algn="l"/>
                      <a:r>
                        <a:rPr lang="en-US" sz="1200" baseline="0" dirty="0" smtClean="0"/>
                        <a:t>- ECV map</a:t>
                      </a:r>
                      <a:endParaRPr lang="en-US" sz="1200" dirty="0" smtClean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5829625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Qflow</a:t>
                      </a:r>
                      <a:endParaRPr lang="en-US" sz="1200" dirty="0" smtClean="0"/>
                    </a:p>
                    <a:p>
                      <a:pPr algn="l"/>
                      <a:r>
                        <a:rPr lang="en-US" sz="1200" dirty="0" smtClean="0"/>
                        <a:t>- </a:t>
                      </a:r>
                      <a:r>
                        <a:rPr lang="en-US" sz="1200" dirty="0" err="1" smtClean="0"/>
                        <a:t>Qp</a:t>
                      </a:r>
                      <a:r>
                        <a:rPr lang="en-US" sz="1200" dirty="0" smtClean="0"/>
                        <a:t>/Qs ratio (ratio</a:t>
                      </a:r>
                      <a:r>
                        <a:rPr lang="en-US" sz="1200" baseline="0" dirty="0" smtClean="0"/>
                        <a:t> calculator </a:t>
                      </a: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0591495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4D Flow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- Retrospective 2D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- Streamlines</a:t>
                      </a: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47115630"/>
                  </a:ext>
                </a:extLst>
              </a:tr>
              <a:tr h="66823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Strain module </a:t>
                      </a: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60354775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2111421" y="847213"/>
            <a:ext cx="434875" cy="5654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4927186" y="880985"/>
            <a:ext cx="858959" cy="542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7775994" y="874615"/>
            <a:ext cx="1062327" cy="5488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3232992" y="904014"/>
            <a:ext cx="1307480" cy="4871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9149505" y="880985"/>
            <a:ext cx="1318025" cy="4775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6172858" y="904013"/>
            <a:ext cx="1358159" cy="4803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10828170" y="874615"/>
            <a:ext cx="757615" cy="537256"/>
          </a:xfrm>
          <a:prstGeom prst="rect">
            <a:avLst/>
          </a:prstGeom>
        </p:spPr>
      </p:pic>
      <p:sp>
        <p:nvSpPr>
          <p:cNvPr id="27" name="TextBox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2393" y="6303346"/>
            <a:ext cx="11536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NL" sz="1600" dirty="0" err="1"/>
              <a:t>Ahead</a:t>
            </a:r>
            <a:r>
              <a:rPr lang="nl-NL" sz="1600" dirty="0"/>
              <a:t> or on par</a:t>
            </a:r>
            <a:endParaRPr lang="en-US" sz="1600" dirty="0"/>
          </a:p>
        </p:txBody>
      </p:sp>
      <p:sp>
        <p:nvSpPr>
          <p:cNvPr id="28" name="TextBox 5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20075" y="6290751"/>
            <a:ext cx="9944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NL" sz="1600" dirty="0" err="1"/>
              <a:t>Slightly</a:t>
            </a:r>
            <a:r>
              <a:rPr lang="nl-NL" sz="1600" dirty="0"/>
              <a:t> </a:t>
            </a:r>
            <a:r>
              <a:rPr lang="nl-NL" sz="1600" dirty="0" err="1"/>
              <a:t>behind</a:t>
            </a:r>
            <a:endParaRPr lang="en-US" sz="1600" dirty="0"/>
          </a:p>
        </p:txBody>
      </p:sp>
      <p:sp>
        <p:nvSpPr>
          <p:cNvPr id="29" name="TextBox 5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004260" y="6294983"/>
            <a:ext cx="9977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NL" sz="1600"/>
              <a:t>Lagging</a:t>
            </a:r>
            <a:endParaRPr lang="en-US" sz="1600"/>
          </a:p>
        </p:txBody>
      </p:sp>
      <p:sp>
        <p:nvSpPr>
          <p:cNvPr id="30" name="Oval 24__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6456" y="6352518"/>
            <a:ext cx="263659" cy="2460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1" name="Oval 24___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236065" y="6365113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2" name="Oval 24____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09157" y="6352520"/>
            <a:ext cx="263659" cy="246009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3" name="Oval 24____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5166" y="1732711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4" name="Oval 24____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41977" y="1726495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5" name="Oval 24____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91930" y="1718929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8" name="Oval 24____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654876" y="1712713"/>
            <a:ext cx="201257" cy="20941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9" name="Oval 24____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166913" y="1718929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1" name="Oval 24____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741977" y="235578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2" name="Oval 24____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291929" y="235578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4" name="Oval 24____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208120" y="235578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5" name="Oval 24____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671093" y="2325519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6" name="Oval 24____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166913" y="235578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8" name="Oval 24____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743920" y="3053301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49" name="Oval 24____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293873" y="3045736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2" name="Oval 24____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656818" y="3039520"/>
            <a:ext cx="201257" cy="20941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3" name="Oval 24____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168856" y="3045736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59" name="Oval 24____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658761" y="3684911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0" name="Oval 24____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1170798" y="3691127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2" name="Oval 24____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45862" y="4391748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4" name="Oval 24____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745140" y="4384183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6" name="Oval 24____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9658761" y="437796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7" name="Oval 24____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170798" y="4384183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69" name="Oval 24____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747805" y="5048852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1" name="Oval 24____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747082" y="504128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3" name="Oval 24____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660704" y="5035071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4" name="Oval 24____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1172741" y="5041287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8" name="Oval 24____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768004" y="5698391"/>
            <a:ext cx="201257" cy="20941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79" name="Oval 24____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201950" y="5654963"/>
            <a:ext cx="201257" cy="209416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0" name="Oval 24____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658761" y="5648747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1" name="Oval 24____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170798" y="5654963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2" name="Oval 24__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253964" y="2357789"/>
            <a:ext cx="263659" cy="2460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3" name="Oval 24__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230237" y="4393398"/>
            <a:ext cx="263659" cy="2460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4" name="Oval 24__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236079" y="5058534"/>
            <a:ext cx="263659" cy="2460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5" name="Oval 24__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230237" y="5731452"/>
            <a:ext cx="263659" cy="2460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7" name="Oval 24___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2236079" y="3039521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8" name="Oval 24___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730660" y="5715413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89" name="Oval 24__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287160" y="3966490"/>
            <a:ext cx="151429" cy="1435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90" name="Oval 24____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287161" y="3715131"/>
            <a:ext cx="161087" cy="154848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92" name="Oval 24____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3762061" y="3934604"/>
            <a:ext cx="161087" cy="154848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93" name="Oval 24___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759027" y="3686580"/>
            <a:ext cx="164120" cy="15957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95" name="Oval 24___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317963" y="3686580"/>
            <a:ext cx="164120" cy="15957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96" name="Oval 24__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330654" y="3945070"/>
            <a:ext cx="151429" cy="1435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97" name="Oval 24___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263864" y="4357802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98" name="Oval 24__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274539" y="5058533"/>
            <a:ext cx="263659" cy="2460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99" name="Oval 24___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294193" y="5704046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00" name="Oval 24__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166863" y="5021758"/>
            <a:ext cx="263659" cy="2460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02" name="Oval 24___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176917" y="3031732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03" name="Oval 24___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176917" y="3680746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04" name="Oval 24___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165661" y="4371573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06" name="Oval 24__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734309" y="1657643"/>
            <a:ext cx="214031" cy="23667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07" name="Oval 24__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156465" y="1676121"/>
            <a:ext cx="263659" cy="2460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08" name="Oval 24___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720107" y="2347516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09" name="Oval 24___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720107" y="3019321"/>
            <a:ext cx="263659" cy="2460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10" name="Oval 24___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784219" y="3674190"/>
            <a:ext cx="164120" cy="1595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11" name="Oval 24__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796910" y="3932680"/>
            <a:ext cx="151429" cy="1435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13" name="Oval 24____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658761" y="3672427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114" name="Oval 24____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671092" y="4382301"/>
            <a:ext cx="201257" cy="2094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86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Competitive landscape ISP MR Cardiac</vt:lpstr>
      <vt:lpstr>Competitive landscape – standard capabilities</vt:lpstr>
      <vt:lpstr>Competitive landscape – specific capabilities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landscape ISP MR Cardiac</dc:title>
  <dc:creator>Poppel, Siryl van</dc:creator>
  <cp:lastModifiedBy>Poppel, Siryl van</cp:lastModifiedBy>
  <cp:revision>1</cp:revision>
  <dcterms:created xsi:type="dcterms:W3CDTF">2018-08-14T14:40:29Z</dcterms:created>
  <dcterms:modified xsi:type="dcterms:W3CDTF">2018-08-14T14:41:04Z</dcterms:modified>
</cp:coreProperties>
</file>