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380" r:id="rId6"/>
    <p:sldId id="425" r:id="rId7"/>
    <p:sldId id="412" r:id="rId8"/>
    <p:sldId id="426" r:id="rId9"/>
    <p:sldId id="418" r:id="rId10"/>
    <p:sldId id="357" r:id="rId11"/>
    <p:sldId id="428" r:id="rId12"/>
    <p:sldId id="419" r:id="rId13"/>
    <p:sldId id="429" r:id="rId14"/>
    <p:sldId id="422" r:id="rId15"/>
    <p:sldId id="421" r:id="rId16"/>
    <p:sldId id="423" r:id="rId17"/>
    <p:sldId id="424" r:id="rId18"/>
    <p:sldId id="420" r:id="rId19"/>
    <p:sldId id="427" r:id="rId20"/>
    <p:sldId id="397" r:id="rId21"/>
    <p:sldId id="430" r:id="rId22"/>
    <p:sldId id="416" r:id="rId23"/>
    <p:sldId id="417" r:id="rId24"/>
    <p:sldId id="414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444"/>
    <a:srgbClr val="D1E3EC"/>
    <a:srgbClr val="6D6E71"/>
    <a:srgbClr val="00BBFF"/>
    <a:srgbClr val="1AA1E3"/>
    <a:srgbClr val="6DBBF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>
        <p:guide orient="horz" pos="1117"/>
        <p:guide pos="1572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6D675C-08A7-4868-83E2-79D7ACF9E9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BAEEB-E52B-4BC2-999D-5876D33027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4A9E91-B994-48E5-8FAC-BCDC4AA3F16D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78AF-A11B-4A5C-82F5-6F64AA5A62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6C7B-8E23-4301-A651-4C8BF11B3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EB556C-449E-4BCC-8B48-67905D0787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023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4EBDFF-557C-48AF-99B3-D90804CFD81C}" type="datetimeFigureOut">
              <a:rPr lang="en-AU" smtClean="0"/>
              <a:t>25/04/2022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40DF1C-3695-4A12-AE19-23CB4DD6B8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854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51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99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588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5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57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97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07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92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709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Pets are </a:t>
            </a:r>
            <a:r>
              <a:rPr lang="en-US" b="1">
                <a:cs typeface="Calibri"/>
              </a:rPr>
              <a:t>not just animals </a:t>
            </a:r>
            <a:r>
              <a:rPr lang="en-US">
                <a:cs typeface="Calibri"/>
              </a:rPr>
              <a:t>but</a:t>
            </a:r>
            <a:r>
              <a:rPr lang="en-US" b="1">
                <a:cs typeface="Calibri"/>
              </a:rPr>
              <a:t> loved members of the family</a:t>
            </a:r>
            <a:r>
              <a:rPr lang="en-US">
                <a:cs typeface="Calibri"/>
              </a:rPr>
              <a:t>, our solution </a:t>
            </a:r>
            <a:r>
              <a:rPr lang="en-US" b="1">
                <a:cs typeface="Calibri"/>
              </a:rPr>
              <a:t>builds on our passions for our animals </a:t>
            </a:r>
            <a:r>
              <a:rPr lang="en-US">
                <a:cs typeface="Calibri"/>
              </a:rPr>
              <a:t>and looks to provide a care solution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098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Through this process we realized the </a:t>
            </a:r>
            <a:r>
              <a:rPr lang="en-US" b="1"/>
              <a:t>vast differences in the animals and how they require different interactions</a:t>
            </a:r>
          </a:p>
          <a:p>
            <a:r>
              <a:rPr lang="en-US"/>
              <a:t>For example Jimmy </a:t>
            </a:r>
            <a:r>
              <a:rPr lang="en-US" b="1"/>
              <a:t>pined at the door when family left him and only barked at other dogs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01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6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0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55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14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68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David: </a:t>
            </a:r>
          </a:p>
          <a:p>
            <a:r>
              <a:rPr lang="en-US">
                <a:cs typeface="Calibri"/>
              </a:rPr>
              <a:t>IoT Pet Pal with a focus on </a:t>
            </a:r>
            <a:r>
              <a:rPr lang="en-US" b="1">
                <a:cs typeface="Calibri"/>
              </a:rPr>
              <a:t>pet safety</a:t>
            </a:r>
            <a:r>
              <a:rPr lang="en-US">
                <a:cs typeface="Calibri"/>
              </a:rPr>
              <a:t>, owner </a:t>
            </a:r>
            <a:r>
              <a:rPr lang="en-US" b="1">
                <a:cs typeface="Calibri"/>
              </a:rPr>
              <a:t>peace of mind</a:t>
            </a:r>
            <a:r>
              <a:rPr lang="en-US">
                <a:cs typeface="Calibri"/>
              </a:rPr>
              <a:t>, and increasing the </a:t>
            </a:r>
            <a:r>
              <a:rPr lang="en-US" b="1">
                <a:cs typeface="Calibri"/>
              </a:rPr>
              <a:t>quality of life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89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David: </a:t>
            </a:r>
          </a:p>
          <a:p>
            <a:r>
              <a:rPr lang="en-US"/>
              <a:t>Our methodology was to first </a:t>
            </a:r>
            <a:r>
              <a:rPr lang="en-US" b="1"/>
              <a:t>define the problem</a:t>
            </a:r>
          </a:p>
          <a:p>
            <a:r>
              <a:rPr lang="en-US"/>
              <a:t>We would then </a:t>
            </a:r>
            <a:r>
              <a:rPr lang="en-US" b="1"/>
              <a:t>propose a solution to the problem and  build a prototype </a:t>
            </a:r>
          </a:p>
          <a:p>
            <a:r>
              <a:rPr lang="en-US" b="1"/>
              <a:t>Collect data </a:t>
            </a:r>
          </a:p>
          <a:p>
            <a:r>
              <a:rPr lang="en-US"/>
              <a:t>Then </a:t>
            </a:r>
            <a:r>
              <a:rPr lang="en-US" b="1"/>
              <a:t>analyze the intervention  </a:t>
            </a:r>
          </a:p>
          <a:p>
            <a:r>
              <a:rPr lang="en-US" b="1"/>
              <a:t>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0DF1C-3695-4A12-AE19-23CB4DD6B8F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18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C44C-3D34-45C3-8C48-9B624123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3F44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C58CC-94A9-45D9-A405-58DD67BC8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D21F-71EA-42D2-83C6-D7F3606D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F0BA-8D83-4F71-A2B5-8FDA7ED8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8F40-EEC3-422C-8DEC-8985D97A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61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52C7-54EC-480B-8845-9B692056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982C-FC66-44DA-BE70-406C71FE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0A77-8B4E-43F3-990E-8BCDD244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FEF2-8F14-4D35-933C-944E51BC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E95C-5D0C-42C8-825D-F2EB827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1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6F452-6E7B-44ED-B6D3-9A2A9AFB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5463E-6A23-4BAC-924E-1B8702DA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F83E-C951-43F2-8632-0BD2185B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9C94-9397-4977-A78F-6150692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233E-FD2E-41A5-B6E2-649F0AE1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0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4E14-4BA9-45A8-BB9F-AD7852F0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44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F171-5FDC-4554-B5B5-94D15922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A672D6E-54BB-4DC0-B7C0-D2F415E47B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95550" y="1924050"/>
            <a:ext cx="5191125" cy="42529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AU" sz="2400">
              <a:solidFill>
                <a:srgbClr val="3F4444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B98-1E15-45C4-A3E5-92635939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3619-35CD-415B-9E85-189CEF62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E345-38D4-49EF-B9D7-1E01DFA1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BD40-E110-46A1-ACE6-A65DA346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3BDA-5D15-4D45-9F05-F79E9553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583C-9E00-4B7F-A1FB-30E486FA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BF4F-68F6-4FA5-A2B3-6A7691129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F7EC-877E-4106-BC0D-DC7E4213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696-EE0D-4DBE-8886-16603E79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4FF0-B1EE-4761-9FF0-1EB57FAE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C7A1-C720-48ED-A782-E2B93E68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7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169-80D3-46B9-AE97-F98FDCA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B9B2-5318-4258-9649-E999C431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2F33-0B16-48F3-B804-B7B9CAA0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8613-8186-4097-9BA1-71F9337AA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76DC7-6D98-4F8C-9C47-A8CC4396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B3D64-C2B6-40EB-9792-5D8CC56D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12CF0-80A9-4D9E-A711-C78072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75F9B-E9B4-4EA3-ABCC-6189718F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2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BFF-78FC-4D1E-8FA8-E500886C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6ADF-1981-4969-A544-8678C573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B8787-9E7D-4A99-8B7C-EC58D6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BE431-46FF-432F-85F2-FB9AC636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18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219EFB7-4E70-40BD-A608-00472A445528}"/>
              </a:ext>
            </a:extLst>
          </p:cNvPr>
          <p:cNvGrpSpPr/>
          <p:nvPr userDrawn="1"/>
        </p:nvGrpSpPr>
        <p:grpSpPr>
          <a:xfrm>
            <a:off x="9585381" y="5566979"/>
            <a:ext cx="2203317" cy="907643"/>
            <a:chOff x="1569141" y="5566979"/>
            <a:chExt cx="2203317" cy="907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BC6E6-5C38-467A-8AF9-09C638F0E4FF}"/>
                </a:ext>
              </a:extLst>
            </p:cNvPr>
            <p:cNvSpPr txBox="1"/>
            <p:nvPr/>
          </p:nvSpPr>
          <p:spPr>
            <a:xfrm>
              <a:off x="1569141" y="5566979"/>
              <a:ext cx="2203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b="1" spc="-150">
                  <a:solidFill>
                    <a:srgbClr val="3F4444"/>
                  </a:solidFill>
                  <a:latin typeface="HamesSharley Medium" panose="02000603030000020003" pitchFamily="2" charset="0"/>
                  <a:cs typeface="Segoe UI" panose="020B0502040204020203" pitchFamily="34" charset="0"/>
                </a:rPr>
                <a:t>ARCH 5008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4E84FB-4047-4488-BFFB-52CF71EAB262}"/>
                </a:ext>
              </a:extLst>
            </p:cNvPr>
            <p:cNvSpPr txBox="1"/>
            <p:nvPr/>
          </p:nvSpPr>
          <p:spPr>
            <a:xfrm>
              <a:off x="1569141" y="5889847"/>
              <a:ext cx="2203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b="1" spc="-150">
                  <a:solidFill>
                    <a:srgbClr val="1AA1E3"/>
                  </a:solidFill>
                  <a:latin typeface="HamesSharley Medium" panose="02000603030000020003" pitchFamily="2" charset="0"/>
                  <a:cs typeface="Segoe UI" panose="020B0502040204020203" pitchFamily="34" charset="0"/>
                </a:rPr>
                <a:t>SEM 2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1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0906-8832-420B-8A8E-83877993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F641-DFF7-4F04-AACC-9F4AADFC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8796-554D-43D2-8BB5-305EC810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8667-D7A1-4FD1-A88D-332DF61B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EFEE-0C90-48B4-B792-6EE6ABF2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3EF9-2BA9-4811-9429-8CA68208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45B2-B106-4192-994B-7EACBD60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DFEAD-7D61-4B48-BC16-19A216023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345C1-ABD0-47FC-AD04-1FCABB9C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4FF12-83DA-436A-A23B-4820BE6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B2FA-CBC6-47D9-AD91-0441378E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B7AB-724C-454E-A95D-F217E20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CC035-0FE8-4F77-9B58-BABC4652C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2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54621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Crash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193C-B339-46C0-B05A-595DEA44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163" y="3744428"/>
            <a:ext cx="4040750" cy="811432"/>
          </a:xfrm>
        </p:spPr>
        <p:txBody>
          <a:bodyPr anchor="b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</a:t>
            </a:r>
          </a:p>
          <a:p>
            <a:pPr algn="l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Smith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(21484971)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297418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Reviewing Crash Data for Western Australia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363319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9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StarNet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&amp; Business Questions 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Mapping Data Dimensions to Questions 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0794554-A94D-4C1E-84C7-F71C965126C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935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Q1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1010D1D-77FD-4A7E-BDBE-20267AF80FA1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0F427C-50EB-4BD8-9AE8-0C36E127EECA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348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AD98D2-F7EB-4B29-B02D-720AA9B4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4" y="-682366"/>
            <a:ext cx="11101598" cy="78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Q2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C0E669-F2EB-4552-B3E9-8914A3AFCD9E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4DC9C6-523A-4954-A38B-2A75FE980D63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348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E2CA8B0-E59A-4DB5-BDE7-F55BD06E1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5" y="-682365"/>
            <a:ext cx="11101598" cy="78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Q3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FC6AB10-B6DD-4C69-8D48-8A18DB312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5" y="-685661"/>
            <a:ext cx="11101598" cy="785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348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8065731B-6258-4FEA-9A06-03004716766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345877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452EACE-B408-482B-9C8F-AD3607FAD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2" y="-682368"/>
            <a:ext cx="11101600" cy="78515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Q5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A0D04F-ECEC-4EE1-B62B-6E802AABFD96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348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258F80C8-92EB-46D6-8D87-3ABBFFB5F64F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259017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Q1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4790C6-EFAD-4BB9-81AB-6A6600F1909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E83CAB-2152-472C-89C5-0F159280D325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348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366043B1-0999-4C17-9343-2AFF47B0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4" y="-682366"/>
            <a:ext cx="11101599" cy="78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7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Schema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Dimensions &amp; Facts for Data Warehouse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0794554-A94D-4C1E-84C7-F71C965126C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237725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Schema &amp; Relationships 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AA1A08-0657-4B05-9431-51D0E6CA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07" y="902101"/>
            <a:ext cx="9696786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DA48525-C5EB-4F5B-9430-AF6F1BBD4316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31566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SQL &amp; Weather Snippets (See Notebook for Code)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668366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0794554-A94D-4C1E-84C7-F71C965126C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14170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Queries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Create Table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BF8F61-3667-4FE6-A4E7-9169E611CD18}"/>
              </a:ext>
            </a:extLst>
          </p:cNvPr>
          <p:cNvSpPr txBox="1"/>
          <p:nvPr/>
        </p:nvSpPr>
        <p:spPr>
          <a:xfrm>
            <a:off x="257450" y="1526960"/>
            <a:ext cx="44388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FactCrashData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crash_id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weather_id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total_bike_involved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total_truck_involved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total_heavy_truck_involved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total_motor_cycle_involved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total_other_vehicles_involved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total_pedestrians_involve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longitude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latitude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FactTime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DimDate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weather_id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FactWeather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weather_id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DimLocation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DimEventDesc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DimDate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quarter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day_of_week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9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FactTime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is_peak_hour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33050-CB48-4A3E-A74D-C24B359114BC}"/>
              </a:ext>
            </a:extLst>
          </p:cNvPr>
          <p:cNvSpPr txBox="1"/>
          <p:nvPr/>
        </p:nvSpPr>
        <p:spPr>
          <a:xfrm>
            <a:off x="4385567" y="1526960"/>
            <a:ext cx="387066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DimWeatherStn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station_name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country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region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elevation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daily_start_date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daily_end_date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longitude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latitude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FactWeather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weather_id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temp_min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temp_ave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temp_max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precipitation_mm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wind_direction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wind_speed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pressure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distance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DimDate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DimWeatherStn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DimRoad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road_id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road_name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common_road_name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cway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speed_limit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network_type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0A2C6-79A8-4A1D-9574-67DB22CC44C9}"/>
              </a:ext>
            </a:extLst>
          </p:cNvPr>
          <p:cNvSpPr txBox="1"/>
          <p:nvPr/>
        </p:nvSpPr>
        <p:spPr>
          <a:xfrm>
            <a:off x="8131943" y="1526960"/>
            <a:ext cx="4252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DimLocation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road_id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lga_id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is_intersection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intersection_no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intersection_desc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road_id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DimRoad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road_id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lga_id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DimLGA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lga_id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DimRegion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region_id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AU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DimLGA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lga_id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local_gov_name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DimRegion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AU" sz="900" dirty="0"/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DimEventDesc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event_nature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event_type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severity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526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1398026" y="1856561"/>
            <a:ext cx="9260449" cy="3568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solidFill>
                  <a:srgbClr val="3F4444"/>
                </a:solidFill>
                <a:latin typeface="+mj-lt"/>
              </a:rPr>
              <a:t>Storing Crash Related Data for Analysis and Intervention Evaluation.</a:t>
            </a:r>
            <a:endParaRPr lang="en-AU" sz="5400" b="1" dirty="0">
              <a:solidFill>
                <a:srgbClr val="1AA1E3"/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AB33E3-05F1-4EC7-B0FF-5A68E52B1C1D}"/>
              </a:ext>
            </a:extLst>
          </p:cNvPr>
          <p:cNvCxnSpPr>
            <a:cxnSpLocks/>
          </p:cNvCxnSpPr>
          <p:nvPr/>
        </p:nvCxnSpPr>
        <p:spPr>
          <a:xfrm>
            <a:off x="1266825" y="4621213"/>
            <a:ext cx="9391650" cy="0"/>
          </a:xfrm>
          <a:prstGeom prst="line">
            <a:avLst/>
          </a:prstGeom>
          <a:ln w="38100" cap="rnd">
            <a:solidFill>
              <a:srgbClr val="00B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8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Queries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Load Data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BF8F61-3667-4FE6-A4E7-9169E611CD18}"/>
              </a:ext>
            </a:extLst>
          </p:cNvPr>
          <p:cNvSpPr txBox="1"/>
          <p:nvPr/>
        </p:nvSpPr>
        <p:spPr>
          <a:xfrm>
            <a:off x="943995" y="1526960"/>
            <a:ext cx="597467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create_sql_insert_string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create_sql_insert_string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implemented"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export_sql_insert_query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sql_queries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Insert_Data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text_file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text_file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insert_data_query_builder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to_records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"'NULL'"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VALUES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insert_data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out_strings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AU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AU" sz="9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out_strings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AU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insert_data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 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insert values into database </a:t>
            </a:r>
            <a:endParaRPr lang="en-AU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.cursor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Insert </a:t>
            </a:r>
            <a:r>
              <a:rPr lang="en-AU" sz="9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into SQL Server:</a:t>
            </a:r>
            <a:endParaRPr lang="en-AU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insert_string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print("inserted data to {0} </a:t>
            </a:r>
            <a:r>
              <a:rPr lang="en-AU" sz="9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Table".format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))</a:t>
            </a:r>
            <a:endParaRPr lang="en-AU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.commit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AU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.commit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AU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Failed: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AU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AU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AU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AU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0A2C6-79A8-4A1D-9574-67DB22CC44C9}"/>
              </a:ext>
            </a:extLst>
          </p:cNvPr>
          <p:cNvSpPr txBox="1"/>
          <p:nvPr/>
        </p:nvSpPr>
        <p:spPr>
          <a:xfrm>
            <a:off x="6995601" y="1526960"/>
            <a:ext cx="425240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insert_dim_values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):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----------"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Filter </a:t>
            </a:r>
            <a:r>
              <a:rPr lang="en-AU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only values</a:t>
            </a: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"FOREIGN KEY"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Remove Duplicates </a:t>
            </a: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drop_duplicates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"./csv/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csv"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insert_data_query_builder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 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insert_fact_values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):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 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----------"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Filter </a:t>
            </a:r>
            <a:r>
              <a:rPr lang="en-AU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only values</a:t>
            </a: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AU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"FOREIGN KEY"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AU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"./csv/</a:t>
            </a:r>
            <a:r>
              <a:rPr lang="en-AU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csv"</a:t>
            </a:r>
            <a:r>
              <a:rPr lang="en-AU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insert_data_query_builder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 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5C11F-A7CB-4972-A78E-16875FA1AE85}"/>
              </a:ext>
            </a:extLst>
          </p:cNvPr>
          <p:cNvSpPr txBox="1"/>
          <p:nvPr/>
        </p:nvSpPr>
        <p:spPr>
          <a:xfrm>
            <a:off x="7101396" y="4487178"/>
            <a:ext cx="42524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 </a:t>
            </a:r>
            <a:r>
              <a:rPr lang="en-A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 Create Table &amp; INSERT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############### </a:t>
            </a:r>
          </a:p>
          <a:p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Date Dimension</a:t>
            </a: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date_id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"varchar(50) primary key"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"quarter"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day_of_week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"varchar(16)"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NULL"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["</a:t>
            </a:r>
            <a:r>
              <a:rPr lang="en-AU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is_holiday</a:t>
            </a:r>
            <a:r>
              <a:rPr lang="en-A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"BIT DEFAULT 0", "NOT NULL"],</a:t>
            </a: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create_table_function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DimDate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insert_dim_values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DimDate</a:t>
            </a:r>
            <a:r>
              <a:rPr lang="en-A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merged_df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AU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n-A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A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5785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Weather Data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Meteostat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Code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58578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047607-7903-417F-B3DA-8140D8BB0B11}"/>
              </a:ext>
            </a:extLst>
          </p:cNvPr>
          <p:cNvSpPr txBox="1">
            <a:spLocks/>
          </p:cNvSpPr>
          <p:nvPr/>
        </p:nvSpPr>
        <p:spPr>
          <a:xfrm>
            <a:off x="838201" y="1916113"/>
            <a:ext cx="5543550" cy="42608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C830CB-257F-44D5-BCE9-58D232405D2D}"/>
              </a:ext>
            </a:extLst>
          </p:cNvPr>
          <p:cNvGrpSpPr/>
          <p:nvPr/>
        </p:nvGrpSpPr>
        <p:grpSpPr>
          <a:xfrm>
            <a:off x="6869538" y="125324"/>
            <a:ext cx="5170061" cy="6570933"/>
            <a:chOff x="786238" y="-159298"/>
            <a:chExt cx="6768659" cy="9808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B286E1-2064-4492-8E92-2481F8217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1904"/>
            <a:stretch/>
          </p:blipFill>
          <p:spPr>
            <a:xfrm>
              <a:off x="786238" y="-159298"/>
              <a:ext cx="6768659" cy="47441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EAD019-941C-4E6C-B886-ABFB5EDE2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2" r="12980"/>
            <a:stretch/>
          </p:blipFill>
          <p:spPr>
            <a:xfrm>
              <a:off x="786238" y="4524020"/>
              <a:ext cx="6768659" cy="512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793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Questions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Defining Key Questions to Drive Data Warehouse Design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1AB0713E-5C7E-405F-8E47-7BFB430F9F16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6785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Crash Data (Last Five Years)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38D842-B0DD-4D75-9ACD-88A83FDCFFD7}"/>
              </a:ext>
            </a:extLst>
          </p:cNvPr>
          <p:cNvSpPr txBox="1">
            <a:spLocks/>
          </p:cNvSpPr>
          <p:nvPr/>
        </p:nvSpPr>
        <p:spPr>
          <a:xfrm>
            <a:off x="1278509" y="2459111"/>
            <a:ext cx="9490105" cy="3172730"/>
          </a:xfrm>
          <a:prstGeom prst="rect">
            <a:avLst/>
          </a:prstGeom>
        </p:spPr>
        <p:txBody>
          <a:bodyPr numCol="2" spcCol="72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sz="2400" dirty="0">
                <a:solidFill>
                  <a:srgbClr val="3F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are the worst roads for serious crashes?</a:t>
            </a:r>
          </a:p>
          <a:p>
            <a:pPr marL="457200" indent="-457200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sz="2400" dirty="0">
                <a:solidFill>
                  <a:srgbClr val="3F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Local Government Regions have the highest number of fatal crashes?</a:t>
            </a:r>
          </a:p>
          <a:p>
            <a:pPr marL="457200" indent="-457200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sz="2400" dirty="0">
                <a:solidFill>
                  <a:srgbClr val="3F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proportion of crashes occur during peak hour?</a:t>
            </a:r>
          </a:p>
          <a:p>
            <a:pPr marL="457200" indent="-457200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sz="2400" dirty="0">
                <a:solidFill>
                  <a:srgbClr val="3F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Are there more motorcycle crashes on rainy day than dry days?</a:t>
            </a:r>
          </a:p>
          <a:p>
            <a:pPr marL="457200" indent="-457200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sz="2400" dirty="0">
                <a:solidFill>
                  <a:srgbClr val="3F444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Regions have the most crashes?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41175-8682-4D77-B84B-ABBFAFF950A7}"/>
              </a:ext>
            </a:extLst>
          </p:cNvPr>
          <p:cNvSpPr txBox="1"/>
          <p:nvPr/>
        </p:nvSpPr>
        <p:spPr>
          <a:xfrm>
            <a:off x="1278509" y="1807914"/>
            <a:ext cx="481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F444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 Key </a:t>
            </a:r>
            <a:r>
              <a:rPr lang="en-US" sz="2000" dirty="0">
                <a:solidFill>
                  <a:srgbClr val="3F444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endParaRPr lang="en-AU" sz="2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79AE-9A35-431A-BAED-07095DE77A81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174563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ETL &amp; </a:t>
            </a:r>
            <a:b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Warehouse Process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Defining the Data Warehouse Process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0794554-A94D-4C1E-84C7-F71C965126C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159035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8BC70E-F601-4D0F-8ED0-2367B9ED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19" y="685635"/>
            <a:ext cx="969678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Process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6EFD0F6-7146-4949-8A69-C7263D718DEF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41256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Process of Development </a:t>
            </a:r>
            <a:endParaRPr lang="en-AU" sz="280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/>
          <p:nvPr/>
        </p:nvCxnSpPr>
        <p:spPr>
          <a:xfrm>
            <a:off x="838200" y="1359319"/>
            <a:ext cx="10515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64B132F-AE69-47F3-89B9-C52076FF3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78"/>
          <a:stretch/>
        </p:blipFill>
        <p:spPr>
          <a:xfrm>
            <a:off x="2202607" y="1467868"/>
            <a:ext cx="7786786" cy="478744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FA89A72-2915-4327-909A-4AC4AB747B9A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203723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A02-A5D4-4A57-BA35-A3215306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041" y="1060569"/>
            <a:ext cx="729718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StarNet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AU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D781C-06A7-43AE-800B-2D6077AEFE78}"/>
              </a:ext>
            </a:extLst>
          </p:cNvPr>
          <p:cNvSpPr txBox="1">
            <a:spLocks/>
          </p:cNvSpPr>
          <p:nvPr/>
        </p:nvSpPr>
        <p:spPr>
          <a:xfrm>
            <a:off x="3641041" y="3488539"/>
            <a:ext cx="751630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>
                <a:solidFill>
                  <a:srgbClr val="1AA1E3"/>
                </a:solidFill>
              </a:rPr>
              <a:t>Mapping Data Dimensions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F45B48-80EB-4C6E-9815-C47DE0F4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437" y="2143926"/>
            <a:ext cx="2476500" cy="24860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28028-FB33-4F82-8EBE-B5A4621A46C2}"/>
              </a:ext>
            </a:extLst>
          </p:cNvPr>
          <p:cNvCxnSpPr>
            <a:cxnSpLocks/>
          </p:cNvCxnSpPr>
          <p:nvPr/>
        </p:nvCxnSpPr>
        <p:spPr>
          <a:xfrm>
            <a:off x="3708108" y="4147540"/>
            <a:ext cx="5662757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0794554-A94D-4C1E-84C7-F71C965126C9}"/>
              </a:ext>
            </a:extLst>
          </p:cNvPr>
          <p:cNvSpPr txBox="1">
            <a:spLocks/>
          </p:cNvSpPr>
          <p:nvPr/>
        </p:nvSpPr>
        <p:spPr>
          <a:xfrm>
            <a:off x="4075625" y="6462560"/>
            <a:ext cx="4040750" cy="2690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CITS5504 | Data Warehousing | David Smith | 21484971 </a:t>
            </a:r>
          </a:p>
        </p:txBody>
      </p:sp>
    </p:spTree>
    <p:extLst>
      <p:ext uri="{BB962C8B-B14F-4D97-AF65-F5344CB8AC3E}">
        <p14:creationId xmlns:p14="http://schemas.microsoft.com/office/powerpoint/2010/main" val="128616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5F8B3B-FB86-47FE-8030-927E656A0C61}"/>
              </a:ext>
            </a:extLst>
          </p:cNvPr>
          <p:cNvSpPr txBox="1">
            <a:spLocks/>
          </p:cNvSpPr>
          <p:nvPr/>
        </p:nvSpPr>
        <p:spPr>
          <a:xfrm>
            <a:off x="838200" y="685635"/>
            <a:ext cx="10515600" cy="633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F44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Concept Hierarchy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F08E5-92C4-4084-BC66-4E628ACFC0F4}"/>
              </a:ext>
            </a:extLst>
          </p:cNvPr>
          <p:cNvCxnSpPr>
            <a:cxnSpLocks/>
          </p:cNvCxnSpPr>
          <p:nvPr/>
        </p:nvCxnSpPr>
        <p:spPr>
          <a:xfrm>
            <a:off x="838200" y="1359319"/>
            <a:ext cx="58959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4C01C2-7555-46F5-B33B-1115D090E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54" y="0"/>
            <a:ext cx="9443695" cy="66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2054"/>
      </p:ext>
    </p:extLst>
  </p:cSld>
  <p:clrMapOvr>
    <a:masterClrMapping/>
  </p:clrMapOvr>
</p:sld>
</file>

<file path=ppt/theme/theme1.xml><?xml version="1.0" encoding="utf-8"?>
<a:theme xmlns:a="http://schemas.openxmlformats.org/drawingml/2006/main" name="CurtinUni_Iflab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tinUni_IflabTheme" id="{53F83AB2-9DB3-468B-A7BD-2B3F1570D092}" vid="{6C063CF4-4C12-4418-A3B3-F17497C2D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33E9A5AE7C24B8C616C271E5D0989" ma:contentTypeVersion="10" ma:contentTypeDescription="Create a new document." ma:contentTypeScope="" ma:versionID="008d4d2431df756e6aa439374c21b694">
  <xsd:schema xmlns:xsd="http://www.w3.org/2001/XMLSchema" xmlns:xs="http://www.w3.org/2001/XMLSchema" xmlns:p="http://schemas.microsoft.com/office/2006/metadata/properties" xmlns:ns2="08893aa1-f50f-4a8e-87df-2eebc1e43b55" targetNamespace="http://schemas.microsoft.com/office/2006/metadata/properties" ma:root="true" ma:fieldsID="8cfb0b37a4e1dab8de814446a40dd57d" ns2:_="">
    <xsd:import namespace="08893aa1-f50f-4a8e-87df-2eebc1e43b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93aa1-f50f-4a8e-87df-2eebc1e43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776F58-2D1E-40F0-AD26-F2E9E50F33ED}">
  <ds:schemaRefs>
    <ds:schemaRef ds:uri="08893aa1-f50f-4a8e-87df-2eebc1e43b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BD940C-4F5E-42A8-B059-B4CEF0230FC7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8893aa1-f50f-4a8e-87df-2eebc1e43b5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FE62720-8B34-48F2-87A3-409607380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6117</TotalTime>
  <Words>2497</Words>
  <Application>Microsoft Office PowerPoint</Application>
  <PresentationFormat>Widescreen</PresentationFormat>
  <Paragraphs>322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HamesSharley Medium</vt:lpstr>
      <vt:lpstr>Segoe UI</vt:lpstr>
      <vt:lpstr>Segoe UI Light</vt:lpstr>
      <vt:lpstr>Segoe UI Semibold</vt:lpstr>
      <vt:lpstr>CurtinUni_IflabTheme</vt:lpstr>
      <vt:lpstr>Crash Statistics </vt:lpstr>
      <vt:lpstr>PowerPoint Presentation</vt:lpstr>
      <vt:lpstr>Business Questions</vt:lpstr>
      <vt:lpstr>PowerPoint Presentation</vt:lpstr>
      <vt:lpstr>ETL &amp;  Warehouse Process</vt:lpstr>
      <vt:lpstr>PowerPoint Presentation</vt:lpstr>
      <vt:lpstr>PowerPoint Presentation</vt:lpstr>
      <vt:lpstr>StarNet </vt:lpstr>
      <vt:lpstr>PowerPoint Presentation</vt:lpstr>
      <vt:lpstr>StarNet &amp; Business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</vt:lpstr>
      <vt:lpstr>PowerPoint Presentation</vt:lpstr>
      <vt:lpstr>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Architectural Systems &amp; Research Applications</dc:title>
  <dc:creator>david smith</dc:creator>
  <cp:lastModifiedBy>David Smith (21484971)</cp:lastModifiedBy>
  <cp:revision>13</cp:revision>
  <cp:lastPrinted>2021-10-18T01:21:00Z</cp:lastPrinted>
  <dcterms:created xsi:type="dcterms:W3CDTF">2021-07-24T05:46:21Z</dcterms:created>
  <dcterms:modified xsi:type="dcterms:W3CDTF">2022-04-29T08:12:38Z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0x010100D5533E9A5AE7C24B8C616C271E5D0989</vt:lpwstr>
  </property>
</Properties>
</file>