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423561"/>
            <a:ext cx="8374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95D46"/>
                </a:solidFill>
                <a:latin typeface="Play"/>
                <a:cs typeface="Play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95D46"/>
                </a:solidFill>
                <a:latin typeface="Play"/>
                <a:cs typeface="Play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95D46"/>
                </a:solidFill>
                <a:latin typeface="Play"/>
                <a:cs typeface="Play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462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95D46"/>
                </a:solidFill>
                <a:latin typeface="Play"/>
                <a:cs typeface="Play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95D46"/>
                </a:solidFill>
                <a:latin typeface="Play"/>
                <a:cs typeface="Play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1677" y="1829151"/>
            <a:ext cx="178064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536" y="1622656"/>
            <a:ext cx="8651240" cy="268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2140" y="4757287"/>
            <a:ext cx="221615" cy="19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695D46"/>
                </a:solidFill>
                <a:latin typeface="Play"/>
                <a:cs typeface="Play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7711" y="317689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5031" y="315824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142" y="10220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142" y="11744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148" y="41214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148" y="39690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19400" y="1829151"/>
            <a:ext cx="320039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1426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85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9966" y="1195509"/>
            <a:ext cx="7023734" cy="7302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394335" algn="l"/>
                <a:tab pos="394970" algn="l"/>
                <a:tab pos="1020444" algn="l"/>
              </a:tabLst>
            </a:pP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Unit	</a:t>
            </a:r>
            <a:r>
              <a:rPr sz="2000" spc="-45" dirty="0">
                <a:solidFill>
                  <a:srgbClr val="695D46"/>
                </a:solidFill>
                <a:latin typeface="Play"/>
                <a:cs typeface="Play"/>
              </a:rPr>
              <a:t>test </a:t>
            </a:r>
            <a:r>
              <a:rPr sz="2000" spc="45" dirty="0">
                <a:solidFill>
                  <a:srgbClr val="695D46"/>
                </a:solidFill>
                <a:latin typeface="Play"/>
                <a:cs typeface="Play"/>
              </a:rPr>
              <a:t>should </a:t>
            </a: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not </a:t>
            </a:r>
            <a:r>
              <a:rPr sz="2000" spc="65" dirty="0">
                <a:solidFill>
                  <a:srgbClr val="695D46"/>
                </a:solidFill>
                <a:latin typeface="Play"/>
                <a:cs typeface="Play"/>
              </a:rPr>
              <a:t>depend </a:t>
            </a:r>
            <a:r>
              <a:rPr sz="2000" spc="75" dirty="0">
                <a:solidFill>
                  <a:srgbClr val="695D46"/>
                </a:solidFill>
                <a:latin typeface="Play"/>
                <a:cs typeface="Play"/>
              </a:rPr>
              <a:t>on </a:t>
            </a: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each</a:t>
            </a:r>
            <a:r>
              <a:rPr sz="2000" spc="160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other</a:t>
            </a:r>
            <a:endParaRPr sz="2000">
              <a:latin typeface="Play"/>
              <a:cs typeface="Play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35" dirty="0">
                <a:solidFill>
                  <a:srgbClr val="695D46"/>
                </a:solidFill>
                <a:latin typeface="Play"/>
                <a:cs typeface="Play"/>
              </a:rPr>
              <a:t>Set </a:t>
            </a:r>
            <a:r>
              <a:rPr sz="2000" spc="70" dirty="0">
                <a:solidFill>
                  <a:srgbClr val="695D46"/>
                </a:solidFill>
                <a:latin typeface="Play"/>
                <a:cs typeface="Play"/>
              </a:rPr>
              <a:t>up </a:t>
            </a:r>
            <a:r>
              <a:rPr sz="2000" spc="-45" dirty="0">
                <a:solidFill>
                  <a:srgbClr val="695D46"/>
                </a:solidFill>
                <a:latin typeface="Play"/>
                <a:cs typeface="Play"/>
              </a:rPr>
              <a:t>test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variables </a:t>
            </a: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before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executing </a:t>
            </a: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each </a:t>
            </a:r>
            <a:r>
              <a:rPr sz="2000" spc="-45" dirty="0">
                <a:solidFill>
                  <a:srgbClr val="695D46"/>
                </a:solidFill>
                <a:latin typeface="Play"/>
                <a:cs typeface="Play"/>
              </a:rPr>
              <a:t>test</a:t>
            </a:r>
            <a:r>
              <a:rPr sz="2000" spc="345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function</a:t>
            </a:r>
            <a:endParaRPr sz="2000">
              <a:latin typeface="Play"/>
              <a:cs typeface="Pla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154820"/>
            <a:ext cx="9143981" cy="2508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122036"/>
            <a:ext cx="201548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919" dirty="0">
                <a:solidFill>
                  <a:srgbClr val="FFFFFF"/>
                </a:solidFill>
                <a:latin typeface="Verdana"/>
                <a:cs typeface="Verdana"/>
              </a:rPr>
              <a:t>Mocking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1391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5" dirty="0"/>
              <a:t>Mocking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9966" y="1281566"/>
            <a:ext cx="7864475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281940" indent="-382270">
              <a:lnSpc>
                <a:spcPct val="115599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Unit </a:t>
            </a:r>
            <a:r>
              <a:rPr sz="2000" spc="50" dirty="0">
                <a:solidFill>
                  <a:srgbClr val="695D46"/>
                </a:solidFill>
                <a:latin typeface="Play"/>
                <a:cs typeface="Play"/>
              </a:rPr>
              <a:t>depends </a:t>
            </a:r>
            <a:r>
              <a:rPr sz="2000" spc="75" dirty="0">
                <a:solidFill>
                  <a:srgbClr val="695D46"/>
                </a:solidFill>
                <a:latin typeface="Play"/>
                <a:cs typeface="Play"/>
              </a:rPr>
              <a:t>on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a </a:t>
            </a: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service </a:t>
            </a:r>
            <a:r>
              <a:rPr sz="2000" spc="65" dirty="0">
                <a:solidFill>
                  <a:srgbClr val="695D46"/>
                </a:solidFill>
                <a:latin typeface="Play"/>
                <a:cs typeface="Play"/>
              </a:rPr>
              <a:t>provided </a:t>
            </a:r>
            <a:r>
              <a:rPr sz="2000" spc="75" dirty="0">
                <a:solidFill>
                  <a:srgbClr val="695D46"/>
                </a:solidFill>
                <a:latin typeface="Play"/>
                <a:cs typeface="Play"/>
              </a:rPr>
              <a:t>by </a:t>
            </a:r>
            <a:r>
              <a:rPr sz="2000" spc="55" dirty="0">
                <a:solidFill>
                  <a:srgbClr val="695D46"/>
                </a:solidFill>
                <a:latin typeface="Play"/>
                <a:cs typeface="Play"/>
              </a:rPr>
              <a:t>module </a:t>
            </a:r>
            <a:r>
              <a:rPr sz="2000" spc="-25" dirty="0">
                <a:solidFill>
                  <a:srgbClr val="695D46"/>
                </a:solidFill>
                <a:latin typeface="Play"/>
                <a:cs typeface="Play"/>
              </a:rPr>
              <a:t>that </a:t>
            </a:r>
            <a:r>
              <a:rPr sz="2000" spc="-5" dirty="0">
                <a:solidFill>
                  <a:srgbClr val="695D46"/>
                </a:solidFill>
                <a:latin typeface="Play"/>
                <a:cs typeface="Play"/>
              </a:rPr>
              <a:t>is </a:t>
            </a: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not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yet 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implemented</a:t>
            </a:r>
            <a:endParaRPr sz="2000">
              <a:latin typeface="Play"/>
              <a:cs typeface="Play"/>
            </a:endParaRPr>
          </a:p>
          <a:p>
            <a:pPr marL="394335" marR="5080" indent="-382270">
              <a:lnSpc>
                <a:spcPct val="115599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35" dirty="0">
                <a:solidFill>
                  <a:srgbClr val="695D46"/>
                </a:solidFill>
                <a:latin typeface="Play"/>
                <a:cs typeface="Play"/>
              </a:rPr>
              <a:t>Test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</a:t>
            </a: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unit </a:t>
            </a:r>
            <a:r>
              <a:rPr sz="2000" spc="75" dirty="0">
                <a:solidFill>
                  <a:srgbClr val="695D46"/>
                </a:solidFill>
                <a:latin typeface="Play"/>
                <a:cs typeface="Play"/>
              </a:rPr>
              <a:t>by </a:t>
            </a: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creating </a:t>
            </a:r>
            <a:r>
              <a:rPr sz="2000" spc="55" dirty="0">
                <a:solidFill>
                  <a:srgbClr val="695D46"/>
                </a:solidFill>
                <a:latin typeface="Play"/>
                <a:cs typeface="Play"/>
              </a:rPr>
              <a:t>an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object </a:t>
            </a:r>
            <a:r>
              <a:rPr sz="2000" spc="-25" dirty="0">
                <a:solidFill>
                  <a:srgbClr val="695D46"/>
                </a:solidFill>
                <a:latin typeface="Play"/>
                <a:cs typeface="Play"/>
              </a:rPr>
              <a:t>that </a:t>
            </a:r>
            <a:r>
              <a:rPr sz="2000" spc="30" dirty="0">
                <a:solidFill>
                  <a:srgbClr val="695D46"/>
                </a:solidFill>
                <a:latin typeface="Play"/>
                <a:cs typeface="Play"/>
              </a:rPr>
              <a:t>mocks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</a:t>
            </a: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interface </a:t>
            </a:r>
            <a:r>
              <a:rPr sz="2000" spc="60" dirty="0">
                <a:solidFill>
                  <a:srgbClr val="695D46"/>
                </a:solidFill>
                <a:latin typeface="Play"/>
                <a:cs typeface="Play"/>
              </a:rPr>
              <a:t>and  behaviour </a:t>
            </a:r>
            <a:r>
              <a:rPr sz="2000" spc="-10" dirty="0">
                <a:solidFill>
                  <a:srgbClr val="695D46"/>
                </a:solidFill>
                <a:latin typeface="Play"/>
                <a:cs typeface="Play"/>
              </a:rPr>
              <a:t>of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</a:t>
            </a:r>
            <a:r>
              <a:rPr sz="2000" spc="10" dirty="0">
                <a:solidFill>
                  <a:srgbClr val="695D46"/>
                </a:solidFill>
                <a:latin typeface="Play"/>
                <a:cs typeface="Play"/>
              </a:rPr>
              <a:t>missing</a:t>
            </a:r>
            <a:r>
              <a:rPr sz="2000" spc="155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service</a:t>
            </a:r>
            <a:endParaRPr sz="2000">
              <a:latin typeface="Play"/>
              <a:cs typeface="Play"/>
            </a:endParaRPr>
          </a:p>
          <a:p>
            <a:pPr marL="394335" marR="104775" indent="-382270">
              <a:lnSpc>
                <a:spcPct val="115599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45" dirty="0">
                <a:solidFill>
                  <a:srgbClr val="695D46"/>
                </a:solidFill>
                <a:latin typeface="Play"/>
                <a:cs typeface="Play"/>
              </a:rPr>
              <a:t>Mock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object </a:t>
            </a: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returns </a:t>
            </a:r>
            <a:r>
              <a:rPr sz="2000" spc="25" dirty="0">
                <a:solidFill>
                  <a:srgbClr val="695D46"/>
                </a:solidFill>
                <a:latin typeface="Play"/>
                <a:cs typeface="Play"/>
              </a:rPr>
              <a:t>fake(hard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coded) </a:t>
            </a:r>
            <a:r>
              <a:rPr sz="2000" spc="10" dirty="0">
                <a:solidFill>
                  <a:srgbClr val="695D46"/>
                </a:solidFill>
                <a:latin typeface="Play"/>
                <a:cs typeface="Play"/>
              </a:rPr>
              <a:t>data </a:t>
            </a:r>
            <a:r>
              <a:rPr sz="2000" spc="-25" dirty="0">
                <a:solidFill>
                  <a:srgbClr val="695D46"/>
                </a:solidFill>
                <a:latin typeface="Play"/>
                <a:cs typeface="Play"/>
              </a:rPr>
              <a:t>that </a:t>
            </a:r>
            <a:r>
              <a:rPr sz="2000" spc="55" dirty="0">
                <a:solidFill>
                  <a:srgbClr val="695D46"/>
                </a:solidFill>
                <a:latin typeface="Play"/>
                <a:cs typeface="Play"/>
              </a:rPr>
              <a:t>have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</a:t>
            </a:r>
            <a:r>
              <a:rPr sz="2000" spc="30" dirty="0">
                <a:solidFill>
                  <a:srgbClr val="695D46"/>
                </a:solidFill>
                <a:latin typeface="Play"/>
                <a:cs typeface="Play"/>
              </a:rPr>
              <a:t>same  </a:t>
            </a: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format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as the</a:t>
            </a:r>
            <a:r>
              <a:rPr sz="2000" spc="135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original</a:t>
            </a:r>
            <a:endParaRPr sz="20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23561"/>
            <a:ext cx="1426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885" dirty="0">
                <a:solidFill>
                  <a:srgbClr val="EF6B00"/>
                </a:solidFill>
                <a:latin typeface="Verdana"/>
                <a:cs typeface="Verdana"/>
              </a:rPr>
              <a:t>Example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329191"/>
            <a:ext cx="5248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695D46"/>
                </a:solidFill>
                <a:latin typeface="Play"/>
                <a:cs typeface="Play"/>
              </a:rPr>
              <a:t>Refer </a:t>
            </a:r>
            <a:r>
              <a:rPr sz="2000" spc="-20" dirty="0">
                <a:solidFill>
                  <a:srgbClr val="695D46"/>
                </a:solidFill>
                <a:latin typeface="Play"/>
                <a:cs typeface="Play"/>
              </a:rPr>
              <a:t>to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</a:t>
            </a:r>
            <a:r>
              <a:rPr sz="2000" spc="50" dirty="0">
                <a:solidFill>
                  <a:srgbClr val="695D46"/>
                </a:solidFill>
                <a:latin typeface="Play"/>
                <a:cs typeface="Play"/>
              </a:rPr>
              <a:t>example </a:t>
            </a:r>
            <a:r>
              <a:rPr sz="2000" spc="45" dirty="0">
                <a:solidFill>
                  <a:srgbClr val="695D46"/>
                </a:solidFill>
                <a:latin typeface="Play"/>
                <a:cs typeface="Play"/>
              </a:rPr>
              <a:t>in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</a:t>
            </a:r>
            <a:r>
              <a:rPr sz="2000" spc="-20" dirty="0">
                <a:solidFill>
                  <a:srgbClr val="695D46"/>
                </a:solidFill>
                <a:latin typeface="Play"/>
                <a:cs typeface="Play"/>
              </a:rPr>
              <a:t>“Mocking”</a:t>
            </a:r>
            <a:r>
              <a:rPr sz="2000" spc="250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folder</a:t>
            </a:r>
            <a:endParaRPr sz="20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1712462"/>
            <a:ext cx="7666327" cy="1645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</a:pPr>
            <a:r>
              <a:rPr b="0" dirty="0">
                <a:solidFill>
                  <a:srgbClr val="FFFFFF"/>
                </a:solidFill>
                <a:latin typeface="Verdana"/>
                <a:cs typeface="Verdana"/>
              </a:rPr>
              <a:t>End-to-End Testing:  Selenium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034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Selenium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9966" y="1281566"/>
            <a:ext cx="7774940" cy="14351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Web </a:t>
            </a:r>
            <a:r>
              <a:rPr sz="2000" spc="-20" dirty="0">
                <a:solidFill>
                  <a:srgbClr val="695D46"/>
                </a:solidFill>
                <a:latin typeface="Play"/>
                <a:cs typeface="Play"/>
              </a:rPr>
              <a:t>testing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automation</a:t>
            </a:r>
            <a:r>
              <a:rPr sz="2000" spc="170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framework</a:t>
            </a:r>
            <a:endParaRPr sz="2000">
              <a:latin typeface="Play"/>
              <a:cs typeface="Play"/>
            </a:endParaRPr>
          </a:p>
          <a:p>
            <a:pPr marL="394335" marR="5080" indent="-382270">
              <a:lnSpc>
                <a:spcPct val="115599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50" dirty="0">
                <a:solidFill>
                  <a:srgbClr val="695D46"/>
                </a:solidFill>
                <a:latin typeface="Play"/>
                <a:cs typeface="Play"/>
              </a:rPr>
              <a:t>Provides </a:t>
            </a: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playback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tool(Selenium </a:t>
            </a:r>
            <a:r>
              <a:rPr sz="2000" spc="-5" dirty="0">
                <a:solidFill>
                  <a:srgbClr val="695D46"/>
                </a:solidFill>
                <a:latin typeface="Play"/>
                <a:cs typeface="Play"/>
              </a:rPr>
              <a:t>IDE) </a:t>
            </a:r>
            <a:r>
              <a:rPr sz="2000" spc="60" dirty="0">
                <a:solidFill>
                  <a:srgbClr val="695D46"/>
                </a:solidFill>
                <a:latin typeface="Play"/>
                <a:cs typeface="Play"/>
              </a:rPr>
              <a:t>and </a:t>
            </a:r>
            <a:r>
              <a:rPr sz="2000" spc="50" dirty="0">
                <a:solidFill>
                  <a:srgbClr val="695D46"/>
                </a:solidFill>
                <a:latin typeface="Play"/>
                <a:cs typeface="Play"/>
              </a:rPr>
              <a:t>browser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automation  </a:t>
            </a: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driver(Selenium</a:t>
            </a:r>
            <a:r>
              <a:rPr sz="2000" spc="45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WebDriver)</a:t>
            </a:r>
            <a:endParaRPr sz="2000">
              <a:latin typeface="Play"/>
              <a:cs typeface="Play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25" dirty="0">
                <a:solidFill>
                  <a:srgbClr val="695D46"/>
                </a:solidFill>
                <a:latin typeface="Play"/>
                <a:cs typeface="Play"/>
              </a:rPr>
              <a:t>Supports </a:t>
            </a:r>
            <a:r>
              <a:rPr sz="2000" spc="65" dirty="0">
                <a:solidFill>
                  <a:srgbClr val="695D46"/>
                </a:solidFill>
                <a:latin typeface="Play"/>
                <a:cs typeface="Play"/>
              </a:rPr>
              <a:t>many </a:t>
            </a: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languages </a:t>
            </a:r>
            <a:r>
              <a:rPr sz="2000" spc="60" dirty="0">
                <a:solidFill>
                  <a:srgbClr val="695D46"/>
                </a:solidFill>
                <a:latin typeface="Play"/>
                <a:cs typeface="Play"/>
              </a:rPr>
              <a:t>and </a:t>
            </a:r>
            <a:r>
              <a:rPr sz="2000" spc="65" dirty="0">
                <a:solidFill>
                  <a:srgbClr val="695D46"/>
                </a:solidFill>
                <a:latin typeface="Play"/>
                <a:cs typeface="Play"/>
              </a:rPr>
              <a:t>many</a:t>
            </a:r>
            <a:r>
              <a:rPr sz="2000" spc="95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browsers</a:t>
            </a:r>
            <a:endParaRPr sz="20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320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Selenium:Example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167" y="1329191"/>
            <a:ext cx="8141334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45" dirty="0">
                <a:solidFill>
                  <a:srgbClr val="695D46"/>
                </a:solidFill>
                <a:latin typeface="Play"/>
                <a:cs typeface="Play"/>
              </a:rPr>
              <a:t>Webdriver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contains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classes </a:t>
            </a:r>
            <a:r>
              <a:rPr sz="2000" spc="-25" dirty="0">
                <a:solidFill>
                  <a:srgbClr val="695D46"/>
                </a:solidFill>
                <a:latin typeface="Play"/>
                <a:cs typeface="Play"/>
              </a:rPr>
              <a:t>that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control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diﬀerent</a:t>
            </a:r>
            <a:r>
              <a:rPr sz="2000" spc="235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browsers</a:t>
            </a:r>
            <a:endParaRPr sz="2000">
              <a:latin typeface="Play"/>
              <a:cs typeface="Play"/>
            </a:endParaRPr>
          </a:p>
          <a:p>
            <a:pPr marL="394335" indent="-382270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35" dirty="0">
                <a:solidFill>
                  <a:srgbClr val="695D46"/>
                </a:solidFill>
                <a:latin typeface="Play"/>
                <a:cs typeface="Play"/>
              </a:rPr>
              <a:t>get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: directs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</a:t>
            </a:r>
            <a:r>
              <a:rPr sz="2000" spc="50" dirty="0">
                <a:solidFill>
                  <a:srgbClr val="695D46"/>
                </a:solidFill>
                <a:latin typeface="Play"/>
                <a:cs typeface="Play"/>
              </a:rPr>
              <a:t>browser </a:t>
            </a:r>
            <a:r>
              <a:rPr sz="2000" spc="-20" dirty="0">
                <a:solidFill>
                  <a:srgbClr val="695D46"/>
                </a:solidFill>
                <a:latin typeface="Play"/>
                <a:cs typeface="Play"/>
              </a:rPr>
              <a:t>to</a:t>
            </a:r>
            <a:r>
              <a:rPr sz="2000" spc="250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60" dirty="0">
                <a:solidFill>
                  <a:srgbClr val="695D46"/>
                </a:solidFill>
                <a:latin typeface="Play"/>
                <a:cs typeface="Play"/>
              </a:rPr>
              <a:t>url</a:t>
            </a:r>
            <a:endParaRPr sz="2000">
              <a:latin typeface="Play"/>
              <a:cs typeface="Play"/>
            </a:endParaRPr>
          </a:p>
          <a:p>
            <a:pPr marL="394335" marR="5080" indent="-382270">
              <a:lnSpc>
                <a:spcPct val="115599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20" dirty="0">
                <a:solidFill>
                  <a:srgbClr val="695D46"/>
                </a:solidFill>
                <a:latin typeface="Play"/>
                <a:cs typeface="Play"/>
              </a:rPr>
              <a:t>We </a:t>
            </a: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can </a:t>
            </a:r>
            <a:r>
              <a:rPr sz="2000" spc="10" dirty="0">
                <a:solidFill>
                  <a:srgbClr val="695D46"/>
                </a:solidFill>
                <a:latin typeface="Play"/>
                <a:cs typeface="Play"/>
              </a:rPr>
              <a:t>interact </a:t>
            </a:r>
            <a:r>
              <a:rPr sz="2000" spc="-15" dirty="0">
                <a:solidFill>
                  <a:srgbClr val="695D46"/>
                </a:solidFill>
                <a:latin typeface="Play"/>
                <a:cs typeface="Play"/>
              </a:rPr>
              <a:t>with </a:t>
            </a:r>
            <a:r>
              <a:rPr sz="2000" spc="65" dirty="0">
                <a:solidFill>
                  <a:srgbClr val="695D46"/>
                </a:solidFill>
                <a:latin typeface="Play"/>
                <a:cs typeface="Play"/>
              </a:rPr>
              <a:t>any </a:t>
            </a:r>
            <a:r>
              <a:rPr sz="2000" spc="25" dirty="0">
                <a:solidFill>
                  <a:srgbClr val="695D46"/>
                </a:solidFill>
                <a:latin typeface="Play"/>
                <a:cs typeface="Play"/>
              </a:rPr>
              <a:t>element </a:t>
            </a:r>
            <a:r>
              <a:rPr sz="2000" spc="45" dirty="0">
                <a:solidFill>
                  <a:srgbClr val="695D46"/>
                </a:solidFill>
                <a:latin typeface="Play"/>
                <a:cs typeface="Play"/>
              </a:rPr>
              <a:t>in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page </a:t>
            </a:r>
            <a:r>
              <a:rPr sz="2000" spc="75" dirty="0">
                <a:solidFill>
                  <a:srgbClr val="695D46"/>
                </a:solidFill>
                <a:latin typeface="Play"/>
                <a:cs typeface="Play"/>
              </a:rPr>
              <a:t>by </a:t>
            </a:r>
            <a:r>
              <a:rPr sz="2000" spc="30" dirty="0">
                <a:solidFill>
                  <a:srgbClr val="695D46"/>
                </a:solidFill>
                <a:latin typeface="Play"/>
                <a:cs typeface="Play"/>
              </a:rPr>
              <a:t>searching for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 </a:t>
            </a:r>
            <a:r>
              <a:rPr sz="2000" spc="25" dirty="0">
                <a:solidFill>
                  <a:srgbClr val="695D46"/>
                </a:solidFill>
                <a:latin typeface="Play"/>
                <a:cs typeface="Play"/>
              </a:rPr>
              <a:t>element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using </a:t>
            </a:r>
            <a:r>
              <a:rPr sz="2000" spc="-40" dirty="0">
                <a:solidFill>
                  <a:srgbClr val="695D46"/>
                </a:solidFill>
                <a:latin typeface="Play"/>
                <a:cs typeface="Play"/>
              </a:rPr>
              <a:t>its </a:t>
            </a:r>
            <a:r>
              <a:rPr sz="2000" spc="10" dirty="0">
                <a:solidFill>
                  <a:srgbClr val="695D46"/>
                </a:solidFill>
                <a:latin typeface="Play"/>
                <a:cs typeface="Play"/>
              </a:rPr>
              <a:t>name,tag,id </a:t>
            </a:r>
            <a:r>
              <a:rPr sz="2000" spc="60" dirty="0">
                <a:solidFill>
                  <a:srgbClr val="695D46"/>
                </a:solidFill>
                <a:latin typeface="Play"/>
                <a:cs typeface="Play"/>
              </a:rPr>
              <a:t>and </a:t>
            </a: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other</a:t>
            </a:r>
            <a:r>
              <a:rPr sz="2000" spc="245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dirty="0">
                <a:solidFill>
                  <a:srgbClr val="695D46"/>
                </a:solidFill>
                <a:latin typeface="Play"/>
                <a:cs typeface="Play"/>
              </a:rPr>
              <a:t>attributes</a:t>
            </a:r>
            <a:endParaRPr sz="2000">
              <a:latin typeface="Play"/>
              <a:cs typeface="Play"/>
            </a:endParaRPr>
          </a:p>
          <a:p>
            <a:pPr marL="394335" marR="1048385" indent="-382270">
              <a:lnSpc>
                <a:spcPct val="115599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10" dirty="0">
                <a:solidFill>
                  <a:srgbClr val="695D46"/>
                </a:solidFill>
                <a:latin typeface="Play"/>
                <a:cs typeface="Play"/>
              </a:rPr>
              <a:t>Element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interaction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includes </a:t>
            </a:r>
            <a:r>
              <a:rPr sz="2000" spc="25" dirty="0">
                <a:solidFill>
                  <a:srgbClr val="695D46"/>
                </a:solidFill>
                <a:latin typeface="Play"/>
                <a:cs typeface="Play"/>
              </a:rPr>
              <a:t>entering </a:t>
            </a:r>
            <a:r>
              <a:rPr sz="2000" dirty="0">
                <a:solidFill>
                  <a:srgbClr val="695D46"/>
                </a:solidFill>
                <a:latin typeface="Play"/>
                <a:cs typeface="Play"/>
              </a:rPr>
              <a:t>text,clicking </a:t>
            </a:r>
            <a:r>
              <a:rPr sz="2000" spc="75" dirty="0">
                <a:solidFill>
                  <a:srgbClr val="695D46"/>
                </a:solidFill>
                <a:latin typeface="Play"/>
                <a:cs typeface="Play"/>
              </a:rPr>
              <a:t>on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element,..</a:t>
            </a:r>
            <a:endParaRPr sz="2000">
              <a:latin typeface="Play"/>
              <a:cs typeface="Pla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2519" y="3111568"/>
            <a:ext cx="5676888" cy="1895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2540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Selenium:Example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167" y="1281566"/>
            <a:ext cx="7906384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15599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30" dirty="0">
                <a:solidFill>
                  <a:srgbClr val="695D46"/>
                </a:solidFill>
                <a:latin typeface="Play"/>
                <a:cs typeface="Play"/>
              </a:rPr>
              <a:t>If </a:t>
            </a:r>
            <a:r>
              <a:rPr sz="2000" spc="55" dirty="0">
                <a:solidFill>
                  <a:srgbClr val="695D46"/>
                </a:solidFill>
                <a:latin typeface="Play"/>
                <a:cs typeface="Play"/>
              </a:rPr>
              <a:t>an </a:t>
            </a: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action </a:t>
            </a:r>
            <a:r>
              <a:rPr sz="2000" spc="-5" dirty="0">
                <a:solidFill>
                  <a:srgbClr val="695D46"/>
                </a:solidFill>
                <a:latin typeface="Play"/>
                <a:cs typeface="Play"/>
              </a:rPr>
              <a:t>will </a:t>
            </a:r>
            <a:r>
              <a:rPr sz="2000" spc="30" dirty="0">
                <a:solidFill>
                  <a:srgbClr val="695D46"/>
                </a:solidFill>
                <a:latin typeface="Play"/>
                <a:cs typeface="Play"/>
              </a:rPr>
              <a:t>cause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a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page </a:t>
            </a:r>
            <a:r>
              <a:rPr sz="2000" spc="90" dirty="0">
                <a:solidFill>
                  <a:srgbClr val="695D46"/>
                </a:solidFill>
                <a:latin typeface="Play"/>
                <a:cs typeface="Play"/>
              </a:rPr>
              <a:t>or </a:t>
            </a:r>
            <a:r>
              <a:rPr sz="2000" spc="50" dirty="0">
                <a:solidFill>
                  <a:srgbClr val="695D46"/>
                </a:solidFill>
                <a:latin typeface="Play"/>
                <a:cs typeface="Play"/>
              </a:rPr>
              <a:t>dynamic </a:t>
            </a:r>
            <a:r>
              <a:rPr sz="2000" spc="10" dirty="0">
                <a:solidFill>
                  <a:srgbClr val="695D46"/>
                </a:solidFill>
                <a:latin typeface="Play"/>
                <a:cs typeface="Play"/>
              </a:rPr>
              <a:t>content </a:t>
            </a:r>
            <a:r>
              <a:rPr sz="2000" spc="-20" dirty="0">
                <a:solidFill>
                  <a:srgbClr val="695D46"/>
                </a:solidFill>
                <a:latin typeface="Play"/>
                <a:cs typeface="Play"/>
              </a:rPr>
              <a:t>to </a:t>
            </a:r>
            <a:r>
              <a:rPr sz="2000" spc="45" dirty="0">
                <a:solidFill>
                  <a:srgbClr val="695D46"/>
                </a:solidFill>
                <a:latin typeface="Play"/>
                <a:cs typeface="Play"/>
              </a:rPr>
              <a:t>load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we </a:t>
            </a: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can  </a:t>
            </a:r>
            <a:r>
              <a:rPr sz="2000" spc="-25" dirty="0">
                <a:solidFill>
                  <a:srgbClr val="695D46"/>
                </a:solidFill>
                <a:latin typeface="Play"/>
                <a:cs typeface="Play"/>
              </a:rPr>
              <a:t>wait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a </a:t>
            </a:r>
            <a:r>
              <a:rPr sz="2000" spc="-25" dirty="0">
                <a:solidFill>
                  <a:srgbClr val="695D46"/>
                </a:solidFill>
                <a:latin typeface="Play"/>
                <a:cs typeface="Play"/>
              </a:rPr>
              <a:t>few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seconds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using WebDriverWait </a:t>
            </a:r>
            <a:r>
              <a:rPr sz="2000" spc="-20" dirty="0">
                <a:solidFill>
                  <a:srgbClr val="695D46"/>
                </a:solidFill>
                <a:latin typeface="Play"/>
                <a:cs typeface="Play"/>
              </a:rPr>
              <a:t>to </a:t>
            </a:r>
            <a:r>
              <a:rPr sz="2000" spc="55" dirty="0">
                <a:solidFill>
                  <a:srgbClr val="695D46"/>
                </a:solidFill>
                <a:latin typeface="Play"/>
                <a:cs typeface="Play"/>
              </a:rPr>
              <a:t>ensure </a:t>
            </a:r>
            <a:r>
              <a:rPr sz="2000" spc="-25" dirty="0">
                <a:solidFill>
                  <a:srgbClr val="695D46"/>
                </a:solidFill>
                <a:latin typeface="Play"/>
                <a:cs typeface="Play"/>
              </a:rPr>
              <a:t>that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 </a:t>
            </a:r>
            <a:r>
              <a:rPr sz="2000" spc="10" dirty="0">
                <a:solidFill>
                  <a:srgbClr val="695D46"/>
                </a:solidFill>
                <a:latin typeface="Play"/>
                <a:cs typeface="Play"/>
              </a:rPr>
              <a:t>content </a:t>
            </a:r>
            <a:r>
              <a:rPr sz="2000" spc="-5" dirty="0">
                <a:solidFill>
                  <a:srgbClr val="695D46"/>
                </a:solidFill>
                <a:latin typeface="Play"/>
                <a:cs typeface="Play"/>
              </a:rPr>
              <a:t>is</a:t>
            </a:r>
            <a:r>
              <a:rPr sz="2000" spc="90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50" dirty="0">
                <a:solidFill>
                  <a:srgbClr val="695D46"/>
                </a:solidFill>
                <a:latin typeface="Play"/>
                <a:cs typeface="Play"/>
              </a:rPr>
              <a:t>loaded</a:t>
            </a:r>
            <a:endParaRPr sz="2000">
              <a:latin typeface="Play"/>
              <a:cs typeface="Pla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879" y="2724150"/>
            <a:ext cx="8568931" cy="1832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266685"/>
            <a:ext cx="3657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9680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9966" y="1281566"/>
            <a:ext cx="3805554" cy="17875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solidFill>
                  <a:srgbClr val="695D46"/>
                </a:solidFill>
                <a:latin typeface="Play"/>
                <a:cs typeface="Play"/>
              </a:rPr>
              <a:t>End-to-End </a:t>
            </a:r>
            <a:r>
              <a:rPr sz="2000" spc="25" dirty="0">
                <a:solidFill>
                  <a:srgbClr val="695D46"/>
                </a:solidFill>
                <a:latin typeface="Play"/>
                <a:cs typeface="Play"/>
              </a:rPr>
              <a:t>vs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Unit</a:t>
            </a:r>
            <a:r>
              <a:rPr sz="2000" spc="110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-15" dirty="0">
                <a:solidFill>
                  <a:srgbClr val="695D46"/>
                </a:solidFill>
                <a:latin typeface="Play"/>
                <a:cs typeface="Play"/>
              </a:rPr>
              <a:t>Testing</a:t>
            </a:r>
            <a:endParaRPr sz="2000" dirty="0">
              <a:latin typeface="Play"/>
              <a:cs typeface="Play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Unit</a:t>
            </a:r>
            <a:r>
              <a:rPr sz="2000" spc="50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-20" dirty="0">
                <a:solidFill>
                  <a:srgbClr val="695D46"/>
                </a:solidFill>
                <a:latin typeface="Play"/>
                <a:cs typeface="Play"/>
              </a:rPr>
              <a:t>testing</a:t>
            </a:r>
            <a:endParaRPr sz="2000" dirty="0">
              <a:latin typeface="Play"/>
              <a:cs typeface="Play"/>
            </a:endParaRPr>
          </a:p>
          <a:p>
            <a:pPr marL="851535" lvl="1" indent="-382905">
              <a:lnSpc>
                <a:spcPct val="100000"/>
              </a:lnSpc>
              <a:spcBef>
                <a:spcPts val="375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Python </a:t>
            </a:r>
            <a:r>
              <a:rPr sz="2000" spc="-15" dirty="0">
                <a:solidFill>
                  <a:srgbClr val="695D46"/>
                </a:solidFill>
                <a:latin typeface="Play"/>
                <a:cs typeface="Play"/>
              </a:rPr>
              <a:t>unittest</a:t>
            </a:r>
            <a:r>
              <a:rPr sz="2000" spc="25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50" dirty="0">
                <a:solidFill>
                  <a:srgbClr val="695D46"/>
                </a:solidFill>
                <a:latin typeface="Play"/>
                <a:cs typeface="Play"/>
              </a:rPr>
              <a:t>example</a:t>
            </a:r>
            <a:endParaRPr sz="2000" dirty="0">
              <a:latin typeface="Play"/>
              <a:cs typeface="Play"/>
            </a:endParaRPr>
          </a:p>
          <a:p>
            <a:pPr marL="851535" lvl="1" indent="-382905">
              <a:lnSpc>
                <a:spcPct val="100000"/>
              </a:lnSpc>
              <a:spcBef>
                <a:spcPts val="375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spc="30" dirty="0">
                <a:solidFill>
                  <a:srgbClr val="695D46"/>
                </a:solidFill>
                <a:latin typeface="Play"/>
                <a:cs typeface="Play"/>
              </a:rPr>
              <a:t>Mocking</a:t>
            </a:r>
            <a:endParaRPr sz="2000" dirty="0">
              <a:latin typeface="Play"/>
              <a:cs typeface="Play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solidFill>
                  <a:srgbClr val="695D46"/>
                </a:solidFill>
                <a:latin typeface="Play"/>
                <a:cs typeface="Play"/>
              </a:rPr>
              <a:t>End-to-End</a:t>
            </a:r>
            <a:r>
              <a:rPr sz="2000" spc="30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10" dirty="0">
                <a:solidFill>
                  <a:srgbClr val="695D46"/>
                </a:solidFill>
                <a:latin typeface="Play"/>
                <a:cs typeface="Play"/>
              </a:rPr>
              <a:t>Testing:Selenium</a:t>
            </a:r>
            <a:endParaRPr sz="2000" dirty="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320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Automated Tests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9966" y="1281566"/>
            <a:ext cx="7018655" cy="13677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35" dirty="0">
                <a:solidFill>
                  <a:srgbClr val="695D46"/>
                </a:solidFill>
                <a:latin typeface="Play"/>
                <a:cs typeface="Play"/>
              </a:rPr>
              <a:t>Test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execution </a:t>
            </a:r>
            <a:r>
              <a:rPr sz="2000" spc="-5" dirty="0">
                <a:solidFill>
                  <a:srgbClr val="695D46"/>
                </a:solidFill>
                <a:latin typeface="Play"/>
                <a:cs typeface="Play"/>
              </a:rPr>
              <a:t>is </a:t>
            </a:r>
            <a:r>
              <a:rPr sz="2000" spc="55" dirty="0">
                <a:solidFill>
                  <a:srgbClr val="695D46"/>
                </a:solidFill>
                <a:latin typeface="Play"/>
                <a:cs typeface="Play"/>
              </a:rPr>
              <a:t>handled </a:t>
            </a:r>
            <a:r>
              <a:rPr sz="2000" spc="75" dirty="0">
                <a:solidFill>
                  <a:srgbClr val="695D46"/>
                </a:solidFill>
                <a:latin typeface="Play"/>
                <a:cs typeface="Play"/>
              </a:rPr>
              <a:t>by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a </a:t>
            </a:r>
            <a:r>
              <a:rPr sz="2000" spc="10" dirty="0">
                <a:solidFill>
                  <a:srgbClr val="695D46"/>
                </a:solidFill>
                <a:latin typeface="Play"/>
                <a:cs typeface="Play"/>
              </a:rPr>
              <a:t>tool </a:t>
            </a:r>
            <a:r>
              <a:rPr sz="2000" spc="45" dirty="0">
                <a:solidFill>
                  <a:srgbClr val="695D46"/>
                </a:solidFill>
                <a:latin typeface="Play"/>
                <a:cs typeface="Play"/>
              </a:rPr>
              <a:t>rather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than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a</a:t>
            </a:r>
            <a:r>
              <a:rPr sz="2000" spc="275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65" dirty="0">
                <a:solidFill>
                  <a:srgbClr val="695D46"/>
                </a:solidFill>
                <a:latin typeface="Play"/>
                <a:cs typeface="Play"/>
              </a:rPr>
              <a:t>human</a:t>
            </a:r>
            <a:endParaRPr sz="2000" dirty="0">
              <a:latin typeface="Play"/>
              <a:cs typeface="Play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10" dirty="0">
                <a:solidFill>
                  <a:srgbClr val="695D46"/>
                </a:solidFill>
                <a:latin typeface="Play"/>
                <a:cs typeface="Play"/>
              </a:rPr>
              <a:t>Advantages:</a:t>
            </a:r>
            <a:endParaRPr sz="2000" dirty="0">
              <a:latin typeface="Play"/>
              <a:cs typeface="Play"/>
            </a:endParaRPr>
          </a:p>
          <a:p>
            <a:pPr marL="851535" lvl="1" indent="-367030">
              <a:lnSpc>
                <a:spcPct val="100000"/>
              </a:lnSpc>
              <a:spcBef>
                <a:spcPts val="380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1800" spc="-5" dirty="0">
                <a:solidFill>
                  <a:srgbClr val="695D46"/>
                </a:solidFill>
                <a:latin typeface="Play"/>
                <a:cs typeface="Play"/>
              </a:rPr>
              <a:t>Faster </a:t>
            </a:r>
            <a:r>
              <a:rPr sz="1800" spc="-40" dirty="0">
                <a:solidFill>
                  <a:srgbClr val="695D46"/>
                </a:solidFill>
                <a:latin typeface="Play"/>
                <a:cs typeface="Play"/>
              </a:rPr>
              <a:t>test</a:t>
            </a:r>
            <a:r>
              <a:rPr sz="1800" spc="100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1800" spc="30" dirty="0">
                <a:solidFill>
                  <a:srgbClr val="695D46"/>
                </a:solidFill>
                <a:latin typeface="Play"/>
                <a:cs typeface="Play"/>
              </a:rPr>
              <a:t>execution</a:t>
            </a:r>
            <a:endParaRPr sz="1800" dirty="0">
              <a:latin typeface="Play"/>
              <a:cs typeface="Play"/>
            </a:endParaRPr>
          </a:p>
          <a:p>
            <a:pPr marL="851535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1800" spc="35" dirty="0">
                <a:solidFill>
                  <a:srgbClr val="695D46"/>
                </a:solidFill>
                <a:latin typeface="Play"/>
                <a:cs typeface="Play"/>
              </a:rPr>
              <a:t>Higher </a:t>
            </a:r>
            <a:r>
              <a:rPr sz="1800" spc="-20" dirty="0">
                <a:solidFill>
                  <a:srgbClr val="695D46"/>
                </a:solidFill>
                <a:latin typeface="Play"/>
                <a:cs typeface="Play"/>
              </a:rPr>
              <a:t>testing</a:t>
            </a:r>
            <a:r>
              <a:rPr sz="1800" spc="55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1800" spc="35" dirty="0">
                <a:solidFill>
                  <a:srgbClr val="695D46"/>
                </a:solidFill>
                <a:latin typeface="Play"/>
                <a:cs typeface="Play"/>
              </a:rPr>
              <a:t>coverage</a:t>
            </a:r>
            <a:endParaRPr sz="1800" dirty="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85306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End-to-End vs Unit 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9536" y="1622656"/>
          <a:ext cx="8636634" cy="2675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E2E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Testing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Testing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50">
                <a:tc>
                  <a:txBody>
                    <a:bodyPr/>
                    <a:lstStyle/>
                    <a:p>
                      <a:pPr marL="85725" marR="6248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complete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integrated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system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368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smallest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testable part of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your  code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e.g: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function,class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Written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by testers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Written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by developers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7373">
                <a:tc>
                  <a:txBody>
                    <a:bodyPr/>
                    <a:lstStyle/>
                    <a:p>
                      <a:pPr marL="85725" marR="66802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Takes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entire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into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consideration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Easier to detect and fix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errors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9" y="2571894"/>
            <a:ext cx="9144000" cy="2571750"/>
          </a:xfrm>
          <a:custGeom>
            <a:avLst/>
            <a:gdLst/>
            <a:ahLst/>
            <a:cxnLst/>
            <a:rect l="l" t="t" r="r" b="b"/>
            <a:pathLst>
              <a:path w="9144000" h="2571750">
                <a:moveTo>
                  <a:pt x="9143981" y="2571594"/>
                </a:moveTo>
                <a:lnTo>
                  <a:pt x="0" y="2571594"/>
                </a:lnTo>
                <a:lnTo>
                  <a:pt x="0" y="0"/>
                </a:lnTo>
                <a:lnTo>
                  <a:pt x="9143981" y="0"/>
                </a:lnTo>
                <a:lnTo>
                  <a:pt x="9143981" y="2571594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978584"/>
            <a:ext cx="441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Unit 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1712462"/>
            <a:ext cx="5685127" cy="1645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</a:pPr>
            <a:r>
              <a:rPr b="0" dirty="0">
                <a:solidFill>
                  <a:srgbClr val="FFFFFF"/>
                </a:solidFill>
                <a:latin typeface="Verdana"/>
                <a:cs typeface="Verdana"/>
              </a:rPr>
              <a:t>Example:  Python unittest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487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5" dirty="0"/>
              <a:t>Automated </a:t>
            </a:r>
            <a:r>
              <a:rPr sz="3600" spc="-760" dirty="0"/>
              <a:t>Unit</a:t>
            </a:r>
            <a:r>
              <a:rPr sz="3600" spc="-570" dirty="0"/>
              <a:t> </a:t>
            </a:r>
            <a:r>
              <a:rPr sz="3600" spc="-865" dirty="0"/>
              <a:t>Tests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9966" y="1281566"/>
            <a:ext cx="7546340" cy="10826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Script </a:t>
            </a:r>
            <a:r>
              <a:rPr sz="2000" spc="-20" dirty="0">
                <a:solidFill>
                  <a:srgbClr val="695D46"/>
                </a:solidFill>
                <a:latin typeface="Play"/>
                <a:cs typeface="Play"/>
              </a:rPr>
              <a:t>to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check </a:t>
            </a: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unit </a:t>
            </a:r>
            <a:r>
              <a:rPr sz="2000" spc="45" dirty="0">
                <a:solidFill>
                  <a:srgbClr val="695D46"/>
                </a:solidFill>
                <a:latin typeface="Play"/>
                <a:cs typeface="Play"/>
              </a:rPr>
              <a:t>behaves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as</a:t>
            </a:r>
            <a:r>
              <a:rPr sz="2000" spc="229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expected</a:t>
            </a:r>
            <a:endParaRPr sz="2000">
              <a:latin typeface="Play"/>
              <a:cs typeface="Play"/>
            </a:endParaRPr>
          </a:p>
          <a:p>
            <a:pPr marL="394335" marR="5080" indent="-382270">
              <a:lnSpc>
                <a:spcPct val="115599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Pass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diﬀerent </a:t>
            </a: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inputs </a:t>
            </a:r>
            <a:r>
              <a:rPr sz="2000" spc="-20" dirty="0">
                <a:solidFill>
                  <a:srgbClr val="695D46"/>
                </a:solidFill>
                <a:latin typeface="Play"/>
                <a:cs typeface="Play"/>
              </a:rPr>
              <a:t>to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</a:t>
            </a: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unit </a:t>
            </a:r>
            <a:r>
              <a:rPr sz="2000" spc="60" dirty="0">
                <a:solidFill>
                  <a:srgbClr val="695D46"/>
                </a:solidFill>
                <a:latin typeface="Play"/>
                <a:cs typeface="Play"/>
              </a:rPr>
              <a:t>and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assert </a:t>
            </a:r>
            <a:r>
              <a:rPr sz="2000" spc="-25" dirty="0">
                <a:solidFill>
                  <a:srgbClr val="695D46"/>
                </a:solidFill>
                <a:latin typeface="Play"/>
                <a:cs typeface="Play"/>
              </a:rPr>
              <a:t>that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</a:t>
            </a: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output </a:t>
            </a:r>
            <a:r>
              <a:rPr sz="2000" spc="-5" dirty="0">
                <a:solidFill>
                  <a:srgbClr val="695D46"/>
                </a:solidFill>
                <a:latin typeface="Play"/>
                <a:cs typeface="Play"/>
              </a:rPr>
              <a:t>is  </a:t>
            </a:r>
            <a:r>
              <a:rPr sz="2000" spc="30" dirty="0">
                <a:solidFill>
                  <a:srgbClr val="695D46"/>
                </a:solidFill>
                <a:latin typeface="Play"/>
                <a:cs typeface="Play"/>
              </a:rPr>
              <a:t>similar </a:t>
            </a:r>
            <a:r>
              <a:rPr sz="2000" spc="-20" dirty="0">
                <a:solidFill>
                  <a:srgbClr val="695D46"/>
                </a:solidFill>
                <a:latin typeface="Play"/>
                <a:cs typeface="Play"/>
              </a:rPr>
              <a:t>to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</a:t>
            </a:r>
            <a:r>
              <a:rPr sz="2000" spc="150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expectation</a:t>
            </a:r>
            <a:endParaRPr sz="20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1426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85" dirty="0"/>
              <a:t>Example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319333"/>
            <a:ext cx="7077709" cy="153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Function </a:t>
            </a:r>
            <a:r>
              <a:rPr sz="2000" spc="45" dirty="0">
                <a:solidFill>
                  <a:srgbClr val="695D46"/>
                </a:solidFill>
                <a:latin typeface="Play"/>
                <a:cs typeface="Play"/>
              </a:rPr>
              <a:t>behaves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as</a:t>
            </a:r>
            <a:r>
              <a:rPr sz="2000" spc="95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dirty="0">
                <a:solidFill>
                  <a:srgbClr val="695D46"/>
                </a:solidFill>
                <a:latin typeface="Play"/>
                <a:cs typeface="Play"/>
              </a:rPr>
              <a:t>follows:</a:t>
            </a:r>
            <a:endParaRPr sz="2000">
              <a:latin typeface="Play"/>
              <a:cs typeface="Play"/>
            </a:endParaRPr>
          </a:p>
          <a:p>
            <a:pPr marL="469900" indent="-382270">
              <a:lnSpc>
                <a:spcPct val="100000"/>
              </a:lnSpc>
              <a:spcBef>
                <a:spcPts val="15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Return </a:t>
            </a:r>
            <a:r>
              <a:rPr sz="2000" spc="40" dirty="0">
                <a:solidFill>
                  <a:srgbClr val="695D46"/>
                </a:solidFill>
                <a:latin typeface="Play"/>
                <a:cs typeface="Play"/>
              </a:rPr>
              <a:t>True </a:t>
            </a:r>
            <a:r>
              <a:rPr sz="2000" spc="-40" dirty="0">
                <a:solidFill>
                  <a:srgbClr val="695D46"/>
                </a:solidFill>
                <a:latin typeface="Play"/>
                <a:cs typeface="Play"/>
              </a:rPr>
              <a:t>if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</a:t>
            </a:r>
            <a:r>
              <a:rPr sz="2000" spc="-25" dirty="0">
                <a:solidFill>
                  <a:srgbClr val="695D46"/>
                </a:solidFill>
                <a:latin typeface="Play"/>
                <a:cs typeface="Play"/>
              </a:rPr>
              <a:t>two </a:t>
            </a:r>
            <a:r>
              <a:rPr sz="2000" dirty="0">
                <a:solidFill>
                  <a:srgbClr val="695D46"/>
                </a:solidFill>
                <a:latin typeface="Play"/>
                <a:cs typeface="Play"/>
              </a:rPr>
              <a:t>strings </a:t>
            </a:r>
            <a:r>
              <a:rPr sz="2000" spc="-20" dirty="0">
                <a:solidFill>
                  <a:srgbClr val="695D46"/>
                </a:solidFill>
                <a:latin typeface="Play"/>
                <a:cs typeface="Play"/>
              </a:rPr>
              <a:t>start </a:t>
            </a:r>
            <a:r>
              <a:rPr sz="2000" spc="-15" dirty="0">
                <a:solidFill>
                  <a:srgbClr val="695D46"/>
                </a:solidFill>
                <a:latin typeface="Play"/>
                <a:cs typeface="Play"/>
              </a:rPr>
              <a:t>with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same</a:t>
            </a:r>
            <a:r>
              <a:rPr sz="2000" spc="70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dirty="0">
                <a:solidFill>
                  <a:srgbClr val="695D46"/>
                </a:solidFill>
                <a:latin typeface="Play"/>
                <a:cs typeface="Play"/>
              </a:rPr>
              <a:t>letter</a:t>
            </a:r>
            <a:endParaRPr sz="2000">
              <a:latin typeface="Play"/>
              <a:cs typeface="Play"/>
            </a:endParaRPr>
          </a:p>
          <a:p>
            <a:pPr marL="469900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Return </a:t>
            </a:r>
            <a:r>
              <a:rPr sz="2000" spc="-5" dirty="0">
                <a:solidFill>
                  <a:srgbClr val="695D46"/>
                </a:solidFill>
                <a:latin typeface="Play"/>
                <a:cs typeface="Play"/>
              </a:rPr>
              <a:t>False </a:t>
            </a:r>
            <a:r>
              <a:rPr sz="2000" spc="-40" dirty="0">
                <a:solidFill>
                  <a:srgbClr val="695D46"/>
                </a:solidFill>
                <a:latin typeface="Play"/>
                <a:cs typeface="Play"/>
              </a:rPr>
              <a:t>if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</a:t>
            </a:r>
            <a:r>
              <a:rPr sz="2000" spc="-25" dirty="0">
                <a:solidFill>
                  <a:srgbClr val="695D46"/>
                </a:solidFill>
                <a:latin typeface="Play"/>
                <a:cs typeface="Play"/>
              </a:rPr>
              <a:t>two </a:t>
            </a:r>
            <a:r>
              <a:rPr sz="2000" dirty="0">
                <a:solidFill>
                  <a:srgbClr val="695D46"/>
                </a:solidFill>
                <a:latin typeface="Play"/>
                <a:cs typeface="Play"/>
              </a:rPr>
              <a:t>strings </a:t>
            </a:r>
            <a:r>
              <a:rPr sz="2000" spc="-20" dirty="0">
                <a:solidFill>
                  <a:srgbClr val="695D46"/>
                </a:solidFill>
                <a:latin typeface="Play"/>
                <a:cs typeface="Play"/>
              </a:rPr>
              <a:t>start </a:t>
            </a:r>
            <a:r>
              <a:rPr sz="2000" spc="-15" dirty="0">
                <a:solidFill>
                  <a:srgbClr val="695D46"/>
                </a:solidFill>
                <a:latin typeface="Play"/>
                <a:cs typeface="Play"/>
              </a:rPr>
              <a:t>with</a:t>
            </a:r>
            <a:r>
              <a:rPr sz="2000" spc="85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20" dirty="0">
                <a:solidFill>
                  <a:srgbClr val="695D46"/>
                </a:solidFill>
                <a:latin typeface="Play"/>
                <a:cs typeface="Play"/>
              </a:rPr>
              <a:t>diﬀerent </a:t>
            </a:r>
            <a:r>
              <a:rPr sz="2000" spc="-5" dirty="0">
                <a:solidFill>
                  <a:srgbClr val="695D46"/>
                </a:solidFill>
                <a:latin typeface="Play"/>
                <a:cs typeface="Play"/>
              </a:rPr>
              <a:t>letters</a:t>
            </a:r>
            <a:endParaRPr sz="2000">
              <a:latin typeface="Play"/>
              <a:cs typeface="Play"/>
            </a:endParaRPr>
          </a:p>
          <a:p>
            <a:pPr marL="469900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15" dirty="0">
                <a:solidFill>
                  <a:srgbClr val="695D46"/>
                </a:solidFill>
                <a:latin typeface="Play"/>
                <a:cs typeface="Play"/>
              </a:rPr>
              <a:t>Raise </a:t>
            </a:r>
            <a:r>
              <a:rPr sz="2000" spc="35" dirty="0">
                <a:solidFill>
                  <a:srgbClr val="695D46"/>
                </a:solidFill>
                <a:latin typeface="Play"/>
                <a:cs typeface="Play"/>
              </a:rPr>
              <a:t>a </a:t>
            </a:r>
            <a:r>
              <a:rPr sz="2000" spc="50" dirty="0">
                <a:solidFill>
                  <a:srgbClr val="695D46"/>
                </a:solidFill>
                <a:latin typeface="Play"/>
                <a:cs typeface="Play"/>
              </a:rPr>
              <a:t>TypeError </a:t>
            </a:r>
            <a:r>
              <a:rPr sz="2000" spc="-40" dirty="0">
                <a:solidFill>
                  <a:srgbClr val="695D46"/>
                </a:solidFill>
                <a:latin typeface="Play"/>
                <a:cs typeface="Play"/>
              </a:rPr>
              <a:t>if </a:t>
            </a:r>
            <a:r>
              <a:rPr sz="2000" spc="65" dirty="0">
                <a:solidFill>
                  <a:srgbClr val="695D46"/>
                </a:solidFill>
                <a:latin typeface="Play"/>
                <a:cs typeface="Play"/>
              </a:rPr>
              <a:t>one </a:t>
            </a:r>
            <a:r>
              <a:rPr sz="2000" spc="-10" dirty="0">
                <a:solidFill>
                  <a:srgbClr val="695D46"/>
                </a:solidFill>
                <a:latin typeface="Play"/>
                <a:cs typeface="Play"/>
              </a:rPr>
              <a:t>of </a:t>
            </a:r>
            <a:r>
              <a:rPr sz="2000" spc="5" dirty="0">
                <a:solidFill>
                  <a:srgbClr val="695D46"/>
                </a:solidFill>
                <a:latin typeface="Play"/>
                <a:cs typeface="Play"/>
              </a:rPr>
              <a:t>the </a:t>
            </a:r>
            <a:r>
              <a:rPr sz="2000" dirty="0">
                <a:solidFill>
                  <a:srgbClr val="695D46"/>
                </a:solidFill>
                <a:latin typeface="Play"/>
                <a:cs typeface="Play"/>
              </a:rPr>
              <a:t>strings </a:t>
            </a:r>
            <a:r>
              <a:rPr sz="2000" spc="-5" dirty="0">
                <a:solidFill>
                  <a:srgbClr val="695D46"/>
                </a:solidFill>
                <a:latin typeface="Play"/>
                <a:cs typeface="Play"/>
              </a:rPr>
              <a:t>is</a:t>
            </a:r>
            <a:r>
              <a:rPr sz="2000" spc="360" dirty="0">
                <a:solidFill>
                  <a:srgbClr val="695D46"/>
                </a:solidFill>
                <a:latin typeface="Play"/>
                <a:cs typeface="Play"/>
              </a:rPr>
              <a:t> </a:t>
            </a:r>
            <a:r>
              <a:rPr sz="2000" spc="60" dirty="0">
                <a:solidFill>
                  <a:srgbClr val="695D46"/>
                </a:solidFill>
                <a:latin typeface="Play"/>
                <a:cs typeface="Play"/>
              </a:rPr>
              <a:t>None</a:t>
            </a:r>
            <a:endParaRPr sz="20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1426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85" dirty="0"/>
              <a:t>Example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1649" y="1414924"/>
            <a:ext cx="9102331" cy="2985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346</Words>
  <Application>Microsoft Office PowerPoint</Application>
  <PresentationFormat>On-screen Show (16:9)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Play</vt:lpstr>
      <vt:lpstr>Verdana</vt:lpstr>
      <vt:lpstr>Office Theme</vt:lpstr>
      <vt:lpstr>Testing</vt:lpstr>
      <vt:lpstr>Agenda</vt:lpstr>
      <vt:lpstr>Automated Tests</vt:lpstr>
      <vt:lpstr>End-to-End vs Unit Testing</vt:lpstr>
      <vt:lpstr>Unit Testing</vt:lpstr>
      <vt:lpstr>Example:  Python unittest</vt:lpstr>
      <vt:lpstr>Automated Unit Tests</vt:lpstr>
      <vt:lpstr>Example</vt:lpstr>
      <vt:lpstr>Example</vt:lpstr>
      <vt:lpstr>Example</vt:lpstr>
      <vt:lpstr>Mocking</vt:lpstr>
      <vt:lpstr>Mocking</vt:lpstr>
      <vt:lpstr>PowerPoint Presentation</vt:lpstr>
      <vt:lpstr>End-to-End Testing:  Selenium</vt:lpstr>
      <vt:lpstr>Selenium</vt:lpstr>
      <vt:lpstr>Selenium:Example</vt:lpstr>
      <vt:lpstr>Selenium:Example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cp:lastModifiedBy>Mahmoud Khaled</cp:lastModifiedBy>
  <cp:revision>17</cp:revision>
  <dcterms:created xsi:type="dcterms:W3CDTF">2020-02-29T14:54:47Z</dcterms:created>
  <dcterms:modified xsi:type="dcterms:W3CDTF">2020-02-29T15:24:02Z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2020-02-29T00:00:00Z</vt:filetime>
  </property>
</Properties>
</file>