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077280"/>
            <a:ext cx="1969920" cy="15710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077280"/>
            <a:ext cx="1969920" cy="157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19699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19699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077280"/>
            <a:ext cx="1969920" cy="15710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077280"/>
            <a:ext cx="1969920" cy="157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19699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077280"/>
            <a:ext cx="1969920" cy="15710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077280"/>
            <a:ext cx="1969920" cy="157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19699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077280"/>
            <a:ext cx="1969920" cy="15710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077280"/>
            <a:ext cx="1969920" cy="157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69920" cy="45252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Práctica I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Búsqueda Exhaustiva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67640" y="3886200"/>
            <a:ext cx="8280360" cy="256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Objetivos: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Estudiar las estructuras de control y funciones de entrada-salida de Clips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Estudiar técnicas para pasar funciones como parámetro de otras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Primera práctica válida para la evaluación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Ejercicios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395640" y="1600200"/>
            <a:ext cx="4247640" cy="449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En el  fichero interfaz_de_busqueda.CLP está definida la función </a:t>
            </a:r>
            <a:r>
              <a:rPr b="1" lang="es-ES" sz="1600">
                <a:solidFill>
                  <a:srgbClr val="ff0000"/>
                </a:solidFill>
                <a:latin typeface="Calibri"/>
                <a:ea typeface="DejaVu Sans"/>
              </a:rPr>
              <a:t>ejecutar-busqueda</a:t>
            </a: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, sin argumentos, solo variables globales: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600">
                <a:solidFill>
                  <a:srgbClr val="ff0000"/>
                </a:solidFill>
                <a:latin typeface="Calibri"/>
                <a:ea typeface="DejaVu Sans"/>
              </a:rPr>
              <a:t>?*CAMINO* </a:t>
            </a: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string que corresponde a un directorio, por ejemplo  “c:\\mi-directorio\\”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La variable </a:t>
            </a:r>
            <a:r>
              <a:rPr lang="es-ES" sz="1600">
                <a:solidFill>
                  <a:srgbClr val="ff0000"/>
                </a:solidFill>
                <a:latin typeface="Calibri"/>
                <a:ea typeface="DejaVu Sans"/>
              </a:rPr>
              <a:t>?*PROBLEMA* </a:t>
            </a: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contiene el string correspondiente al fichero del problema: Por defecto </a:t>
            </a:r>
            <a:r>
              <a:rPr b="1" lang="es-ES" sz="1600">
                <a:solidFill>
                  <a:srgbClr val="ff0000"/>
                </a:solidFill>
                <a:latin typeface="Calibri"/>
                <a:ea typeface="DejaVu Sans"/>
              </a:rPr>
              <a:t>“espacio-de-estados-aspiradora.clp”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Permite elegir el algoritmo de búsqueda introduciendo su número y los enumera como 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búsqueda-en-profundidad-sin-visitados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búsqueda-en-profundidad-con-visitados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búsqueda-en-anchura-sin-visitados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búsqueda-en-anchura-con-visitados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4648320" y="1600200"/>
            <a:ext cx="4243680" cy="485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s-ES" sz="1600">
                <a:solidFill>
                  <a:srgbClr val="8b8b8b"/>
                </a:solidFill>
                <a:latin typeface="Calibri"/>
                <a:ea typeface="DejaVu Sans"/>
              </a:rPr>
              <a:t>Representa el problema del barquero en un fichero espacio-de-estados-barquero.clp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s-ES" sz="1600">
                <a:solidFill>
                  <a:srgbClr val="8b8b8b"/>
                </a:solidFill>
                <a:latin typeface="Calibri"/>
                <a:ea typeface="DejaVu Sans"/>
              </a:rPr>
              <a:t>Aplica los cuatro algoritmos de búsqueda con un número de pasos suficiente al problema del barquero. Guarda las cuatro ejecuciones en un fichero y explícalas.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s-ES" sz="1600">
                <a:solidFill>
                  <a:srgbClr val="8b8b8b"/>
                </a:solidFill>
                <a:latin typeface="Calibri"/>
                <a:ea typeface="DejaVu Sans"/>
              </a:rPr>
              <a:t>La función (min &lt;n1&gt; … &lt;nk&gt;) produce el mínimo de los valores numéricos &lt;n1&gt; … &lt;nk&gt; sueltos</a:t>
            </a:r>
            <a:endParaRPr/>
          </a:p>
          <a:p>
            <a:pPr>
              <a:lnSpc>
                <a:spcPct val="100000"/>
              </a:lnSpc>
            </a:pPr>
            <a:r>
              <a:rPr lang="es-ES" sz="1600">
                <a:solidFill>
                  <a:srgbClr val="8b8b8b"/>
                </a:solidFill>
                <a:latin typeface="Calibri"/>
                <a:ea typeface="DejaVu Sans"/>
              </a:rPr>
              <a:t>Define usando min la función que toma como argumento un valor multicampo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>
                <a:solidFill>
                  <a:srgbClr val="8b8b8b"/>
                </a:solidFill>
                <a:latin typeface="Calibri"/>
                <a:ea typeface="DejaVu Sans"/>
              </a:rPr>
              <a:t>(deffunction minimo-de-lista ($?lista)………</a:t>
            </a:r>
            <a:endParaRPr/>
          </a:p>
          <a:p>
            <a:pPr>
              <a:lnSpc>
                <a:spcPct val="100000"/>
              </a:lnSpc>
            </a:pPr>
            <a:r>
              <a:rPr lang="es-ES" sz="1600">
                <a:solidFill>
                  <a:srgbClr val="8b8b8b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s-ES" sz="1600">
                <a:solidFill>
                  <a:srgbClr val="8b8b8b"/>
                </a:solidFill>
                <a:latin typeface="Calibri"/>
                <a:ea typeface="DejaVu Sans"/>
              </a:rPr>
              <a:t>Deja esta función en el fichero espacio-de-estados-barquero.clp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4000">
                <a:solidFill>
                  <a:srgbClr val="000000"/>
                </a:solidFill>
                <a:latin typeface="Calibri"/>
                <a:ea typeface="DejaVu Sans"/>
              </a:rPr>
              <a:t>1) Funciones de entrada salida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Abrir y cerrar un fichero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600">
                <a:solidFill>
                  <a:srgbClr val="ff0000"/>
                </a:solidFill>
                <a:latin typeface="Calibri"/>
                <a:ea typeface="DejaVu Sans"/>
              </a:rPr>
              <a:t>(open &lt;nombre-fichero&gt; &lt;nombre-lógico&gt; [&lt;modo&gt;])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solidFill>
                  <a:srgbClr val="000000"/>
                </a:solidFill>
                <a:latin typeface="Calibri"/>
                <a:ea typeface="DejaVu Sans"/>
              </a:rPr>
              <a:t>Abre un fichero según el modo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ES" sz="2100" u="sng">
                <a:solidFill>
                  <a:srgbClr val="000000"/>
                </a:solidFill>
                <a:latin typeface="Calibri"/>
                <a:ea typeface="DejaVu Sans"/>
              </a:rPr>
              <a:t>Ejemplo</a:t>
            </a:r>
            <a:endParaRPr/>
          </a:p>
          <a:p>
            <a:pPr>
              <a:lnSpc>
                <a:spcPct val="100000"/>
              </a:lnSpc>
            </a:pPr>
            <a:r>
              <a:rPr lang="es-ES" sz="2100">
                <a:solidFill>
                  <a:srgbClr val="000000"/>
                </a:solidFill>
                <a:latin typeface="Calibri"/>
                <a:ea typeface="DejaVu Sans"/>
              </a:rPr>
              <a:t>CLIPS&gt; (open "myfile.clp" writeFile "w")</a:t>
            </a:r>
            <a:endParaRPr/>
          </a:p>
          <a:p>
            <a:pPr>
              <a:lnSpc>
                <a:spcPct val="100000"/>
              </a:lnSpc>
            </a:pPr>
            <a:r>
              <a:rPr lang="es-ES" sz="2100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/>
          </a:p>
          <a:p>
            <a:pPr>
              <a:lnSpc>
                <a:spcPct val="100000"/>
              </a:lnSpc>
            </a:pPr>
            <a:r>
              <a:rPr lang="es-ES" sz="2100">
                <a:solidFill>
                  <a:srgbClr val="000000"/>
                </a:solidFill>
                <a:latin typeface="Calibri"/>
                <a:ea typeface="DejaVu Sans"/>
              </a:rPr>
              <a:t>CLIPS&gt; (open "MS-DOS\\directory\\file.clp" readFile)</a:t>
            </a:r>
            <a:endParaRPr/>
          </a:p>
          <a:p>
            <a:pPr>
              <a:lnSpc>
                <a:spcPct val="100000"/>
              </a:lnSpc>
            </a:pPr>
            <a:r>
              <a:rPr lang="es-ES" sz="2100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/>
          </a:p>
          <a:p>
            <a:pPr>
              <a:lnSpc>
                <a:spcPct val="100000"/>
              </a:lnSpc>
            </a:pPr>
            <a:r>
              <a:rPr lang="es-ES" sz="2100">
                <a:solidFill>
                  <a:srgbClr val="000000"/>
                </a:solidFill>
                <a:latin typeface="Calibri"/>
                <a:ea typeface="DejaVu Sans"/>
              </a:rPr>
              <a:t>CLIPS&gt;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800">
                <a:solidFill>
                  <a:srgbClr val="8b8b8b"/>
                </a:solidFill>
                <a:latin typeface="Calibri"/>
                <a:ea typeface="DejaVu Sans"/>
              </a:rPr>
              <a:t>El nombre lógico debe ser nuevo,  equivale a la  variable sobre la que luego operaremos para leer o escribir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ff0000"/>
                </a:solidFill>
                <a:latin typeface="Calibri"/>
                <a:ea typeface="DejaVu Sans"/>
              </a:rPr>
              <a:t>(close [&lt;logical-name&gt;])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8b8b8b"/>
                </a:solidFill>
                <a:latin typeface="Calibri"/>
                <a:ea typeface="DejaVu Sans"/>
              </a:rPr>
              <a:t>Sin argumentos, cierra todos los ficheros abiertos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8b8b8b"/>
                </a:solidFill>
                <a:latin typeface="Calibri"/>
                <a:ea typeface="DejaVu Sans"/>
              </a:rPr>
              <a:t>Los ficheros se deben cerrar para que guarde el contenido, aunque el comando  (exit) los cierra al salir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51" name="Table 4"/>
          <p:cNvGraphicFramePr/>
          <p:nvPr/>
        </p:nvGraphicFramePr>
        <p:xfrm>
          <a:off x="539640" y="2493000"/>
          <a:ext cx="3887640" cy="1919880"/>
        </p:xfrm>
        <a:graphic>
          <a:graphicData uri="http://schemas.openxmlformats.org/drawingml/2006/table">
            <a:tbl>
              <a:tblPr/>
              <a:tblGrid>
                <a:gridCol w="1227600"/>
                <a:gridCol w="2660400"/>
              </a:tblGrid>
              <a:tr h="576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>
                          <a:solidFill>
                            <a:srgbClr val="000000"/>
                          </a:solidFill>
                          <a:latin typeface="Calibri"/>
                        </a:rPr>
                        <a:t>"r"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</a:rPr>
                        <a:t>read access only (por defecto)</a:t>
                      </a:r>
                      <a:endParaRPr/>
                    </a:p>
                  </a:txBody>
                  <a:tcPr/>
                </a:tc>
              </a:tr>
              <a:tr h="335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>
                          <a:solidFill>
                            <a:srgbClr val="000000"/>
                          </a:solidFill>
                          <a:latin typeface="Calibri"/>
                        </a:rPr>
                        <a:t>"w"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</a:rPr>
                        <a:t>write access only</a:t>
                      </a:r>
                      <a:endParaRPr/>
                    </a:p>
                  </a:txBody>
                  <a:tcPr/>
                </a:tc>
              </a:tr>
              <a:tr h="335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>
                          <a:solidFill>
                            <a:srgbClr val="000000"/>
                          </a:solidFill>
                          <a:latin typeface="Calibri"/>
                        </a:rPr>
                        <a:t>"r+"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</a:rPr>
                        <a:t>read and write access</a:t>
                      </a:r>
                      <a:endParaRPr/>
                    </a:p>
                  </a:txBody>
                  <a:tcPr/>
                </a:tc>
              </a:tr>
              <a:tr h="335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>
                          <a:solidFill>
                            <a:srgbClr val="000000"/>
                          </a:solidFill>
                          <a:latin typeface="Calibri"/>
                        </a:rPr>
                        <a:t>"a"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</a:rPr>
                        <a:t>append access only</a:t>
                      </a:r>
                      <a:endParaRPr/>
                    </a:p>
                  </a:txBody>
                  <a:tcPr/>
                </a:tc>
              </a:tr>
              <a:tr h="336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>
                          <a:solidFill>
                            <a:srgbClr val="000000"/>
                          </a:solidFill>
                          <a:latin typeface="Calibri"/>
                        </a:rPr>
                        <a:t>"wb"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</a:rPr>
                        <a:t>binary write access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Escribir en un fichero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ff0000"/>
                </a:solidFill>
                <a:latin typeface="Calibri"/>
                <a:ea typeface="DejaVu Sans"/>
              </a:rPr>
              <a:t>(printout &lt;nombre-lógico&gt; &lt;expresión&gt;*)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Imprime en el flujo de datos </a:t>
            </a:r>
            <a:r>
              <a:rPr b="1" lang="es-ES" sz="1600">
                <a:solidFill>
                  <a:srgbClr val="ff0000"/>
                </a:solidFill>
                <a:latin typeface="Calibri"/>
                <a:ea typeface="DejaVu Sans"/>
              </a:rPr>
              <a:t>logical-name</a:t>
            </a:r>
            <a:r>
              <a:rPr b="1" lang="es-ES" sz="16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el resultado de evaluar las expresiones siguientes. Si el nombre lógico es t imprime por pantalla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Si es nil, no hace nada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Acaba en crlf para que haga retorno de carro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Calibri"/>
                <a:ea typeface="DejaVu Sans"/>
              </a:rPr>
              <a:t>Documentación completa  en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u="sng">
                <a:solidFill>
                  <a:srgbClr val="0000ff"/>
                </a:solidFill>
                <a:latin typeface="Calibri"/>
                <a:ea typeface="DejaVu Sans"/>
              </a:rPr>
              <a:t>http://clipsrules.sourceforge.net/documentation/v630/bpg.htm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500000" y="1600200"/>
            <a:ext cx="431964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2200">
                <a:solidFill>
                  <a:srgbClr val="ff0000"/>
                </a:solidFill>
                <a:latin typeface="Calibri"/>
                <a:ea typeface="DejaVu Sans"/>
              </a:rPr>
              <a:t>(format &lt;nombre-lógico&gt;  &lt;expresión-string&gt; &lt; expresión &gt;*)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200">
                <a:solidFill>
                  <a:srgbClr val="8b8b8b"/>
                </a:solidFill>
                <a:latin typeface="Calibri"/>
                <a:ea typeface="DejaVu Sans"/>
              </a:rPr>
              <a:t>Si nombre-lógico es nil, produce un string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ES" sz="2200">
                <a:solidFill>
                  <a:srgbClr val="ff0000"/>
                </a:solidFill>
                <a:latin typeface="Calibri"/>
                <a:ea typeface="DejaVu Sans"/>
              </a:rPr>
              <a:t>expresión-string</a:t>
            </a:r>
            <a:r>
              <a:rPr lang="es-ES" sz="2200">
                <a:solidFill>
                  <a:srgbClr val="8b8b8b"/>
                </a:solidFill>
                <a:latin typeface="Calibri"/>
                <a:ea typeface="DejaVu Sans"/>
              </a:rPr>
              <a:t> es una cadena con secuencias de escape que se llenan con los valores que le siguen según el orden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200">
                <a:solidFill>
                  <a:srgbClr val="8b8b8b"/>
                </a:solidFill>
                <a:latin typeface="Calibri"/>
                <a:ea typeface="DejaVu Sans"/>
              </a:rPr>
              <a:t>Normalmente se usan las secuencias de escape </a:t>
            </a:r>
            <a:r>
              <a:rPr b="1" lang="es-ES" sz="2200">
                <a:solidFill>
                  <a:srgbClr val="ff0000"/>
                </a:solidFill>
                <a:latin typeface="Calibri"/>
                <a:ea typeface="DejaVu Sans"/>
              </a:rPr>
              <a:t>%s</a:t>
            </a:r>
            <a:r>
              <a:rPr lang="es-ES" sz="2200">
                <a:solidFill>
                  <a:srgbClr val="8b8b8b"/>
                </a:solidFill>
                <a:latin typeface="Calibri"/>
                <a:ea typeface="DejaVu Sans"/>
              </a:rPr>
              <a:t> (insertar string) </a:t>
            </a:r>
            <a:r>
              <a:rPr b="1" lang="es-ES" sz="2200">
                <a:solidFill>
                  <a:srgbClr val="ff0000"/>
                </a:solidFill>
                <a:latin typeface="Calibri"/>
                <a:ea typeface="DejaVu Sans"/>
              </a:rPr>
              <a:t>%n </a:t>
            </a:r>
            <a:r>
              <a:rPr lang="es-ES" sz="2200">
                <a:solidFill>
                  <a:srgbClr val="8b8b8b"/>
                </a:solidFill>
                <a:latin typeface="Calibri"/>
                <a:ea typeface="DejaVu Sans"/>
              </a:rPr>
              <a:t>(nueva línea) y </a:t>
            </a:r>
            <a:r>
              <a:rPr b="1" lang="es-ES" sz="2200">
                <a:solidFill>
                  <a:srgbClr val="ff0000"/>
                </a:solidFill>
                <a:latin typeface="Calibri"/>
                <a:ea typeface="DejaVu Sans"/>
              </a:rPr>
              <a:t>%r</a:t>
            </a:r>
            <a:r>
              <a:rPr lang="es-ES" sz="2200">
                <a:solidFill>
                  <a:srgbClr val="8b8b8b"/>
                </a:solidFill>
                <a:latin typeface="Calibri"/>
                <a:ea typeface="DejaVu Sans"/>
              </a:rPr>
              <a:t> (retorno de carro</a:t>
            </a:r>
            <a:r>
              <a:rPr lang="es-ES" sz="2800">
                <a:solidFill>
                  <a:srgbClr val="8b8b8b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Leer de un fichero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ff0000"/>
                </a:solidFill>
                <a:latin typeface="Calibri"/>
                <a:ea typeface="DejaVu Sans"/>
              </a:rPr>
              <a:t>(read [&lt; nombre-lógico &gt;])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s-ES" sz="2000">
                <a:solidFill>
                  <a:srgbClr val="000000"/>
                </a:solidFill>
                <a:latin typeface="Calibri"/>
                <a:ea typeface="DejaVu Sans"/>
              </a:rPr>
              <a:t>Si el argumento es t o se omite, lee del teclado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solidFill>
                  <a:srgbClr val="000000"/>
                </a:solidFill>
                <a:latin typeface="Calibri"/>
                <a:ea typeface="DejaVu Sans"/>
              </a:rPr>
              <a:t>Lee expresiones completas de un tipo determinado (número, string,…)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solidFill>
                  <a:srgbClr val="000000"/>
                </a:solidFill>
                <a:latin typeface="Calibri"/>
                <a:ea typeface="DejaVu Sans"/>
              </a:rPr>
              <a:t>Los espacios, tabuladores y retornos de carro son delimitadores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solidFill>
                  <a:srgbClr val="000000"/>
                </a:solidFill>
                <a:latin typeface="Calibri"/>
                <a:ea typeface="DejaVu Sans"/>
              </a:rPr>
              <a:t>Si ya acabó de leer el fichero produce  </a:t>
            </a:r>
            <a:r>
              <a:rPr b="1" lang="es-ES" sz="2000">
                <a:solidFill>
                  <a:srgbClr val="000000"/>
                </a:solidFill>
                <a:latin typeface="Calibri"/>
                <a:ea typeface="DejaVu Sans"/>
              </a:rPr>
              <a:t>EOF</a:t>
            </a:r>
            <a:r>
              <a:rPr lang="es-ES" sz="200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solidFill>
                  <a:srgbClr val="000000"/>
                </a:solidFill>
                <a:latin typeface="Calibri"/>
                <a:ea typeface="DejaVu Sans"/>
              </a:rPr>
              <a:t>Si encuentra erroes devuelve 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000">
                <a:solidFill>
                  <a:srgbClr val="000000"/>
                </a:solidFill>
                <a:latin typeface="Calibri"/>
                <a:ea typeface="DejaVu Sans"/>
              </a:rPr>
              <a:t>"*** READ ERROR ***"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ff0000"/>
                </a:solidFill>
                <a:latin typeface="Calibri"/>
                <a:ea typeface="DejaVu Sans"/>
              </a:rPr>
              <a:t>(readline [&lt;logical-name&gt;])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solidFill>
                  <a:srgbClr val="8b8b8b"/>
                </a:solidFill>
                <a:latin typeface="Calibri"/>
                <a:ea typeface="DejaVu Sans"/>
              </a:rPr>
              <a:t> </a:t>
            </a:r>
            <a:r>
              <a:rPr lang="es-ES" sz="2000">
                <a:solidFill>
                  <a:srgbClr val="8b8b8b"/>
                </a:solidFill>
                <a:latin typeface="Calibri"/>
                <a:ea typeface="DejaVu Sans"/>
              </a:rPr>
              <a:t>Lee de línea en línea como string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solidFill>
                  <a:srgbClr val="8b8b8b"/>
                </a:solidFill>
                <a:latin typeface="Calibri"/>
                <a:ea typeface="DejaVu Sans"/>
              </a:rPr>
              <a:t>Solo actúan como separadores el retorno de carro, el punto y coma y EOF, el resto de los separadores (blancos y tabuladores) forman parte de la línea leída.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ff0000"/>
                </a:solidFill>
                <a:latin typeface="Calibri"/>
                <a:ea typeface="DejaVu Sans"/>
              </a:rPr>
              <a:t>(get-char [&lt;logical-name&gt;])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solidFill>
                  <a:srgbClr val="8b8b8b"/>
                </a:solidFill>
                <a:latin typeface="Calibri"/>
                <a:ea typeface="DejaVu Sans"/>
              </a:rPr>
              <a:t>Lee carácter a carácter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Funciones de entorno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ff0000"/>
                </a:solidFill>
                <a:latin typeface="Calibri"/>
                <a:ea typeface="DejaVu Sans"/>
              </a:rPr>
              <a:t>(load &lt; nombre-fichero &gt;)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Cargar un fichero a partir del camino (string)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ff0000"/>
                </a:solidFill>
                <a:latin typeface="Calibri"/>
                <a:ea typeface="DejaVu Sans"/>
              </a:rPr>
              <a:t>(load* &lt; nombre-fichero&gt;)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Lo mismo que load, pero no imprime mensajes de progreso, solo de error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ff0000"/>
                </a:solidFill>
                <a:latin typeface="Calibri"/>
                <a:ea typeface="DejaVu Sans"/>
              </a:rPr>
              <a:t>(clear)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limpia el entorno 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600">
                <a:solidFill>
                  <a:srgbClr val="ff0000"/>
                </a:solidFill>
                <a:latin typeface="Calibri"/>
                <a:ea typeface="DejaVu Sans"/>
              </a:rPr>
              <a:t>(save &lt; nombre-fichero&gt;)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8b8b8b"/>
                </a:solidFill>
                <a:latin typeface="Calibri"/>
                <a:ea typeface="DejaVu Sans"/>
              </a:rPr>
              <a:t>Guarda todas las construcciones (deffuntions, variables globales, hechos, reglas, etc.) en un fichero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8b8b8b"/>
                </a:solidFill>
                <a:latin typeface="Calibri"/>
                <a:ea typeface="DejaVu Sans"/>
              </a:rPr>
              <a:t>Para guardar imágenes binarias y leer las mismas se usa </a:t>
            </a:r>
            <a:r>
              <a:rPr b="1" lang="es-ES" sz="2600">
                <a:solidFill>
                  <a:srgbClr val="ff0000"/>
                </a:solidFill>
                <a:latin typeface="Calibri"/>
                <a:ea typeface="DejaVu Sans"/>
              </a:rPr>
              <a:t>bsave y bload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8b8b8b"/>
                </a:solidFill>
                <a:latin typeface="Calibri"/>
                <a:ea typeface="DejaVu Sans"/>
              </a:rPr>
              <a:t> </a:t>
            </a:r>
            <a:r>
              <a:rPr b="1" lang="es-ES" sz="2800">
                <a:solidFill>
                  <a:srgbClr val="ff0000"/>
                </a:solidFill>
                <a:latin typeface="Calibri"/>
                <a:ea typeface="DejaVu Sans"/>
              </a:rPr>
              <a:t>(exit)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800">
                <a:solidFill>
                  <a:srgbClr val="8b8b8b"/>
                </a:solidFill>
                <a:latin typeface="Calibri"/>
                <a:ea typeface="DejaVu Sans"/>
              </a:rPr>
              <a:t>Termina la sesión Clips cerrando los ficheros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4000">
                <a:solidFill>
                  <a:srgbClr val="000000"/>
                </a:solidFill>
                <a:latin typeface="Calibri"/>
                <a:ea typeface="DejaVu Sans"/>
              </a:rPr>
              <a:t>2) Pasar argumentos funcionales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Cómo pasar una función como parámetro: Como macro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(deffunction aplicar-operador (?operador $?estado)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(eval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(format nil "( %s (create$ %s))" 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                      </a:t>
            </a: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?operador 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                      </a:t>
            </a: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(implode$ ?estado))))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ff0000"/>
                </a:solidFill>
                <a:latin typeface="Calibri"/>
                <a:ea typeface="DejaVu Sans"/>
              </a:rPr>
              <a:t>(eval &lt;string-evaluable&gt;) evalúa la cadena de caracteres como si entrara por la línea de comandos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ff0000"/>
                </a:solidFill>
                <a:latin typeface="Calibri"/>
                <a:ea typeface="DejaVu Sans"/>
              </a:rPr>
              <a:t>(build &lt;string-evaluable&gt;) hace los mismo pero con una cadena que contiene comandos del sistema operativo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000000"/>
                </a:solidFill>
                <a:latin typeface="Calibri"/>
                <a:ea typeface="DejaVu Sans"/>
              </a:rPr>
              <a:t>Cómo pasar una función como parámetro: usando funcall, más directo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(deffunction aplicar-operador (?operador $?estado)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(funcall  ?operador $?estado)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ff0000"/>
                </a:solidFill>
                <a:latin typeface="Calibri"/>
                <a:ea typeface="DejaVu Sans"/>
              </a:rPr>
              <a:t>(eval &lt;string-evaluable&gt;) evalúa la cadena de caracteres como si entrara por la línea de comandos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