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70" r:id="rId14"/>
    <p:sldId id="267" r:id="rId15"/>
    <p:sldId id="268"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A545B960-6A7C-4419-8B2E-DFDA484968A0}" type="datetimeFigureOut">
              <a:rPr lang="fr-FR" smtClean="0"/>
              <a:pPr/>
              <a:t>15/01/2018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2EA3C4F-C11C-494A-B37C-915F3A737C4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45B960-6A7C-4419-8B2E-DFDA484968A0}" type="datetimeFigureOut">
              <a:rPr lang="fr-FR" smtClean="0"/>
              <a:pPr/>
              <a:t>15/01/2018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2EA3C4F-C11C-494A-B37C-915F3A737C4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45B960-6A7C-4419-8B2E-DFDA484968A0}" type="datetimeFigureOut">
              <a:rPr lang="fr-FR" smtClean="0"/>
              <a:pPr/>
              <a:t>15/01/2018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2EA3C4F-C11C-494A-B37C-915F3A737C4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45B960-6A7C-4419-8B2E-DFDA484968A0}" type="datetimeFigureOut">
              <a:rPr lang="fr-FR" smtClean="0"/>
              <a:pPr/>
              <a:t>15/01/2018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2EA3C4F-C11C-494A-B37C-915F3A737C4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545B960-6A7C-4419-8B2E-DFDA484968A0}" type="datetimeFigureOut">
              <a:rPr lang="fr-FR" smtClean="0"/>
              <a:pPr/>
              <a:t>15/01/2018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2EA3C4F-C11C-494A-B37C-915F3A737C4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545B960-6A7C-4419-8B2E-DFDA484968A0}" type="datetimeFigureOut">
              <a:rPr lang="fr-FR" smtClean="0"/>
              <a:pPr/>
              <a:t>15/01/2018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2EA3C4F-C11C-494A-B37C-915F3A737C4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545B960-6A7C-4419-8B2E-DFDA484968A0}" type="datetimeFigureOut">
              <a:rPr lang="fr-FR" smtClean="0"/>
              <a:pPr/>
              <a:t>15/01/2018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2EA3C4F-C11C-494A-B37C-915F3A737C4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545B960-6A7C-4419-8B2E-DFDA484968A0}" type="datetimeFigureOut">
              <a:rPr lang="fr-FR" smtClean="0"/>
              <a:pPr/>
              <a:t>15/01/2018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2EA3C4F-C11C-494A-B37C-915F3A737C4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545B960-6A7C-4419-8B2E-DFDA484968A0}" type="datetimeFigureOut">
              <a:rPr lang="fr-FR" smtClean="0"/>
              <a:pPr/>
              <a:t>15/01/2018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2EA3C4F-C11C-494A-B37C-915F3A737C4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545B960-6A7C-4419-8B2E-DFDA484968A0}" type="datetimeFigureOut">
              <a:rPr lang="fr-FR" smtClean="0"/>
              <a:pPr/>
              <a:t>15/01/2018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2EA3C4F-C11C-494A-B37C-915F3A737C4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545B960-6A7C-4419-8B2E-DFDA484968A0}" type="datetimeFigureOut">
              <a:rPr lang="fr-FR" smtClean="0"/>
              <a:pPr/>
              <a:t>15/01/2018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2EA3C4F-C11C-494A-B37C-915F3A737C4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5B960-6A7C-4419-8B2E-DFDA484968A0}" type="datetimeFigureOut">
              <a:rPr lang="fr-FR" smtClean="0"/>
              <a:pPr/>
              <a:t>15/01/2018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A3C4F-C11C-494A-B37C-915F3A737C4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wmof.com/c3link.html" TargetMode="External"/><Relationship Id="rId13" Type="http://schemas.openxmlformats.org/officeDocument/2006/relationships/hyperlink" Target="https://en.wikipedia.org/wiki/Sensorama" TargetMode="External"/><Relationship Id="rId18" Type="http://schemas.openxmlformats.org/officeDocument/2006/relationships/hyperlink" Target="http://www.techradar.com/news/wearables/forgotten-genius-the-man-who-made-a-working-vr-machine-in-1957-1318253/2" TargetMode="External"/><Relationship Id="rId3" Type="http://schemas.openxmlformats.org/officeDocument/2006/relationships/hyperlink" Target="https://fr.wikipedia.org/wiki/R%C3%A9alit%C3%A9_augment%C3%A9e" TargetMode="External"/><Relationship Id="rId21" Type="http://schemas.openxmlformats.org/officeDocument/2006/relationships/hyperlink" Target="https://fr.wikipedia.org/wiki/Virtual_Boy" TargetMode="External"/><Relationship Id="rId7" Type="http://schemas.openxmlformats.org/officeDocument/2006/relationships/hyperlink" Target="https://en.wikipedia.org/wiki/Link_Trainer" TargetMode="External"/><Relationship Id="rId12" Type="http://schemas.openxmlformats.org/officeDocument/2006/relationships/hyperlink" Target="http://www.collection-appareils.fr/visionneuses/html/viewmaster.php" TargetMode="External"/><Relationship Id="rId17" Type="http://schemas.openxmlformats.org/officeDocument/2006/relationships/hyperlink" Target="http://www.mortonheilig.com/TelesphereMask.pdf" TargetMode="External"/><Relationship Id="rId25" Type="http://schemas.openxmlformats.org/officeDocument/2006/relationships/hyperlink" Target="https://www.youtube.com/watch?v=qh2UdRKNqH4" TargetMode="External"/><Relationship Id="rId2" Type="http://schemas.openxmlformats.org/officeDocument/2006/relationships/hyperlink" Target="https://augmentedmedia.net/2011/09/18/une-breve-histoire-de-la-realite-augmentee/" TargetMode="External"/><Relationship Id="rId16" Type="http://schemas.openxmlformats.org/officeDocument/2006/relationships/hyperlink" Target="http://www.mortonheilig.com/InventorVR.html" TargetMode="External"/><Relationship Id="rId20" Type="http://schemas.openxmlformats.org/officeDocument/2006/relationships/hyperlink" Target="https://en.wikipedia.org/wiki/VPL_Research" TargetMode="External"/><Relationship Id="rId1" Type="http://schemas.openxmlformats.org/officeDocument/2006/relationships/slideLayout" Target="../slideLayouts/slideLayout2.xml"/><Relationship Id="rId6" Type="http://schemas.openxmlformats.org/officeDocument/2006/relationships/hyperlink" Target="https://fr.wikipedia.org/wiki/HTC_Vive" TargetMode="External"/><Relationship Id="rId11" Type="http://schemas.openxmlformats.org/officeDocument/2006/relationships/hyperlink" Target="https://en.wikipedia.org/wiki/View-Master" TargetMode="External"/><Relationship Id="rId24" Type="http://schemas.openxmlformats.org/officeDocument/2006/relationships/hyperlink" Target="https://www.youtube.com/watch?v=5QpLUKGDFVM" TargetMode="External"/><Relationship Id="rId5" Type="http://schemas.openxmlformats.org/officeDocument/2006/relationships/hyperlink" Target="https://www.nintendo.com/3ds/ar-cards" TargetMode="External"/><Relationship Id="rId15" Type="http://schemas.openxmlformats.org/officeDocument/2006/relationships/hyperlink" Target="https://www.engadget.com/2014/02/16/morton-heiligs-sensorama-simulator/" TargetMode="External"/><Relationship Id="rId23" Type="http://schemas.openxmlformats.org/officeDocument/2006/relationships/hyperlink" Target="https://www.youtube.com/watch?v=2Imyn6QSq9s" TargetMode="External"/><Relationship Id="rId10" Type="http://schemas.openxmlformats.org/officeDocument/2006/relationships/hyperlink" Target="https://fr.wikipedia.org/wiki/View-Master" TargetMode="External"/><Relationship Id="rId19" Type="http://schemas.openxmlformats.org/officeDocument/2006/relationships/hyperlink" Target="https://vrwiki.wikispaces.com/VPL+EyePhone" TargetMode="External"/><Relationship Id="rId4" Type="http://schemas.openxmlformats.org/officeDocument/2006/relationships/hyperlink" Target="http://www.culturemobile.net/quotidien-intelligent/une-histoire-realite-augmentee/prehistoire-realite-augmentee" TargetMode="External"/><Relationship Id="rId9" Type="http://schemas.openxmlformats.org/officeDocument/2006/relationships/hyperlink" Target="https://www.nasflmuseum.com/link-trainer.html" TargetMode="External"/><Relationship Id="rId14" Type="http://schemas.openxmlformats.org/officeDocument/2006/relationships/hyperlink" Target="http://hyperbate.fr/dernier/?p=1544" TargetMode="External"/><Relationship Id="rId22" Type="http://schemas.openxmlformats.org/officeDocument/2006/relationships/hyperlink" Target="https://en.wikipedia.org/wiki/Virtuality_(gam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332656"/>
            <a:ext cx="7772400" cy="1470025"/>
          </a:xfrm>
        </p:spPr>
        <p:txBody>
          <a:bodyPr/>
          <a:lstStyle/>
          <a:p>
            <a:r>
              <a:rPr lang="fr-FR" dirty="0" smtClean="0"/>
              <a:t>The original Link Trainer</a:t>
            </a:r>
            <a:endParaRPr lang="fr-FR" dirty="0"/>
          </a:p>
        </p:txBody>
      </p:sp>
      <p:pic>
        <p:nvPicPr>
          <p:cNvPr id="1026" name="Picture 2" descr="F:\TPE\image pour tpe\_336192_orig.jpg"/>
          <p:cNvPicPr>
            <a:picLocks noChangeAspect="1" noChangeArrowheads="1"/>
          </p:cNvPicPr>
          <p:nvPr/>
        </p:nvPicPr>
        <p:blipFill>
          <a:blip r:embed="rId2" cstate="print"/>
          <a:srcRect/>
          <a:stretch>
            <a:fillRect/>
          </a:stretch>
        </p:blipFill>
        <p:spPr bwMode="auto">
          <a:xfrm>
            <a:off x="1763688" y="1484784"/>
            <a:ext cx="5708848" cy="3570625"/>
          </a:xfrm>
          <a:prstGeom prst="rect">
            <a:avLst/>
          </a:prstGeom>
          <a:noFill/>
        </p:spPr>
      </p:pic>
      <p:sp>
        <p:nvSpPr>
          <p:cNvPr id="5" name="ZoneTexte 4"/>
          <p:cNvSpPr txBox="1"/>
          <p:nvPr/>
        </p:nvSpPr>
        <p:spPr>
          <a:xfrm>
            <a:off x="467544" y="5103674"/>
            <a:ext cx="8460432" cy="1754326"/>
          </a:xfrm>
          <a:prstGeom prst="rect">
            <a:avLst/>
          </a:prstGeom>
          <a:noFill/>
        </p:spPr>
        <p:txBody>
          <a:bodyPr wrap="square" rtlCol="0">
            <a:spAutoFit/>
          </a:bodyPr>
          <a:lstStyle/>
          <a:p>
            <a:r>
              <a:rPr lang="fr-FR" dirty="0" smtClean="0"/>
              <a:t>The </a:t>
            </a:r>
            <a:r>
              <a:rPr lang="fr-FR" dirty="0" err="1" smtClean="0"/>
              <a:t>link</a:t>
            </a:r>
            <a:r>
              <a:rPr lang="fr-FR" dirty="0" smtClean="0"/>
              <a:t> trainer </a:t>
            </a:r>
            <a:r>
              <a:rPr lang="fr-FR" dirty="0"/>
              <a:t>é</a:t>
            </a:r>
            <a:r>
              <a:rPr lang="fr-FR" dirty="0" smtClean="0"/>
              <a:t>tait un simulateur de vol pour entrainer les nouveaux pilotes des Etat Unis . Afin de les habituer</a:t>
            </a:r>
          </a:p>
          <a:p>
            <a:r>
              <a:rPr lang="fr-FR" dirty="0" smtClean="0"/>
              <a:t>aux commandes sans les mettre en danger. Il y avait un système de pompe afin de simuler le vol. Nous pouvons </a:t>
            </a:r>
            <a:r>
              <a:rPr lang="fr-FR" dirty="0" smtClean="0"/>
              <a:t>dire que </a:t>
            </a:r>
            <a:r>
              <a:rPr lang="fr-FR" dirty="0" smtClean="0"/>
              <a:t>ce simulateur </a:t>
            </a:r>
            <a:r>
              <a:rPr lang="fr-FR" dirty="0" smtClean="0"/>
              <a:t>était la </a:t>
            </a:r>
            <a:r>
              <a:rPr lang="fr-FR" dirty="0" smtClean="0"/>
              <a:t>1ere machine de simulation pouvant nous aider la vie professionnelle de certaines personnes. Même si il n’y a pour l’instant aucun rapport avec la réalités virtuelle</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The data Suit</a:t>
            </a:r>
            <a:br>
              <a:rPr lang="fr-FR" dirty="0" smtClean="0"/>
            </a:br>
            <a:endParaRPr lang="fr-FR" dirty="0"/>
          </a:p>
        </p:txBody>
      </p:sp>
      <p:sp>
        <p:nvSpPr>
          <p:cNvPr id="3" name="Espace réservé du contenu 2"/>
          <p:cNvSpPr>
            <a:spLocks noGrp="1"/>
          </p:cNvSpPr>
          <p:nvPr>
            <p:ph idx="1"/>
          </p:nvPr>
        </p:nvSpPr>
        <p:spPr>
          <a:xfrm>
            <a:off x="2987824" y="1628800"/>
            <a:ext cx="6156176" cy="4525963"/>
          </a:xfrm>
        </p:spPr>
        <p:txBody>
          <a:bodyPr/>
          <a:lstStyle/>
          <a:p>
            <a:r>
              <a:rPr lang="fr-FR" dirty="0" smtClean="0"/>
              <a:t>La combinaison était une tenue avec Pleins de capteurs afin de relater sur l'ordinateur tout les </a:t>
            </a:r>
            <a:r>
              <a:rPr lang="fr-FR" dirty="0" smtClean="0"/>
              <a:t>mouvement </a:t>
            </a:r>
            <a:r>
              <a:rPr lang="fr-FR" dirty="0" smtClean="0"/>
              <a:t>du tronc des bras et des </a:t>
            </a:r>
            <a:r>
              <a:rPr lang="fr-FR" dirty="0" smtClean="0"/>
              <a:t>jambes dans la réalités crée.</a:t>
            </a:r>
            <a:endParaRPr lang="fr-FR" dirty="0" smtClean="0"/>
          </a:p>
          <a:p>
            <a:endParaRPr lang="fr-FR" dirty="0"/>
          </a:p>
        </p:txBody>
      </p:sp>
      <p:pic>
        <p:nvPicPr>
          <p:cNvPr id="5121" name="Picture 1" descr="F:\TPE\VPL_DataSuit_1.jpg"/>
          <p:cNvPicPr>
            <a:picLocks noChangeAspect="1" noChangeArrowheads="1"/>
          </p:cNvPicPr>
          <p:nvPr/>
        </p:nvPicPr>
        <p:blipFill>
          <a:blip r:embed="rId2" cstate="print"/>
          <a:srcRect/>
          <a:stretch>
            <a:fillRect/>
          </a:stretch>
        </p:blipFill>
        <p:spPr bwMode="auto">
          <a:xfrm>
            <a:off x="323528" y="1349588"/>
            <a:ext cx="2232248" cy="463191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L</a:t>
            </a:r>
            <a:r>
              <a:rPr lang="fr-FR" dirty="0"/>
              <a:t>e</a:t>
            </a:r>
            <a:r>
              <a:rPr lang="fr-FR" dirty="0" smtClean="0"/>
              <a:t> </a:t>
            </a:r>
            <a:r>
              <a:rPr lang="fr-FR" dirty="0" err="1" smtClean="0"/>
              <a:t>virtual</a:t>
            </a:r>
            <a:r>
              <a:rPr lang="fr-FR" dirty="0" smtClean="0"/>
              <a:t> boy</a:t>
            </a:r>
            <a:endParaRPr lang="fr-FR" dirty="0"/>
          </a:p>
        </p:txBody>
      </p:sp>
      <p:sp>
        <p:nvSpPr>
          <p:cNvPr id="3" name="Espace réservé du contenu 2"/>
          <p:cNvSpPr>
            <a:spLocks noGrp="1"/>
          </p:cNvSpPr>
          <p:nvPr>
            <p:ph idx="1"/>
          </p:nvPr>
        </p:nvSpPr>
        <p:spPr>
          <a:xfrm>
            <a:off x="3203848" y="1124744"/>
            <a:ext cx="5554960" cy="5328592"/>
          </a:xfrm>
        </p:spPr>
        <p:txBody>
          <a:bodyPr>
            <a:normAutofit fontScale="70000" lnSpcReduction="20000"/>
          </a:bodyPr>
          <a:lstStyle/>
          <a:p>
            <a:r>
              <a:rPr lang="fr-FR" dirty="0" smtClean="0"/>
              <a:t>Le Virtual Boy est une console de jeux vidéo créée par Nintendo et sortie en 1995 au Japon et aux États-Unis, se présentant sous la forme d'un casque de réalité virtuelle.</a:t>
            </a:r>
          </a:p>
          <a:p>
            <a:r>
              <a:rPr lang="fr-FR" dirty="0" smtClean="0"/>
              <a:t>La console est un échec commercial retentissant à cause de plusieurs de ses caractéristiques :</a:t>
            </a:r>
          </a:p>
          <a:p>
            <a:pPr>
              <a:buNone/>
            </a:pPr>
            <a:endParaRPr lang="fr-FR" dirty="0" smtClean="0"/>
          </a:p>
          <a:p>
            <a:r>
              <a:rPr lang="fr-FR" dirty="0" smtClean="0"/>
              <a:t>    La réalité virtuelle pas toujours bien </a:t>
            </a:r>
            <a:r>
              <a:rPr lang="fr-FR" dirty="0" smtClean="0"/>
              <a:t>exploitée les jeux sont peu immersif;</a:t>
            </a:r>
            <a:endParaRPr lang="fr-FR" dirty="0" smtClean="0"/>
          </a:p>
          <a:p>
            <a:r>
              <a:rPr lang="fr-FR" dirty="0" smtClean="0"/>
              <a:t>    La console n'affiche que deux couleurs : rouge et noir ;</a:t>
            </a:r>
          </a:p>
          <a:p>
            <a:r>
              <a:rPr lang="fr-FR" dirty="0" smtClean="0"/>
              <a:t>    La </a:t>
            </a:r>
            <a:r>
              <a:rPr lang="fr-FR" dirty="0" err="1" smtClean="0"/>
              <a:t>cinétose</a:t>
            </a:r>
            <a:r>
              <a:rPr lang="fr-FR" dirty="0" smtClean="0"/>
              <a:t> (mal des transports)provoque des maux de tête et des </a:t>
            </a:r>
            <a:r>
              <a:rPr lang="fr-FR" dirty="0" smtClean="0"/>
              <a:t>nausées ; on pourrais alors penser que cette instruments serait plus dangereux que réellement utile ou divertissement et ce pour toutes la réalités virtuelle en général</a:t>
            </a:r>
            <a:endParaRPr lang="fr-FR" dirty="0"/>
          </a:p>
        </p:txBody>
      </p:sp>
      <p:pic>
        <p:nvPicPr>
          <p:cNvPr id="22530" name="Picture 2" descr="F:\TPE\image pour tpe\virtual boy ig.jpg"/>
          <p:cNvPicPr>
            <a:picLocks noChangeAspect="1" noChangeArrowheads="1"/>
          </p:cNvPicPr>
          <p:nvPr/>
        </p:nvPicPr>
        <p:blipFill>
          <a:blip r:embed="rId2" cstate="print"/>
          <a:srcRect/>
          <a:stretch>
            <a:fillRect/>
          </a:stretch>
        </p:blipFill>
        <p:spPr bwMode="auto">
          <a:xfrm>
            <a:off x="467544" y="1268760"/>
            <a:ext cx="2619375" cy="17430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a:t>
            </a:r>
            <a:r>
              <a:rPr lang="fr-FR" dirty="0" smtClean="0"/>
              <a:t>achine </a:t>
            </a:r>
            <a:r>
              <a:rPr lang="fr-FR" dirty="0" smtClean="0"/>
              <a:t>de jeu virtuel</a:t>
            </a:r>
            <a:br>
              <a:rPr lang="fr-FR" dirty="0" smtClean="0"/>
            </a:br>
            <a:endParaRPr lang="fr-FR" dirty="0"/>
          </a:p>
        </p:txBody>
      </p:sp>
      <p:pic>
        <p:nvPicPr>
          <p:cNvPr id="23554" name="Picture 2" descr="F:\TPE\image pour tpe\virtuix-omni_0ba3025de21e81f8__450_400.png"/>
          <p:cNvPicPr>
            <a:picLocks noGrp="1" noChangeAspect="1" noChangeArrowheads="1"/>
          </p:cNvPicPr>
          <p:nvPr>
            <p:ph idx="1"/>
          </p:nvPr>
        </p:nvPicPr>
        <p:blipFill>
          <a:blip r:embed="rId2" cstate="print"/>
          <a:srcRect/>
          <a:stretch>
            <a:fillRect/>
          </a:stretch>
        </p:blipFill>
        <p:spPr bwMode="auto">
          <a:xfrm>
            <a:off x="395536" y="3429000"/>
            <a:ext cx="3059832" cy="2719851"/>
          </a:xfrm>
          <a:prstGeom prst="rect">
            <a:avLst/>
          </a:prstGeom>
          <a:noFill/>
        </p:spPr>
      </p:pic>
      <p:sp>
        <p:nvSpPr>
          <p:cNvPr id="5" name="ZoneTexte 4"/>
          <p:cNvSpPr txBox="1"/>
          <p:nvPr/>
        </p:nvSpPr>
        <p:spPr>
          <a:xfrm>
            <a:off x="4139952" y="1844824"/>
            <a:ext cx="4536504" cy="1477328"/>
          </a:xfrm>
          <a:prstGeom prst="rect">
            <a:avLst/>
          </a:prstGeom>
          <a:noFill/>
        </p:spPr>
        <p:txBody>
          <a:bodyPr wrap="square" rtlCol="0">
            <a:spAutoFit/>
          </a:bodyPr>
          <a:lstStyle/>
          <a:p>
            <a:r>
              <a:rPr lang="fr-FR" dirty="0" smtClean="0"/>
              <a:t>Les machines virtuelles de jeu sont les première machine à mettre en place un ensemble entre la VR par un casque et une correspondance entre nos mouvements réels et nos mouvements virtuels.</a:t>
            </a:r>
            <a:endParaRPr lang="fr-FR" dirty="0"/>
          </a:p>
        </p:txBody>
      </p:sp>
      <p:sp>
        <p:nvSpPr>
          <p:cNvPr id="6" name="ZoneTexte 5"/>
          <p:cNvSpPr txBox="1"/>
          <p:nvPr/>
        </p:nvSpPr>
        <p:spPr>
          <a:xfrm>
            <a:off x="4139952" y="4077072"/>
            <a:ext cx="4464496" cy="1477328"/>
          </a:xfrm>
          <a:prstGeom prst="rect">
            <a:avLst/>
          </a:prstGeom>
          <a:noFill/>
        </p:spPr>
        <p:txBody>
          <a:bodyPr wrap="square" rtlCol="0">
            <a:spAutoFit/>
          </a:bodyPr>
          <a:lstStyle/>
          <a:p>
            <a:r>
              <a:rPr lang="fr-FR" dirty="0" smtClean="0"/>
              <a:t>C’est machine ce sont démocratiser dans les années 80/90 pour avoir de nos jours un nouveaux départ pour ces machine grâce aux perfectionnement de toutes les technologie utilisé</a:t>
            </a:r>
            <a:endParaRPr lang="fr-FR" dirty="0"/>
          </a:p>
        </p:txBody>
      </p:sp>
      <p:pic>
        <p:nvPicPr>
          <p:cNvPr id="3073" name="Picture 1" descr="F:\TPE\machine virtual gaming truc.jpg"/>
          <p:cNvPicPr>
            <a:picLocks noChangeAspect="1" noChangeArrowheads="1"/>
          </p:cNvPicPr>
          <p:nvPr/>
        </p:nvPicPr>
        <p:blipFill>
          <a:blip r:embed="rId3" cstate="print"/>
          <a:srcRect/>
          <a:stretch>
            <a:fillRect/>
          </a:stretch>
        </p:blipFill>
        <p:spPr bwMode="auto">
          <a:xfrm>
            <a:off x="0" y="188640"/>
            <a:ext cx="2001738" cy="309634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Nintendo cartes RA</a:t>
            </a:r>
            <a:endParaRPr lang="fr-FR" dirty="0"/>
          </a:p>
        </p:txBody>
      </p:sp>
      <p:sp>
        <p:nvSpPr>
          <p:cNvPr id="3" name="Espace réservé du contenu 2"/>
          <p:cNvSpPr>
            <a:spLocks noGrp="1"/>
          </p:cNvSpPr>
          <p:nvPr>
            <p:ph idx="1"/>
          </p:nvPr>
        </p:nvSpPr>
        <p:spPr/>
        <p:txBody>
          <a:bodyPr/>
          <a:lstStyle/>
          <a:p>
            <a:r>
              <a:rPr lang="fr-FR" dirty="0" smtClean="0"/>
              <a:t>Les cartes RA sont en faites reconnues par un capteur présent sur la console. Lors de la reconnaissance des images, le logiciel d’AR fait apparaitre des personnages ou bien démarre un jeu en réalité augmentée.</a:t>
            </a:r>
          </a:p>
          <a:p>
            <a:endParaRPr lang="fr-FR" dirty="0" smtClean="0"/>
          </a:p>
          <a:p>
            <a:r>
              <a:rPr lang="fr-FR" dirty="0" smtClean="0"/>
              <a:t>Grâce </a:t>
            </a:r>
            <a:r>
              <a:rPr lang="fr-FR" dirty="0" smtClean="0"/>
              <a:t>à</a:t>
            </a:r>
            <a:r>
              <a:rPr lang="fr-FR" dirty="0" smtClean="0"/>
              <a:t> ces cartes, l’AR a progresser dans l’industrie d’une manière globale.</a:t>
            </a:r>
          </a:p>
        </p:txBody>
      </p:sp>
      <p:sp>
        <p:nvSpPr>
          <p:cNvPr id="27650" name="AutoShape 2" descr="Résultat de recherche d'images pour &quot;nintendo 3ds carte ar&quot;"/>
          <p:cNvSpPr>
            <a:spLocks noChangeAspect="1" noChangeArrowheads="1"/>
          </p:cNvSpPr>
          <p:nvPr/>
        </p:nvSpPr>
        <p:spPr bwMode="auto">
          <a:xfrm>
            <a:off x="155575" y="-2185988"/>
            <a:ext cx="9334500" cy="45624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7652" name="AutoShape 4" descr="Résultat de recherche d'images pour &quot;nintendo 3ds carte ar&quot;"/>
          <p:cNvSpPr>
            <a:spLocks noChangeAspect="1" noChangeArrowheads="1"/>
          </p:cNvSpPr>
          <p:nvPr/>
        </p:nvSpPr>
        <p:spPr bwMode="auto">
          <a:xfrm>
            <a:off x="155575" y="-2185988"/>
            <a:ext cx="9334500" cy="45624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7654" name="AutoShape 6" descr="Résultat de recherche d'images pour &quot;nintendo 3ds carte ar&quot;"/>
          <p:cNvSpPr>
            <a:spLocks noChangeAspect="1" noChangeArrowheads="1"/>
          </p:cNvSpPr>
          <p:nvPr/>
        </p:nvSpPr>
        <p:spPr bwMode="auto">
          <a:xfrm>
            <a:off x="155575" y="-2185988"/>
            <a:ext cx="9334500" cy="45624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7656" name="Picture 8" descr="Résultat de recherche d'images pour &quot;nintendo 3ds cards ar&quot;"/>
          <p:cNvPicPr>
            <a:picLocks noChangeAspect="1" noChangeArrowheads="1"/>
          </p:cNvPicPr>
          <p:nvPr/>
        </p:nvPicPr>
        <p:blipFill>
          <a:blip r:embed="rId2" cstate="print"/>
          <a:srcRect/>
          <a:stretch>
            <a:fillRect/>
          </a:stretch>
        </p:blipFill>
        <p:spPr bwMode="auto">
          <a:xfrm>
            <a:off x="107504" y="0"/>
            <a:ext cx="2428875" cy="17240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HTC Vive</a:t>
            </a:r>
            <a:endParaRPr lang="fr-FR" dirty="0"/>
          </a:p>
        </p:txBody>
      </p:sp>
      <p:sp>
        <p:nvSpPr>
          <p:cNvPr id="3" name="Espace réservé du contenu 2"/>
          <p:cNvSpPr>
            <a:spLocks noGrp="1"/>
          </p:cNvSpPr>
          <p:nvPr>
            <p:ph idx="1"/>
          </p:nvPr>
        </p:nvSpPr>
        <p:spPr>
          <a:xfrm>
            <a:off x="4932040" y="1268760"/>
            <a:ext cx="4341168" cy="5328592"/>
          </a:xfrm>
        </p:spPr>
        <p:txBody>
          <a:bodyPr>
            <a:normAutofit fontScale="62500" lnSpcReduction="20000"/>
          </a:bodyPr>
          <a:lstStyle/>
          <a:p>
            <a:endParaRPr lang="fr-FR" dirty="0" smtClean="0"/>
          </a:p>
          <a:p>
            <a:r>
              <a:rPr lang="fr-FR" dirty="0" smtClean="0"/>
              <a:t>L'</a:t>
            </a:r>
            <a:r>
              <a:rPr lang="fr-FR" dirty="0" err="1" smtClean="0"/>
              <a:t>htc</a:t>
            </a:r>
            <a:r>
              <a:rPr lang="fr-FR" dirty="0" smtClean="0"/>
              <a:t> vive est l'équipement le plus </a:t>
            </a:r>
            <a:r>
              <a:rPr lang="fr-FR" dirty="0" smtClean="0"/>
              <a:t>connu de nos jours de réalité virtuelle. </a:t>
            </a:r>
            <a:r>
              <a:rPr lang="fr-FR" dirty="0" smtClean="0"/>
              <a:t>Il comprends des capteurs de positions laser </a:t>
            </a:r>
            <a:r>
              <a:rPr lang="fr-FR" dirty="0" smtClean="0"/>
              <a:t>qui capte </a:t>
            </a:r>
            <a:r>
              <a:rPr lang="fr-FR" dirty="0" smtClean="0"/>
              <a:t>les mouvement des mannette et du casque, le casque a un gyroscope et un </a:t>
            </a:r>
            <a:r>
              <a:rPr lang="fr-FR" dirty="0" smtClean="0"/>
              <a:t>accéléromètre afin de posséder des déplacement linéaires et précis </a:t>
            </a:r>
            <a:r>
              <a:rPr lang="fr-FR" dirty="0" smtClean="0"/>
              <a:t>. </a:t>
            </a:r>
            <a:r>
              <a:rPr lang="fr-FR" dirty="0" smtClean="0"/>
              <a:t>Ainsi </a:t>
            </a:r>
            <a:r>
              <a:rPr lang="fr-FR" dirty="0" smtClean="0"/>
              <a:t>que les deux </a:t>
            </a:r>
            <a:r>
              <a:rPr lang="fr-FR" dirty="0" smtClean="0"/>
              <a:t>manettes. On </a:t>
            </a:r>
            <a:r>
              <a:rPr lang="fr-FR" dirty="0" smtClean="0"/>
              <a:t>trouve deux écrans</a:t>
            </a:r>
          </a:p>
          <a:p>
            <a:r>
              <a:rPr lang="fr-FR" dirty="0" smtClean="0"/>
              <a:t>( un pour chaque </a:t>
            </a:r>
            <a:r>
              <a:rPr lang="fr-FR" dirty="0" smtClean="0"/>
              <a:t>œil </a:t>
            </a:r>
            <a:r>
              <a:rPr lang="fr-FR" dirty="0" smtClean="0"/>
              <a:t>de 1 200 × 1 080 px pour chaque œil avec un taux de rafraichissement de 90 hertz.) avec un angle de vue de 110</a:t>
            </a:r>
            <a:r>
              <a:rPr lang="fr-FR" dirty="0" smtClean="0"/>
              <a:t>°. On retrouve donc les mêmes Atout que les précédent casque soit un grand angle de vue et une haute résolutions.</a:t>
            </a:r>
            <a:endParaRPr lang="fr-FR" dirty="0"/>
          </a:p>
        </p:txBody>
      </p:sp>
      <p:pic>
        <p:nvPicPr>
          <p:cNvPr id="24578" name="Picture 2" descr="Résultat de recherche d'images pour &quot;htc vive&quot;"/>
          <p:cNvPicPr>
            <a:picLocks noChangeAspect="1" noChangeArrowheads="1"/>
          </p:cNvPicPr>
          <p:nvPr/>
        </p:nvPicPr>
        <p:blipFill>
          <a:blip r:embed="rId2" cstate="print"/>
          <a:srcRect/>
          <a:stretch>
            <a:fillRect/>
          </a:stretch>
        </p:blipFill>
        <p:spPr bwMode="auto">
          <a:xfrm>
            <a:off x="0" y="1340768"/>
            <a:ext cx="4824536" cy="310682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Bibliographie</a:t>
            </a:r>
            <a:endParaRPr lang="fr-FR" dirty="0"/>
          </a:p>
        </p:txBody>
      </p:sp>
      <p:sp>
        <p:nvSpPr>
          <p:cNvPr id="3" name="Espace réservé du contenu 2"/>
          <p:cNvSpPr>
            <a:spLocks noGrp="1"/>
          </p:cNvSpPr>
          <p:nvPr>
            <p:ph idx="1"/>
          </p:nvPr>
        </p:nvSpPr>
        <p:spPr>
          <a:xfrm>
            <a:off x="457200" y="1196752"/>
            <a:ext cx="8579296" cy="5661248"/>
          </a:xfrm>
        </p:spPr>
        <p:txBody>
          <a:bodyPr>
            <a:noAutofit/>
          </a:bodyPr>
          <a:lstStyle/>
          <a:p>
            <a:r>
              <a:rPr lang="fr-FR" sz="1100" dirty="0" smtClean="0">
                <a:hlinkClick r:id="rId2"/>
              </a:rPr>
              <a:t>https://augmentedmedia.net/2011/09/18/une-breve-histoire-de-la-realite-augmentee</a:t>
            </a:r>
            <a:r>
              <a:rPr lang="fr-FR" sz="1100" dirty="0" smtClean="0">
                <a:hlinkClick r:id="rId2"/>
              </a:rPr>
              <a:t>/</a:t>
            </a:r>
            <a:endParaRPr lang="fr-FR" sz="1100" dirty="0" smtClean="0"/>
          </a:p>
          <a:p>
            <a:r>
              <a:rPr lang="fr-FR" sz="1100" dirty="0" smtClean="0">
                <a:hlinkClick r:id="rId3"/>
              </a:rPr>
              <a:t>https://</a:t>
            </a:r>
            <a:r>
              <a:rPr lang="fr-FR" sz="1100" dirty="0" smtClean="0">
                <a:hlinkClick r:id="rId3"/>
              </a:rPr>
              <a:t>fr.wikipedia.org/wiki/R%C3%A9alit%C3%A9_augment%C3%A9e</a:t>
            </a:r>
            <a:endParaRPr lang="fr-FR" sz="1100" dirty="0" smtClean="0"/>
          </a:p>
          <a:p>
            <a:r>
              <a:rPr lang="fr-FR" sz="1100" dirty="0" smtClean="0">
                <a:hlinkClick r:id="rId4"/>
              </a:rPr>
              <a:t>http</a:t>
            </a:r>
            <a:r>
              <a:rPr lang="fr-FR" sz="1100" dirty="0" smtClean="0">
                <a:hlinkClick r:id="rId4"/>
              </a:rPr>
              <a:t>://</a:t>
            </a:r>
            <a:r>
              <a:rPr lang="fr-FR" sz="1100" dirty="0" smtClean="0">
                <a:hlinkClick r:id="rId4"/>
              </a:rPr>
              <a:t>www.culturemobile.net/quotidien-intelligent/une-histoire-realite-augmentee/prehistoire-realite-augmentee</a:t>
            </a:r>
            <a:endParaRPr lang="fr-FR" sz="1100" dirty="0" smtClean="0"/>
          </a:p>
          <a:p>
            <a:r>
              <a:rPr lang="fr-FR" sz="1100" dirty="0" smtClean="0">
                <a:hlinkClick r:id="rId5"/>
              </a:rPr>
              <a:t>https://</a:t>
            </a:r>
            <a:r>
              <a:rPr lang="fr-FR" sz="1100" dirty="0" smtClean="0">
                <a:hlinkClick r:id="rId5"/>
              </a:rPr>
              <a:t>www.nintendo.com/3ds/ar-cards</a:t>
            </a:r>
            <a:endParaRPr lang="fr-FR" sz="1100" dirty="0" smtClean="0"/>
          </a:p>
          <a:p>
            <a:r>
              <a:rPr lang="fr-FR" sz="1100" dirty="0" smtClean="0">
                <a:hlinkClick r:id="rId6"/>
              </a:rPr>
              <a:t>https://</a:t>
            </a:r>
            <a:r>
              <a:rPr lang="fr-FR" sz="1100" dirty="0" smtClean="0">
                <a:hlinkClick r:id="rId6"/>
              </a:rPr>
              <a:t>fr.wikipedia.org/wiki/HTC_Vive</a:t>
            </a:r>
            <a:endParaRPr lang="fr-FR" sz="1100" dirty="0" smtClean="0"/>
          </a:p>
          <a:p>
            <a:r>
              <a:rPr lang="fr-FR" sz="1100" dirty="0" smtClean="0">
                <a:hlinkClick r:id="rId7"/>
              </a:rPr>
              <a:t>https://</a:t>
            </a:r>
            <a:r>
              <a:rPr lang="fr-FR" sz="1100" dirty="0" smtClean="0">
                <a:hlinkClick r:id="rId7"/>
              </a:rPr>
              <a:t>en.wikipedia.org/wiki/Link_Trainer</a:t>
            </a:r>
            <a:endParaRPr lang="fr-FR" sz="1100" dirty="0" smtClean="0"/>
          </a:p>
          <a:p>
            <a:r>
              <a:rPr lang="fr-FR" sz="1100" dirty="0" smtClean="0">
                <a:hlinkClick r:id="rId8"/>
              </a:rPr>
              <a:t>http://</a:t>
            </a:r>
            <a:r>
              <a:rPr lang="fr-FR" sz="1100" dirty="0" smtClean="0">
                <a:hlinkClick r:id="rId8"/>
              </a:rPr>
              <a:t>www.wmof.com/c3link.html</a:t>
            </a:r>
            <a:endParaRPr lang="fr-FR" sz="1100" dirty="0" smtClean="0"/>
          </a:p>
          <a:p>
            <a:r>
              <a:rPr lang="fr-FR" sz="1100" dirty="0" smtClean="0">
                <a:hlinkClick r:id="rId9"/>
              </a:rPr>
              <a:t>https://</a:t>
            </a:r>
            <a:r>
              <a:rPr lang="fr-FR" sz="1100" dirty="0" smtClean="0">
                <a:hlinkClick r:id="rId9"/>
              </a:rPr>
              <a:t>www.nasflmuseum.com/link-trainer.html</a:t>
            </a:r>
            <a:endParaRPr lang="fr-FR" sz="1100" dirty="0" smtClean="0"/>
          </a:p>
          <a:p>
            <a:r>
              <a:rPr lang="fr-FR" sz="1100" dirty="0" smtClean="0">
                <a:hlinkClick r:id="rId10"/>
              </a:rPr>
              <a:t>https://</a:t>
            </a:r>
            <a:r>
              <a:rPr lang="fr-FR" sz="1100" dirty="0" smtClean="0">
                <a:hlinkClick r:id="rId10"/>
              </a:rPr>
              <a:t>fr.wikipedia.org/wiki/View-Master</a:t>
            </a:r>
            <a:endParaRPr lang="fr-FR" sz="1100" dirty="0" smtClean="0"/>
          </a:p>
          <a:p>
            <a:r>
              <a:rPr lang="fr-FR" sz="1100" dirty="0" smtClean="0">
                <a:hlinkClick r:id="rId11"/>
              </a:rPr>
              <a:t>https://</a:t>
            </a:r>
            <a:r>
              <a:rPr lang="fr-FR" sz="1100" dirty="0" smtClean="0">
                <a:hlinkClick r:id="rId11"/>
              </a:rPr>
              <a:t>en.wikipedia.org/wiki/View-Master</a:t>
            </a:r>
            <a:endParaRPr lang="fr-FR" sz="1100" dirty="0" smtClean="0"/>
          </a:p>
          <a:p>
            <a:r>
              <a:rPr lang="fr-FR" sz="1100" dirty="0" smtClean="0">
                <a:hlinkClick r:id="rId12"/>
              </a:rPr>
              <a:t>http://</a:t>
            </a:r>
            <a:r>
              <a:rPr lang="fr-FR" sz="1100" dirty="0" smtClean="0">
                <a:hlinkClick r:id="rId12"/>
              </a:rPr>
              <a:t>www.collection-appareils.fr/visionneuses/html/viewmaster.php</a:t>
            </a:r>
            <a:endParaRPr lang="fr-FR" sz="1100" dirty="0" smtClean="0"/>
          </a:p>
          <a:p>
            <a:r>
              <a:rPr lang="fr-FR" sz="1100" dirty="0" smtClean="0">
                <a:hlinkClick r:id="rId13"/>
              </a:rPr>
              <a:t>https://</a:t>
            </a:r>
            <a:r>
              <a:rPr lang="fr-FR" sz="1100" dirty="0" smtClean="0">
                <a:hlinkClick r:id="rId13"/>
              </a:rPr>
              <a:t>en.wikipedia.org/wiki/Sensorama</a:t>
            </a:r>
            <a:endParaRPr lang="fr-FR" sz="1100" dirty="0" smtClean="0"/>
          </a:p>
          <a:p>
            <a:r>
              <a:rPr lang="fr-FR" sz="1100" dirty="0" smtClean="0">
                <a:hlinkClick r:id="rId14"/>
              </a:rPr>
              <a:t>http://hyperbate.fr/dernier/?</a:t>
            </a:r>
            <a:r>
              <a:rPr lang="fr-FR" sz="1100" dirty="0" smtClean="0">
                <a:hlinkClick r:id="rId14"/>
              </a:rPr>
              <a:t>p=1544</a:t>
            </a:r>
            <a:endParaRPr lang="fr-FR" sz="1100" dirty="0" smtClean="0"/>
          </a:p>
          <a:p>
            <a:r>
              <a:rPr lang="fr-FR" sz="1100" dirty="0" smtClean="0">
                <a:hlinkClick r:id="rId15"/>
              </a:rPr>
              <a:t>https://www.engadget.com/2014/02/16/morton-heiligs-sensorama-simulator</a:t>
            </a:r>
            <a:r>
              <a:rPr lang="fr-FR" sz="1100" dirty="0" smtClean="0">
                <a:hlinkClick r:id="rId15"/>
              </a:rPr>
              <a:t>/</a:t>
            </a:r>
            <a:endParaRPr lang="fr-FR" sz="1100" dirty="0" smtClean="0"/>
          </a:p>
          <a:p>
            <a:r>
              <a:rPr lang="fr-FR" sz="1100" dirty="0" smtClean="0">
                <a:hlinkClick r:id="rId16"/>
              </a:rPr>
              <a:t>http://</a:t>
            </a:r>
            <a:r>
              <a:rPr lang="fr-FR" sz="1100" dirty="0" smtClean="0">
                <a:hlinkClick r:id="rId16"/>
              </a:rPr>
              <a:t>www.mortonheilig.com/InventorVR.html</a:t>
            </a:r>
            <a:endParaRPr lang="fr-FR" sz="1100" dirty="0" smtClean="0"/>
          </a:p>
          <a:p>
            <a:r>
              <a:rPr lang="fr-FR" sz="1100" dirty="0" smtClean="0">
                <a:hlinkClick r:id="rId17"/>
              </a:rPr>
              <a:t>http://</a:t>
            </a:r>
            <a:r>
              <a:rPr lang="fr-FR" sz="1100" dirty="0" smtClean="0">
                <a:hlinkClick r:id="rId17"/>
              </a:rPr>
              <a:t>www.mortonheilig.com/TelesphereMask.pdf</a:t>
            </a:r>
            <a:endParaRPr lang="fr-FR" sz="1100" dirty="0" smtClean="0"/>
          </a:p>
          <a:p>
            <a:r>
              <a:rPr lang="fr-FR" sz="1100" dirty="0" smtClean="0">
                <a:hlinkClick r:id="rId18"/>
              </a:rPr>
              <a:t>http://</a:t>
            </a:r>
            <a:r>
              <a:rPr lang="fr-FR" sz="1100" dirty="0" smtClean="0">
                <a:hlinkClick r:id="rId18"/>
              </a:rPr>
              <a:t>www.techradar.com/news/wearables/forgotten-genius-the-man-who-made-a-working-vr-machine-in-1957-1318253/2</a:t>
            </a:r>
            <a:endParaRPr lang="fr-FR" sz="1100" dirty="0" smtClean="0"/>
          </a:p>
          <a:p>
            <a:r>
              <a:rPr lang="fr-FR" sz="1100" dirty="0" smtClean="0">
                <a:hlinkClick r:id="rId19"/>
              </a:rPr>
              <a:t>https://</a:t>
            </a:r>
            <a:r>
              <a:rPr lang="fr-FR" sz="1100" dirty="0" smtClean="0">
                <a:hlinkClick r:id="rId19"/>
              </a:rPr>
              <a:t>vrwiki.wikispaces.com/VPL+EyePhone</a:t>
            </a:r>
            <a:endParaRPr lang="fr-FR" sz="1100" dirty="0" smtClean="0"/>
          </a:p>
          <a:p>
            <a:r>
              <a:rPr lang="fr-FR" sz="1100" dirty="0" smtClean="0">
                <a:hlinkClick r:id="rId20"/>
              </a:rPr>
              <a:t>https://</a:t>
            </a:r>
            <a:r>
              <a:rPr lang="fr-FR" sz="1100" dirty="0" smtClean="0">
                <a:hlinkClick r:id="rId20"/>
              </a:rPr>
              <a:t>en.wikipedia.org/wiki/VPL_Research</a:t>
            </a:r>
            <a:endParaRPr lang="fr-FR" sz="1100" dirty="0" smtClean="0"/>
          </a:p>
          <a:p>
            <a:r>
              <a:rPr lang="fr-FR" sz="1100" dirty="0" smtClean="0">
                <a:hlinkClick r:id="rId21"/>
              </a:rPr>
              <a:t>https://</a:t>
            </a:r>
            <a:r>
              <a:rPr lang="fr-FR" sz="1100" dirty="0" smtClean="0">
                <a:hlinkClick r:id="rId21"/>
              </a:rPr>
              <a:t>fr.wikipedia.org/wiki/Virtual_Boy</a:t>
            </a:r>
            <a:endParaRPr lang="fr-FR" sz="1100" dirty="0" smtClean="0"/>
          </a:p>
          <a:p>
            <a:r>
              <a:rPr lang="fr-FR" sz="1100" dirty="0" smtClean="0">
                <a:hlinkClick r:id="rId22"/>
              </a:rPr>
              <a:t>https://en.wikipedia.org/wiki/Virtuality_(gaming</a:t>
            </a:r>
            <a:r>
              <a:rPr lang="fr-FR" sz="1100" dirty="0" smtClean="0">
                <a:hlinkClick r:id="rId22"/>
              </a:rPr>
              <a:t>)</a:t>
            </a:r>
            <a:endParaRPr lang="fr-FR" sz="1100" dirty="0" smtClean="0"/>
          </a:p>
          <a:p>
            <a:r>
              <a:rPr lang="fr-FR" sz="1100" dirty="0" smtClean="0">
                <a:hlinkClick r:id="rId23"/>
              </a:rPr>
              <a:t>https://</a:t>
            </a:r>
            <a:r>
              <a:rPr lang="fr-FR" sz="1100" dirty="0" smtClean="0">
                <a:hlinkClick r:id="rId23"/>
              </a:rPr>
              <a:t>www.youtube.com/watch?v=2Imyn6QSq9s</a:t>
            </a:r>
            <a:endParaRPr lang="fr-FR" sz="1100" dirty="0" smtClean="0"/>
          </a:p>
          <a:p>
            <a:r>
              <a:rPr lang="fr-FR" sz="1100" dirty="0" smtClean="0">
                <a:hlinkClick r:id="rId24"/>
              </a:rPr>
              <a:t>https://</a:t>
            </a:r>
            <a:r>
              <a:rPr lang="fr-FR" sz="1100" dirty="0" smtClean="0">
                <a:hlinkClick r:id="rId24"/>
              </a:rPr>
              <a:t>www.youtube.com/watch?v=5QpLUKGDFVM</a:t>
            </a:r>
            <a:endParaRPr lang="fr-FR" sz="1100" dirty="0" smtClean="0"/>
          </a:p>
          <a:p>
            <a:r>
              <a:rPr lang="fr-FR" sz="1100" dirty="0" smtClean="0">
                <a:hlinkClick r:id="rId25"/>
              </a:rPr>
              <a:t>https://</a:t>
            </a:r>
            <a:r>
              <a:rPr lang="fr-FR" sz="1100" dirty="0" smtClean="0">
                <a:hlinkClick r:id="rId25"/>
              </a:rPr>
              <a:t>www.youtube.com/watch?v=qh2UdRKNqH4</a:t>
            </a:r>
            <a:endParaRPr lang="fr-FR" sz="1100" dirty="0" smtClean="0"/>
          </a:p>
          <a:p>
            <a:r>
              <a:rPr lang="fr-FR" sz="1100" dirty="0" smtClean="0">
                <a:hlinkClick r:id="rId25"/>
              </a:rPr>
              <a:t>https://</a:t>
            </a:r>
            <a:r>
              <a:rPr lang="fr-FR" sz="1100" dirty="0" smtClean="0">
                <a:hlinkClick r:id="rId25"/>
              </a:rPr>
              <a:t>www.youtube.com/watch?v=qh2UdRKNqH4</a:t>
            </a:r>
            <a:endParaRPr lang="fr-FR" sz="1100" dirty="0" smtClean="0"/>
          </a:p>
          <a:p>
            <a:r>
              <a:rPr lang="fr-FR" sz="1100" dirty="0" smtClean="0">
                <a:hlinkClick r:id="rId6"/>
              </a:rPr>
              <a:t>https://</a:t>
            </a:r>
            <a:r>
              <a:rPr lang="fr-FR" sz="1100" dirty="0" smtClean="0">
                <a:hlinkClick r:id="rId6"/>
              </a:rPr>
              <a:t>fr.wikipedia.org/wiki/HTC_Vive</a:t>
            </a:r>
            <a:endParaRPr lang="fr-FR" sz="1100" dirty="0" smtClean="0"/>
          </a:p>
          <a:p>
            <a:endParaRPr lang="fr-FR" sz="1100" dirty="0" smtClean="0"/>
          </a:p>
          <a:p>
            <a:endParaRPr lang="fr-FR" sz="1100" dirty="0" smtClean="0"/>
          </a:p>
          <a:p>
            <a:endParaRPr lang="fr-FR" sz="1100" dirty="0" smtClean="0"/>
          </a:p>
          <a:p>
            <a:endParaRPr lang="fr-FR" sz="1100" dirty="0" smtClean="0"/>
          </a:p>
          <a:p>
            <a:endParaRPr lang="fr-FR"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2817253"/>
            <a:ext cx="8280920" cy="3924115"/>
          </a:xfrm>
        </p:spPr>
        <p:txBody>
          <a:bodyPr>
            <a:normAutofit fontScale="77500" lnSpcReduction="20000"/>
          </a:bodyPr>
          <a:lstStyle/>
          <a:p>
            <a:r>
              <a:rPr lang="fr-FR" dirty="0" err="1" smtClean="0"/>
              <a:t>V</a:t>
            </a:r>
            <a:r>
              <a:rPr lang="fr-FR" dirty="0" err="1" smtClean="0"/>
              <a:t>iew</a:t>
            </a:r>
            <a:r>
              <a:rPr lang="fr-FR" dirty="0" smtClean="0"/>
              <a:t> </a:t>
            </a:r>
            <a:r>
              <a:rPr lang="fr-FR" dirty="0" smtClean="0"/>
              <a:t>master: La visionneuse </a:t>
            </a:r>
            <a:r>
              <a:rPr lang="fr-FR" dirty="0" err="1" smtClean="0"/>
              <a:t>View</a:t>
            </a:r>
            <a:r>
              <a:rPr lang="fr-FR" dirty="0" smtClean="0"/>
              <a:t>-Master se présente sous forme de jumelles dans lesquelles l'utilisateur insère un disque cranté cartonné, comportant 7 paires de diapositives (on parle alors de 7 « vues »), soit 14 au total. Chaque œil visualisant une paire d'images distinctes, celles-ci peuvent être identiques pour former une image simple en deux dimensions ou peuvent présenter la même scène sous un angle légèrement différent, et former une image en relief</a:t>
            </a:r>
            <a:r>
              <a:rPr lang="fr-FR" dirty="0" smtClean="0"/>
              <a:t>. C’est la première machine </a:t>
            </a:r>
            <a:r>
              <a:rPr lang="fr-FR" dirty="0" smtClean="0"/>
              <a:t>a utiliser la </a:t>
            </a:r>
            <a:r>
              <a:rPr lang="fr-FR" dirty="0" err="1" smtClean="0"/>
              <a:t>stéréoscopic</a:t>
            </a:r>
            <a:r>
              <a:rPr lang="fr-FR" dirty="0" smtClean="0"/>
              <a:t> 3d. Leur </a:t>
            </a:r>
            <a:r>
              <a:rPr lang="fr-FR" dirty="0" err="1" smtClean="0"/>
              <a:t>premiere</a:t>
            </a:r>
            <a:r>
              <a:rPr lang="fr-FR" dirty="0" smtClean="0"/>
              <a:t> apparition remonte aux </a:t>
            </a:r>
            <a:r>
              <a:rPr lang="fr-FR" dirty="0" err="1" smtClean="0"/>
              <a:t>annés</a:t>
            </a:r>
            <a:r>
              <a:rPr lang="fr-FR" dirty="0" smtClean="0"/>
              <a:t> 1940 et de nos jours continue a exister </a:t>
            </a:r>
            <a:r>
              <a:rPr lang="fr-FR" dirty="0" err="1" smtClean="0"/>
              <a:t>meme</a:t>
            </a:r>
            <a:r>
              <a:rPr lang="fr-FR" dirty="0" smtClean="0"/>
              <a:t> si de nos jours les casque VR les remplaces.</a:t>
            </a:r>
            <a:endParaRPr lang="fr-FR" dirty="0"/>
          </a:p>
        </p:txBody>
      </p:sp>
      <p:pic>
        <p:nvPicPr>
          <p:cNvPr id="2050" name="Picture 2" descr="F:\TPE\image pour tpe\viewmaster.png"/>
          <p:cNvPicPr>
            <a:picLocks noChangeAspect="1" noChangeArrowheads="1"/>
          </p:cNvPicPr>
          <p:nvPr/>
        </p:nvPicPr>
        <p:blipFill>
          <a:blip r:embed="rId2" cstate="print"/>
          <a:srcRect/>
          <a:stretch>
            <a:fillRect/>
          </a:stretch>
        </p:blipFill>
        <p:spPr bwMode="auto">
          <a:xfrm>
            <a:off x="0" y="0"/>
            <a:ext cx="4705921" cy="3037326"/>
          </a:xfrm>
          <a:prstGeom prst="rect">
            <a:avLst/>
          </a:prstGeom>
          <a:noFill/>
        </p:spPr>
      </p:pic>
      <p:pic>
        <p:nvPicPr>
          <p:cNvPr id="2051" name="Picture 3" descr="F:\TPE\image pour tpe\View master frame3.png"/>
          <p:cNvPicPr>
            <a:picLocks noChangeAspect="1" noChangeArrowheads="1"/>
          </p:cNvPicPr>
          <p:nvPr/>
        </p:nvPicPr>
        <p:blipFill>
          <a:blip r:embed="rId3" cstate="print"/>
          <a:srcRect/>
          <a:stretch>
            <a:fillRect/>
          </a:stretch>
        </p:blipFill>
        <p:spPr bwMode="auto">
          <a:xfrm>
            <a:off x="5652120" y="0"/>
            <a:ext cx="2892711" cy="285293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6632"/>
            <a:ext cx="8229600" cy="1143000"/>
          </a:xfrm>
        </p:spPr>
        <p:txBody>
          <a:bodyPr/>
          <a:lstStyle/>
          <a:p>
            <a:r>
              <a:rPr lang="fr-FR" dirty="0" err="1" smtClean="0"/>
              <a:t>sensorama</a:t>
            </a:r>
            <a:endParaRPr lang="fr-FR" dirty="0"/>
          </a:p>
        </p:txBody>
      </p:sp>
      <p:sp>
        <p:nvSpPr>
          <p:cNvPr id="3" name="Espace réservé du contenu 2"/>
          <p:cNvSpPr>
            <a:spLocks noGrp="1"/>
          </p:cNvSpPr>
          <p:nvPr>
            <p:ph idx="1"/>
          </p:nvPr>
        </p:nvSpPr>
        <p:spPr>
          <a:xfrm>
            <a:off x="179512" y="1196752"/>
            <a:ext cx="5904656" cy="5256584"/>
          </a:xfrm>
        </p:spPr>
        <p:txBody>
          <a:bodyPr>
            <a:normAutofit fontScale="92500"/>
          </a:bodyPr>
          <a:lstStyle/>
          <a:p>
            <a:r>
              <a:rPr lang="fr-FR" dirty="0" err="1" smtClean="0"/>
              <a:t>Sensorama</a:t>
            </a:r>
            <a:r>
              <a:rPr lang="fr-FR" dirty="0" smtClean="0"/>
              <a:t>: Le </a:t>
            </a:r>
            <a:r>
              <a:rPr lang="fr-FR" dirty="0" err="1" smtClean="0"/>
              <a:t>sensorama</a:t>
            </a:r>
            <a:r>
              <a:rPr lang="fr-FR" dirty="0" smtClean="0"/>
              <a:t> </a:t>
            </a:r>
            <a:r>
              <a:rPr lang="fr-FR" dirty="0" smtClean="0"/>
              <a:t>é</a:t>
            </a:r>
            <a:r>
              <a:rPr lang="fr-FR" dirty="0" smtClean="0"/>
              <a:t>tait </a:t>
            </a:r>
            <a:r>
              <a:rPr lang="fr-FR" dirty="0" smtClean="0"/>
              <a:t>une </a:t>
            </a:r>
            <a:r>
              <a:rPr lang="fr-FR" dirty="0" smtClean="0"/>
              <a:t>machine des </a:t>
            </a:r>
            <a:r>
              <a:rPr lang="fr-FR" dirty="0" err="1" smtClean="0"/>
              <a:t>annés</a:t>
            </a:r>
            <a:r>
              <a:rPr lang="fr-FR" dirty="0" smtClean="0"/>
              <a:t> 1950, </a:t>
            </a:r>
            <a:r>
              <a:rPr lang="fr-FR" dirty="0" smtClean="0"/>
              <a:t>qui stimulait tout les </a:t>
            </a:r>
            <a:r>
              <a:rPr lang="fr-FR" dirty="0" smtClean="0"/>
              <a:t>sens. </a:t>
            </a:r>
            <a:r>
              <a:rPr lang="fr-FR" dirty="0" smtClean="0"/>
              <a:t>On y retrouvait de la 3D, des </a:t>
            </a:r>
            <a:r>
              <a:rPr lang="fr-FR" dirty="0" err="1" smtClean="0"/>
              <a:t>odeurs,du</a:t>
            </a:r>
            <a:r>
              <a:rPr lang="fr-FR" dirty="0" smtClean="0"/>
              <a:t> </a:t>
            </a:r>
            <a:r>
              <a:rPr lang="fr-FR" dirty="0" smtClean="0"/>
              <a:t>son en </a:t>
            </a:r>
            <a:r>
              <a:rPr lang="fr-FR" dirty="0" smtClean="0"/>
              <a:t>stéréo, </a:t>
            </a:r>
            <a:r>
              <a:rPr lang="fr-FR" dirty="0" smtClean="0"/>
              <a:t>du vent et de la </a:t>
            </a:r>
            <a:r>
              <a:rPr lang="fr-FR" dirty="0" err="1" smtClean="0"/>
              <a:t>stéreoscopic</a:t>
            </a:r>
            <a:r>
              <a:rPr lang="fr-FR" dirty="0" smtClean="0"/>
              <a:t> 3d </a:t>
            </a:r>
            <a:r>
              <a:rPr lang="fr-FR" dirty="0" smtClean="0"/>
              <a:t>, ainsi que les mouvement de la chaise </a:t>
            </a:r>
            <a:r>
              <a:rPr lang="fr-FR" dirty="0" smtClean="0"/>
              <a:t>et enfin un </a:t>
            </a:r>
            <a:r>
              <a:rPr lang="fr-FR" dirty="0" smtClean="0"/>
              <a:t>large angle de vue.</a:t>
            </a:r>
          </a:p>
          <a:p>
            <a:pPr>
              <a:buNone/>
            </a:pPr>
            <a:r>
              <a:rPr lang="fr-FR" dirty="0" smtClean="0"/>
              <a:t>Mais le projet a été </a:t>
            </a:r>
            <a:r>
              <a:rPr lang="fr-FR" dirty="0" smtClean="0"/>
              <a:t>arrêté </a:t>
            </a:r>
            <a:r>
              <a:rPr lang="fr-FR" dirty="0" smtClean="0"/>
              <a:t>car </a:t>
            </a:r>
            <a:r>
              <a:rPr lang="fr-FR" dirty="0" err="1" smtClean="0"/>
              <a:t>Heilig</a:t>
            </a:r>
            <a:r>
              <a:rPr lang="fr-FR" dirty="0" smtClean="0"/>
              <a:t> son inventeur a été incapable d'obtenir une aide </a:t>
            </a:r>
            <a:r>
              <a:rPr lang="fr-FR" dirty="0" smtClean="0"/>
              <a:t>financière.</a:t>
            </a:r>
            <a:endParaRPr lang="fr-FR" dirty="0" smtClean="0"/>
          </a:p>
          <a:p>
            <a:endParaRPr lang="fr-FR" dirty="0" smtClean="0"/>
          </a:p>
          <a:p>
            <a:endParaRPr lang="fr-FR" dirty="0"/>
          </a:p>
        </p:txBody>
      </p:sp>
      <p:pic>
        <p:nvPicPr>
          <p:cNvPr id="3074" name="Picture 2" descr="F:\TPE\sensorama.jpg"/>
          <p:cNvPicPr>
            <a:picLocks noChangeAspect="1" noChangeArrowheads="1"/>
          </p:cNvPicPr>
          <p:nvPr/>
        </p:nvPicPr>
        <p:blipFill>
          <a:blip r:embed="rId2" cstate="print"/>
          <a:srcRect/>
          <a:stretch>
            <a:fillRect/>
          </a:stretch>
        </p:blipFill>
        <p:spPr bwMode="auto">
          <a:xfrm>
            <a:off x="6137914" y="404664"/>
            <a:ext cx="3006086" cy="406915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2332037"/>
            <a:ext cx="8229600" cy="4525963"/>
          </a:xfrm>
        </p:spPr>
        <p:txBody>
          <a:bodyPr>
            <a:normAutofit fontScale="92500" lnSpcReduction="20000"/>
          </a:bodyPr>
          <a:lstStyle/>
          <a:p>
            <a:r>
              <a:rPr lang="fr-FR" dirty="0" smtClean="0"/>
              <a:t>Ivan </a:t>
            </a:r>
            <a:r>
              <a:rPr lang="fr-FR" dirty="0" smtClean="0"/>
              <a:t>Sutherland travaille sur l'imagerie 3D au MIT et imagine dès 1965 un dispositif de visualisation, baptisé </a:t>
            </a:r>
            <a:r>
              <a:rPr lang="fr-FR" i="1" dirty="0" smtClean="0"/>
              <a:t>The </a:t>
            </a:r>
            <a:r>
              <a:rPr lang="fr-FR" i="1" dirty="0" err="1" smtClean="0"/>
              <a:t>Ultimate</a:t>
            </a:r>
            <a:r>
              <a:rPr lang="fr-FR" i="1" dirty="0" smtClean="0"/>
              <a:t> Display.</a:t>
            </a:r>
            <a:r>
              <a:rPr lang="fr-FR" dirty="0" smtClean="0"/>
              <a:t> Muni de ce casque, fixé à un bras articulé accroché au plafond (qui vaudra à ce prototype le surnom d'Epée de Damoclès), l'utilisateur visualise un cube 3D en fil de fer flottant sur le décor de la pièce. S’il bouge la tête, l'image suit. L'ordinateur, grâce à des capteurs, suit en effet ses mouvements et recalcule l'image et l'angle de vue du cube en temps réel</a:t>
            </a:r>
            <a:r>
              <a:rPr lang="fr-FR" dirty="0" smtClean="0"/>
              <a:t>. Ce serait donc la 1ere apparitions de la RA mais pas pour autant utile. </a:t>
            </a:r>
            <a:endParaRPr lang="fr-FR" dirty="0"/>
          </a:p>
        </p:txBody>
      </p:sp>
      <p:pic>
        <p:nvPicPr>
          <p:cNvPr id="11266" name="Picture 2" descr="http://www.culturemobile.net/sites/culturemobile.net/files/styles/article_460/public/images/galeries/ra_01.jpg?itok=cPxMZoV9"/>
          <p:cNvPicPr>
            <a:picLocks noChangeAspect="1" noChangeArrowheads="1"/>
          </p:cNvPicPr>
          <p:nvPr/>
        </p:nvPicPr>
        <p:blipFill>
          <a:blip r:embed="rId2" cstate="print"/>
          <a:srcRect/>
          <a:stretch>
            <a:fillRect/>
          </a:stretch>
        </p:blipFill>
        <p:spPr bwMode="auto">
          <a:xfrm>
            <a:off x="0" y="0"/>
            <a:ext cx="3810000" cy="224790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telesphere</a:t>
            </a:r>
            <a:r>
              <a:rPr lang="fr-FR" dirty="0" smtClean="0"/>
              <a:t> </a:t>
            </a:r>
            <a:r>
              <a:rPr lang="fr-FR" dirty="0" err="1" smtClean="0"/>
              <a:t>mask</a:t>
            </a:r>
            <a:r>
              <a:rPr lang="fr-FR" dirty="0" smtClean="0"/>
              <a:t>:</a:t>
            </a:r>
            <a:br>
              <a:rPr lang="fr-FR" dirty="0" smtClean="0"/>
            </a:br>
            <a:endParaRPr lang="fr-FR" dirty="0"/>
          </a:p>
        </p:txBody>
      </p:sp>
      <p:sp>
        <p:nvSpPr>
          <p:cNvPr id="3" name="Espace réservé du contenu 2"/>
          <p:cNvSpPr>
            <a:spLocks noGrp="1"/>
          </p:cNvSpPr>
          <p:nvPr>
            <p:ph idx="1"/>
          </p:nvPr>
        </p:nvSpPr>
        <p:spPr/>
        <p:txBody>
          <a:bodyPr/>
          <a:lstStyle/>
          <a:p>
            <a:pPr>
              <a:buNone/>
            </a:pPr>
            <a:endParaRPr lang="fr-FR" dirty="0" smtClean="0"/>
          </a:p>
          <a:p>
            <a:r>
              <a:rPr lang="fr-FR" dirty="0" smtClean="0"/>
              <a:t>Le </a:t>
            </a:r>
            <a:r>
              <a:rPr lang="fr-FR" dirty="0" err="1" smtClean="0"/>
              <a:t>telesphere</a:t>
            </a:r>
            <a:r>
              <a:rPr lang="fr-FR" dirty="0" smtClean="0"/>
              <a:t> </a:t>
            </a:r>
            <a:r>
              <a:rPr lang="fr-FR" dirty="0" err="1" smtClean="0"/>
              <a:t>mask</a:t>
            </a:r>
            <a:r>
              <a:rPr lang="fr-FR" dirty="0" smtClean="0"/>
              <a:t> </a:t>
            </a:r>
            <a:r>
              <a:rPr lang="fr-FR" dirty="0" err="1" smtClean="0"/>
              <a:t>etait</a:t>
            </a:r>
            <a:r>
              <a:rPr lang="fr-FR" dirty="0" smtClean="0"/>
              <a:t> LE PREMIER réel masque de </a:t>
            </a:r>
            <a:r>
              <a:rPr lang="fr-FR" dirty="0" err="1" smtClean="0"/>
              <a:t>vr</a:t>
            </a:r>
            <a:r>
              <a:rPr lang="fr-FR" dirty="0" smtClean="0"/>
              <a:t>, car on y retrouvait de la 3d </a:t>
            </a:r>
            <a:r>
              <a:rPr lang="fr-FR" dirty="0" err="1" smtClean="0"/>
              <a:t>stereoscopic</a:t>
            </a:r>
            <a:r>
              <a:rPr lang="fr-FR" dirty="0" smtClean="0"/>
              <a:t> un large champs de vision </a:t>
            </a:r>
            <a:r>
              <a:rPr lang="fr-FR" dirty="0" smtClean="0"/>
              <a:t>ainsi </a:t>
            </a:r>
            <a:r>
              <a:rPr lang="fr-FR" dirty="0" smtClean="0"/>
              <a:t>que du </a:t>
            </a:r>
            <a:r>
              <a:rPr lang="fr-FR" dirty="0" smtClean="0"/>
              <a:t>son en </a:t>
            </a:r>
            <a:r>
              <a:rPr lang="fr-FR" dirty="0" err="1" smtClean="0"/>
              <a:t>stéreo</a:t>
            </a:r>
            <a:r>
              <a:rPr lang="fr-FR" dirty="0" smtClean="0"/>
              <a:t> il a était designer dans les </a:t>
            </a:r>
            <a:r>
              <a:rPr lang="fr-FR" dirty="0" err="1" smtClean="0"/>
              <a:t>annés</a:t>
            </a:r>
            <a:r>
              <a:rPr lang="fr-FR" dirty="0" smtClean="0"/>
              <a:t> </a:t>
            </a:r>
            <a:r>
              <a:rPr lang="fr-FR" dirty="0" smtClean="0"/>
              <a:t>1950 </a:t>
            </a:r>
            <a:r>
              <a:rPr lang="fr-FR" dirty="0" smtClean="0"/>
              <a:t>et a était déposer comme brevet en 1960 par </a:t>
            </a:r>
            <a:r>
              <a:rPr lang="fr-FR" dirty="0" err="1" smtClean="0"/>
              <a:t>H</a:t>
            </a:r>
            <a:r>
              <a:rPr lang="fr-FR" dirty="0" err="1" smtClean="0"/>
              <a:t>eilig</a:t>
            </a:r>
            <a:r>
              <a:rPr lang="fr-FR" dirty="0" smtClean="0"/>
              <a:t> </a:t>
            </a:r>
            <a:r>
              <a:rPr lang="fr-FR" dirty="0" smtClean="0"/>
              <a:t>Morton</a:t>
            </a:r>
          </a:p>
          <a:p>
            <a:endParaRPr lang="fr-FR" dirty="0" smtClean="0"/>
          </a:p>
          <a:p>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F:\TPE\image pour tpe\patent du casque1.png"/>
          <p:cNvPicPr>
            <a:picLocks noChangeAspect="1" noChangeArrowheads="1"/>
          </p:cNvPicPr>
          <p:nvPr/>
        </p:nvPicPr>
        <p:blipFill>
          <a:blip r:embed="rId2" cstate="print"/>
          <a:srcRect/>
          <a:stretch>
            <a:fillRect/>
          </a:stretch>
        </p:blipFill>
        <p:spPr bwMode="auto">
          <a:xfrm>
            <a:off x="4818273" y="0"/>
            <a:ext cx="4325727" cy="6354565"/>
          </a:xfrm>
          <a:prstGeom prst="rect">
            <a:avLst/>
          </a:prstGeom>
          <a:noFill/>
        </p:spPr>
      </p:pic>
      <p:pic>
        <p:nvPicPr>
          <p:cNvPr id="4101" name="Picture 5" descr="F:\TPE\image pour tpe\patent du casque3.png"/>
          <p:cNvPicPr>
            <a:picLocks noChangeAspect="1" noChangeArrowheads="1"/>
          </p:cNvPicPr>
          <p:nvPr/>
        </p:nvPicPr>
        <p:blipFill>
          <a:blip r:embed="rId3" cstate="print"/>
          <a:srcRect/>
          <a:stretch>
            <a:fillRect/>
          </a:stretch>
        </p:blipFill>
        <p:spPr bwMode="auto">
          <a:xfrm>
            <a:off x="0" y="35875"/>
            <a:ext cx="4644008" cy="68221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TPE\image pour tpe\patent du casque2.png"/>
          <p:cNvPicPr>
            <a:picLocks noGrp="1" noChangeAspect="1" noChangeArrowheads="1"/>
          </p:cNvPicPr>
          <p:nvPr>
            <p:ph idx="1"/>
          </p:nvPr>
        </p:nvPicPr>
        <p:blipFill>
          <a:blip r:embed="rId2" cstate="print"/>
          <a:srcRect/>
          <a:stretch>
            <a:fillRect/>
          </a:stretch>
        </p:blipFill>
        <p:spPr bwMode="auto">
          <a:xfrm>
            <a:off x="6062946" y="0"/>
            <a:ext cx="3081054" cy="4525963"/>
          </a:xfrm>
          <a:prstGeom prst="rect">
            <a:avLst/>
          </a:prstGeom>
          <a:noFill/>
        </p:spPr>
      </p:pic>
      <p:pic>
        <p:nvPicPr>
          <p:cNvPr id="5" name="Picture 2" descr="F:\TPE\the telesphere mask.png"/>
          <p:cNvPicPr>
            <a:picLocks noChangeAspect="1" noChangeArrowheads="1"/>
          </p:cNvPicPr>
          <p:nvPr/>
        </p:nvPicPr>
        <p:blipFill>
          <a:blip r:embed="rId3" cstate="print"/>
          <a:srcRect/>
          <a:stretch>
            <a:fillRect/>
          </a:stretch>
        </p:blipFill>
        <p:spPr bwMode="auto">
          <a:xfrm>
            <a:off x="0" y="0"/>
            <a:ext cx="4932040" cy="278308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VPL industrie:</a:t>
            </a:r>
            <a:br>
              <a:rPr lang="fr-FR" dirty="0" smtClean="0"/>
            </a:br>
            <a:endParaRPr lang="fr-FR" dirty="0"/>
          </a:p>
        </p:txBody>
      </p:sp>
      <p:sp>
        <p:nvSpPr>
          <p:cNvPr id="3" name="Espace réservé du contenu 2"/>
          <p:cNvSpPr>
            <a:spLocks noGrp="1"/>
          </p:cNvSpPr>
          <p:nvPr>
            <p:ph idx="1"/>
          </p:nvPr>
        </p:nvSpPr>
        <p:spPr>
          <a:xfrm>
            <a:off x="457200" y="1600200"/>
            <a:ext cx="8229600" cy="4925144"/>
          </a:xfrm>
        </p:spPr>
        <p:txBody>
          <a:bodyPr>
            <a:normAutofit fontScale="92500" lnSpcReduction="20000"/>
          </a:bodyPr>
          <a:lstStyle/>
          <a:p>
            <a:endParaRPr lang="fr-FR" dirty="0" smtClean="0"/>
          </a:p>
          <a:p>
            <a:r>
              <a:rPr lang="fr-FR" dirty="0" smtClean="0"/>
              <a:t>The data </a:t>
            </a:r>
            <a:r>
              <a:rPr lang="fr-FR" dirty="0" err="1" smtClean="0"/>
              <a:t>glove</a:t>
            </a:r>
            <a:endParaRPr lang="fr-FR" dirty="0" smtClean="0"/>
          </a:p>
          <a:p>
            <a:endParaRPr lang="fr-FR" dirty="0" smtClean="0"/>
          </a:p>
          <a:p>
            <a:endParaRPr lang="fr-FR" dirty="0" smtClean="0"/>
          </a:p>
          <a:p>
            <a:r>
              <a:rPr lang="fr-FR" dirty="0" smtClean="0"/>
              <a:t>Le gant était au départ un </a:t>
            </a:r>
            <a:r>
              <a:rPr lang="fr-FR" dirty="0" smtClean="0"/>
              <a:t>système </a:t>
            </a:r>
            <a:r>
              <a:rPr lang="fr-FR" dirty="0" smtClean="0"/>
              <a:t>pour communiquer avec l'ordinateur comme on pourrait utilise une souris.</a:t>
            </a:r>
          </a:p>
          <a:p>
            <a:r>
              <a:rPr lang="fr-FR" dirty="0" smtClean="0"/>
              <a:t> Puis a été utiliser pour la réalités virtuelle</a:t>
            </a:r>
            <a:r>
              <a:rPr lang="fr-FR" dirty="0" smtClean="0"/>
              <a:t>. </a:t>
            </a:r>
            <a:r>
              <a:rPr lang="fr-FR" dirty="0" smtClean="0"/>
              <a:t>O</a:t>
            </a:r>
            <a:r>
              <a:rPr lang="fr-FR" dirty="0" smtClean="0"/>
              <a:t>n </a:t>
            </a:r>
            <a:r>
              <a:rPr lang="fr-FR" dirty="0" smtClean="0"/>
              <a:t>l'utiliser pour manipuler </a:t>
            </a:r>
            <a:r>
              <a:rPr lang="fr-FR" dirty="0" smtClean="0"/>
              <a:t>des </a:t>
            </a:r>
            <a:r>
              <a:rPr lang="fr-FR" dirty="0" smtClean="0"/>
              <a:t>objets virtuelles, </a:t>
            </a:r>
            <a:r>
              <a:rPr lang="fr-FR" dirty="0" smtClean="0"/>
              <a:t>dans le monde virtuelle cré</a:t>
            </a:r>
            <a:r>
              <a:rPr lang="fr-FR" dirty="0" smtClean="0"/>
              <a:t>e par l’ordinateur qui y est relié</a:t>
            </a:r>
            <a:endParaRPr lang="fr-FR" dirty="0" smtClean="0"/>
          </a:p>
          <a:p>
            <a:endParaRPr lang="fr-FR" dirty="0" smtClean="0"/>
          </a:p>
          <a:p>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8229600" cy="1143000"/>
          </a:xfrm>
        </p:spPr>
        <p:txBody>
          <a:bodyPr>
            <a:normAutofit/>
          </a:bodyPr>
          <a:lstStyle/>
          <a:p>
            <a:r>
              <a:rPr lang="fr-FR" dirty="0" smtClean="0"/>
              <a:t>The </a:t>
            </a:r>
            <a:r>
              <a:rPr lang="fr-FR" dirty="0" err="1" smtClean="0"/>
              <a:t>eyephone</a:t>
            </a:r>
            <a:endParaRPr lang="fr-FR" dirty="0"/>
          </a:p>
        </p:txBody>
      </p:sp>
      <p:sp>
        <p:nvSpPr>
          <p:cNvPr id="3" name="Espace réservé du contenu 2"/>
          <p:cNvSpPr>
            <a:spLocks noGrp="1"/>
          </p:cNvSpPr>
          <p:nvPr>
            <p:ph idx="1"/>
          </p:nvPr>
        </p:nvSpPr>
        <p:spPr>
          <a:xfrm>
            <a:off x="179512" y="1916832"/>
            <a:ext cx="3970784" cy="4525963"/>
          </a:xfrm>
        </p:spPr>
        <p:txBody>
          <a:bodyPr>
            <a:normAutofit/>
          </a:bodyPr>
          <a:lstStyle/>
          <a:p>
            <a:r>
              <a:rPr lang="fr-FR" dirty="0" smtClean="0"/>
              <a:t>le casque utilisait toute les précédente technologie mais avais en plus des </a:t>
            </a:r>
            <a:r>
              <a:rPr lang="fr-FR" dirty="0" err="1" smtClean="0"/>
              <a:t>lentils</a:t>
            </a:r>
            <a:r>
              <a:rPr lang="fr-FR" dirty="0" smtClean="0"/>
              <a:t> de </a:t>
            </a:r>
            <a:r>
              <a:rPr lang="fr-FR" dirty="0" err="1" smtClean="0"/>
              <a:t>Freshnels</a:t>
            </a:r>
            <a:r>
              <a:rPr lang="fr-FR" dirty="0" smtClean="0"/>
              <a:t> </a:t>
            </a:r>
            <a:r>
              <a:rPr lang="fr-FR" dirty="0" smtClean="0"/>
              <a:t>qui possédait moins de défaut que des </a:t>
            </a:r>
            <a:r>
              <a:rPr lang="fr-FR" dirty="0" err="1" smtClean="0"/>
              <a:t>lentils</a:t>
            </a:r>
            <a:r>
              <a:rPr lang="fr-FR" dirty="0" smtClean="0"/>
              <a:t> convergente simple.</a:t>
            </a:r>
            <a:endParaRPr lang="fr-FR" dirty="0" smtClean="0"/>
          </a:p>
          <a:p>
            <a:endParaRPr lang="fr-FR" dirty="0"/>
          </a:p>
        </p:txBody>
      </p:sp>
      <p:pic>
        <p:nvPicPr>
          <p:cNvPr id="6146" name="Picture 2" descr="Résultat de recherche d'images pour &quot;the eyephone vpl&quot;"/>
          <p:cNvPicPr>
            <a:picLocks noChangeAspect="1" noChangeArrowheads="1"/>
          </p:cNvPicPr>
          <p:nvPr/>
        </p:nvPicPr>
        <p:blipFill>
          <a:blip r:embed="rId2" cstate="print"/>
          <a:srcRect/>
          <a:stretch>
            <a:fillRect/>
          </a:stretch>
        </p:blipFill>
        <p:spPr bwMode="auto">
          <a:xfrm>
            <a:off x="4140680" y="2043595"/>
            <a:ext cx="3733800" cy="3733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979</Words>
  <Application>Microsoft Office PowerPoint</Application>
  <PresentationFormat>Affichage à l'écran (4:3)</PresentationFormat>
  <Paragraphs>70</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The original Link Trainer</vt:lpstr>
      <vt:lpstr>Diapositive 2</vt:lpstr>
      <vt:lpstr>sensorama</vt:lpstr>
      <vt:lpstr>Diapositive 4</vt:lpstr>
      <vt:lpstr>telesphere mask: </vt:lpstr>
      <vt:lpstr>Diapositive 6</vt:lpstr>
      <vt:lpstr>Diapositive 7</vt:lpstr>
      <vt:lpstr>VPL industrie: </vt:lpstr>
      <vt:lpstr>The eyephone</vt:lpstr>
      <vt:lpstr>The data Suit </vt:lpstr>
      <vt:lpstr>Le virtual boy</vt:lpstr>
      <vt:lpstr>Machine de jeu virtuel </vt:lpstr>
      <vt:lpstr>Nintendo cartes RA</vt:lpstr>
      <vt:lpstr>HTC Vive</vt:lpstr>
      <vt:lpstr>Bibliographie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original Link Trainer</dc:title>
  <dc:creator>Première SI</dc:creator>
  <cp:lastModifiedBy>Première SI</cp:lastModifiedBy>
  <cp:revision>17</cp:revision>
  <dcterms:created xsi:type="dcterms:W3CDTF">2018-01-08T07:30:46Z</dcterms:created>
  <dcterms:modified xsi:type="dcterms:W3CDTF">2018-01-15T08:41:12Z</dcterms:modified>
</cp:coreProperties>
</file>